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8" r:id="rId2"/>
    <p:sldId id="296" r:id="rId3"/>
    <p:sldId id="314" r:id="rId4"/>
    <p:sldId id="317" r:id="rId5"/>
    <p:sldId id="339" r:id="rId6"/>
    <p:sldId id="315" r:id="rId7"/>
    <p:sldId id="340" r:id="rId8"/>
    <p:sldId id="320" r:id="rId9"/>
    <p:sldId id="345" r:id="rId10"/>
    <p:sldId id="342" r:id="rId11"/>
    <p:sldId id="343" r:id="rId12"/>
    <p:sldId id="321" r:id="rId13"/>
    <p:sldId id="322" r:id="rId14"/>
    <p:sldId id="323" r:id="rId15"/>
    <p:sldId id="324" r:id="rId16"/>
    <p:sldId id="335" r:id="rId17"/>
    <p:sldId id="336" r:id="rId18"/>
    <p:sldId id="331" r:id="rId19"/>
    <p:sldId id="341" r:id="rId20"/>
    <p:sldId id="347" r:id="rId21"/>
    <p:sldId id="307" r:id="rId2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FF"/>
    <a:srgbClr val="A5A5A5"/>
    <a:srgbClr val="BEDA00"/>
    <a:srgbClr val="009FDA"/>
    <a:srgbClr val="005BBB"/>
    <a:srgbClr val="28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9792" autoAdjust="0"/>
  </p:normalViewPr>
  <p:slideViewPr>
    <p:cSldViewPr snapToGrid="0">
      <p:cViewPr>
        <p:scale>
          <a:sx n="100" d="100"/>
          <a:sy n="100" d="100"/>
        </p:scale>
        <p:origin x="-1944" y="-456"/>
      </p:cViewPr>
      <p:guideLst>
        <p:guide orient="horz" pos="799"/>
        <p:guide orient="horz" pos="2251"/>
        <p:guide orient="horz" pos="3793"/>
        <p:guide orient="horz" pos="164"/>
        <p:guide orient="horz" pos="527"/>
        <p:guide orient="horz" pos="2341"/>
        <p:guide orient="horz" pos="1525"/>
        <p:guide orient="horz" pos="2931"/>
        <p:guide orient="horz" pos="3929"/>
        <p:guide pos="204"/>
        <p:guide pos="5556"/>
        <p:guide pos="2835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B933-32B3-4365-96C4-72977A694D8E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ABC6C-46FE-45D0-8F6D-19454A62B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2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41DCA-8854-448C-9373-477C8DA8AD38}" type="datetimeFigureOut">
              <a:rPr lang="de-DE" smtClean="0"/>
              <a:pPr/>
              <a:t>08.12.2014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B22FE-F869-4CFE-92A0-938D0E41CCB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89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31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88042" y="5153078"/>
            <a:ext cx="4034590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</a:t>
            </a:r>
          </a:p>
          <a:p>
            <a:pPr lvl="0"/>
            <a:r>
              <a:rPr lang="en-US" noProof="0" dirty="0" smtClean="0"/>
              <a:t>00 Month 2012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9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133426" y="1130968"/>
            <a:ext cx="5938818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5177" y="3958989"/>
            <a:ext cx="7538185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5327" y="5131316"/>
            <a:ext cx="7539711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val="37522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66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0" y="3716338"/>
            <a:ext cx="84963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1268413"/>
            <a:ext cx="8496300" cy="2305050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962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1" y="1268413"/>
            <a:ext cx="4176712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8" y="1268413"/>
            <a:ext cx="4176712" cy="4752975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9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7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0546" y="2986248"/>
            <a:ext cx="3349461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80547" y="4026716"/>
            <a:ext cx="339115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278000"/>
            <a:ext cx="9144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059832" y="1057374"/>
            <a:ext cx="6012412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52800" y="1272561"/>
            <a:ext cx="7017314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2968" y="4026716"/>
            <a:ext cx="701873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23960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376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This is a headline</a:t>
            </a:r>
            <a:endParaRPr lang="en-US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0063" y="6360101"/>
            <a:ext cx="45583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118" y="6360102"/>
            <a:ext cx="28803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4963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  <p:pic>
        <p:nvPicPr>
          <p:cNvPr id="11" name="Picture 2" descr="U:\1405265\1405265 WBG Logo\LOGO FILES\Horizontal\WBG_Horizontal_Color\web\WBG_Horizontal-RGB-web.jpg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323851" y="6302501"/>
            <a:ext cx="1689433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1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56" r:id="rId3"/>
    <p:sldLayoutId id="2147483660" r:id="rId4"/>
    <p:sldLayoutId id="2147483661" r:id="rId5"/>
    <p:sldLayoutId id="2147483659" r:id="rId6"/>
    <p:sldLayoutId id="2147483680" r:id="rId7"/>
    <p:sldLayoutId id="2147483663" r:id="rId8"/>
    <p:sldLayoutId id="2147483682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ctrTitle"/>
          </p:nvPr>
        </p:nvSpPr>
        <p:spPr>
          <a:xfrm>
            <a:off x="4600575" y="3896407"/>
            <a:ext cx="4074223" cy="999444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Restrukturiranje rashoda za stabilnost i rast</a:t>
            </a:r>
            <a:endParaRPr lang="hr-H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>
          <a:xfrm>
            <a:off x="4729853" y="5134029"/>
            <a:ext cx="4034590" cy="365978"/>
          </a:xfrm>
        </p:spPr>
        <p:txBody>
          <a:bodyPr/>
          <a:lstStyle/>
          <a:p>
            <a:r>
              <a:rPr lang="hr-HR" sz="2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Sanja </a:t>
            </a:r>
            <a:r>
              <a:rPr lang="hr-HR" sz="2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Madzarevic</a:t>
            </a:r>
            <a:r>
              <a:rPr lang="hr-HR" sz="2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</a:t>
            </a:r>
            <a:r>
              <a:rPr lang="hr-HR" sz="2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Sujster</a:t>
            </a:r>
            <a:endParaRPr lang="hr-HR" sz="2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U:\1405265\1405265 WBG Logo\LOGO FILES\Horizontal\WBG_Horizontal_Color\WBG_Horizontal-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2" y="335840"/>
            <a:ext cx="3615235" cy="7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2"/>
          <p:cNvSpPr txBox="1">
            <a:spLocks/>
          </p:cNvSpPr>
          <p:nvPr/>
        </p:nvSpPr>
        <p:spPr bwMode="auto">
          <a:xfrm>
            <a:off x="4514850" y="1924051"/>
            <a:ext cx="4464596" cy="113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r-HR" sz="3200" b="1" dirty="0" smtClean="0"/>
              <a:t>Hrvatska: Analiza javnih financija</a:t>
            </a:r>
            <a:endParaRPr lang="hr-HR" sz="3200" b="1" dirty="0"/>
          </a:p>
        </p:txBody>
      </p:sp>
      <p:sp>
        <p:nvSpPr>
          <p:cNvPr id="6" name="Subtitle 23"/>
          <p:cNvSpPr txBox="1">
            <a:spLocks/>
          </p:cNvSpPr>
          <p:nvPr/>
        </p:nvSpPr>
        <p:spPr>
          <a:xfrm>
            <a:off x="4729853" y="5704819"/>
            <a:ext cx="4034590" cy="3659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b="0" kern="1200" baseline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Studeni 2014.</a:t>
            </a:r>
            <a:endParaRPr lang="hr-H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297"/>
            <a:ext cx="4410075" cy="554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9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3900" y="387803"/>
            <a:ext cx="7968344" cy="440187"/>
          </a:xfrm>
        </p:spPr>
        <p:txBody>
          <a:bodyPr/>
          <a:lstStyle/>
          <a:p>
            <a:pPr algn="ctr"/>
            <a:r>
              <a:rPr lang="en-US" sz="2500" b="1" dirty="0" err="1" smtClean="0">
                <a:solidFill>
                  <a:schemeClr val="tx1"/>
                </a:solidFill>
              </a:rPr>
              <a:t>Struktura</a:t>
            </a:r>
            <a:r>
              <a:rPr lang="en-US" sz="2500" b="1" dirty="0" smtClean="0">
                <a:solidFill>
                  <a:schemeClr val="tx1"/>
                </a:solidFill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</a:rPr>
              <a:t>rashoda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361950" y="4344721"/>
            <a:ext cx="8648700" cy="20846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700" dirty="0" smtClean="0">
                <a:solidFill>
                  <a:schemeClr val="tx1"/>
                </a:solidFill>
              </a:rPr>
              <a:t>Razina rashoda u Hrvatskoj je za 5 </a:t>
            </a:r>
            <a:r>
              <a:rPr lang="hr-HR" sz="1700" dirty="0" err="1" smtClean="0">
                <a:solidFill>
                  <a:schemeClr val="tx1"/>
                </a:solidFill>
              </a:rPr>
              <a:t>pp</a:t>
            </a:r>
            <a:r>
              <a:rPr lang="hr-HR" sz="1700" dirty="0" smtClean="0">
                <a:solidFill>
                  <a:schemeClr val="tx1"/>
                </a:solidFill>
              </a:rPr>
              <a:t> BDP-a viša od iste u EU10 zemljama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700" dirty="0" smtClean="0">
                <a:solidFill>
                  <a:schemeClr val="tx1"/>
                </a:solidFill>
              </a:rPr>
              <a:t>Rashodi su posebno prekomjerni za subvencije, plaće i potrošnju u javnom sektoru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700" dirty="0" smtClean="0">
                <a:solidFill>
                  <a:schemeClr val="tx1"/>
                </a:solidFill>
              </a:rPr>
              <a:t>Rashodi za socijalu (zdravstvo, obrazovanje, i socijalna zaštita) su za 3 </a:t>
            </a:r>
            <a:r>
              <a:rPr lang="hr-HR" sz="1700" dirty="0" err="1" smtClean="0">
                <a:solidFill>
                  <a:schemeClr val="tx1"/>
                </a:solidFill>
              </a:rPr>
              <a:t>pp</a:t>
            </a:r>
            <a:r>
              <a:rPr lang="hr-HR" sz="1700" dirty="0" smtClean="0">
                <a:solidFill>
                  <a:schemeClr val="tx1"/>
                </a:solidFill>
              </a:rPr>
              <a:t> BDP-a viši nego u EU10; rashodi za obrazovanje su na razini onih u EU10 i EU15, dok je kod zdravstva očita razlika.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700" dirty="0" smtClean="0">
                <a:solidFill>
                  <a:schemeClr val="tx1"/>
                </a:solidFill>
              </a:rPr>
              <a:t>Rashodi za opće javne usluge i ekonomske odnose viši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700" dirty="0">
              <a:solidFill>
                <a:schemeClr val="tx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361950" y="1266114"/>
            <a:ext cx="8279153" cy="29216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0">
              <a:buNone/>
            </a:pPr>
            <a:r>
              <a:rPr lang="en-US" sz="1400" b="1" dirty="0" err="1" smtClean="0">
                <a:solidFill>
                  <a:schemeClr val="tx1"/>
                </a:solidFill>
              </a:rPr>
              <a:t>Rashodi</a:t>
            </a:r>
            <a:r>
              <a:rPr lang="en-US" sz="1400" b="1" dirty="0" smtClean="0">
                <a:solidFill>
                  <a:schemeClr val="tx1"/>
                </a:solidFill>
              </a:rPr>
              <a:t> op</a:t>
            </a:r>
            <a:r>
              <a:rPr lang="hr-HR" sz="1400" b="1" dirty="0" smtClean="0">
                <a:solidFill>
                  <a:schemeClr val="tx1"/>
                </a:solidFill>
              </a:rPr>
              <a:t>ć</a:t>
            </a:r>
            <a:r>
              <a:rPr lang="en-US" sz="1400" b="1" dirty="0" smtClean="0">
                <a:solidFill>
                  <a:schemeClr val="tx1"/>
                </a:solidFill>
              </a:rPr>
              <a:t>e </a:t>
            </a:r>
            <a:r>
              <a:rPr lang="en-US" sz="1400" b="1" dirty="0" err="1" smtClean="0">
                <a:solidFill>
                  <a:schemeClr val="tx1"/>
                </a:solidFill>
              </a:rPr>
              <a:t>dr</a:t>
            </a:r>
            <a:r>
              <a:rPr lang="hr-HR" sz="1400" b="1" dirty="0" smtClean="0">
                <a:solidFill>
                  <a:schemeClr val="tx1"/>
                </a:solidFill>
              </a:rPr>
              <a:t>ž</a:t>
            </a:r>
            <a:r>
              <a:rPr lang="en-US" sz="1400" b="1" dirty="0" err="1" smtClean="0">
                <a:solidFill>
                  <a:schemeClr val="tx1"/>
                </a:solidFill>
              </a:rPr>
              <a:t>ave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prema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ekonomskoj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funkcijskoj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klasifikaciji</a:t>
            </a:r>
            <a:r>
              <a:rPr lang="en-US" sz="1400" b="1" dirty="0" smtClean="0">
                <a:solidFill>
                  <a:schemeClr val="tx1"/>
                </a:solidFill>
              </a:rPr>
              <a:t>, </a:t>
            </a:r>
            <a:r>
              <a:rPr lang="en-US" sz="1400" dirty="0" smtClean="0">
                <a:solidFill>
                  <a:schemeClr val="tx1"/>
                </a:solidFill>
              </a:rPr>
              <a:t>% </a:t>
            </a:r>
            <a:r>
              <a:rPr lang="en-US" sz="1400" dirty="0">
                <a:solidFill>
                  <a:schemeClr val="tx1"/>
                </a:solidFill>
              </a:rPr>
              <a:t>of </a:t>
            </a:r>
            <a:r>
              <a:rPr lang="en-US" sz="1400" dirty="0" smtClean="0">
                <a:solidFill>
                  <a:schemeClr val="tx1"/>
                </a:solidFill>
              </a:rPr>
              <a:t>BDP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950" y="3951415"/>
            <a:ext cx="4469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 smtClean="0"/>
              <a:t>Izvor</a:t>
            </a:r>
            <a:r>
              <a:rPr lang="en-US" sz="1100" i="1" dirty="0" smtClean="0"/>
              <a:t>: </a:t>
            </a:r>
            <a:r>
              <a:rPr lang="en-US" sz="1100" dirty="0" smtClean="0"/>
              <a:t>MF</a:t>
            </a:r>
            <a:r>
              <a:rPr lang="en-US" sz="1100" dirty="0"/>
              <a:t>, Eurostat, </a:t>
            </a:r>
            <a:r>
              <a:rPr lang="en-US" sz="1100" dirty="0" smtClean="0"/>
              <a:t>DZS, </a:t>
            </a:r>
            <a:r>
              <a:rPr lang="en-US" sz="1100" dirty="0" err="1" smtClean="0"/>
              <a:t>izracun</a:t>
            </a:r>
            <a:r>
              <a:rPr lang="en-US" sz="1100" dirty="0" smtClean="0"/>
              <a:t> </a:t>
            </a:r>
            <a:r>
              <a:rPr lang="en-US" sz="1100" dirty="0" err="1" smtClean="0"/>
              <a:t>autora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573063"/>
            <a:ext cx="3790950" cy="24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573063"/>
            <a:ext cx="4488202" cy="250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1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3900" y="387803"/>
            <a:ext cx="7968344" cy="440187"/>
          </a:xfrm>
        </p:spPr>
        <p:txBody>
          <a:bodyPr/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</a:rPr>
              <a:t>U</a:t>
            </a:r>
            <a:r>
              <a:rPr lang="hr-HR" sz="2500" b="1" dirty="0" smtClean="0">
                <a:solidFill>
                  <a:schemeClr val="tx1"/>
                </a:solidFill>
              </a:rPr>
              <a:t>č</a:t>
            </a:r>
            <a:r>
              <a:rPr lang="en-US" sz="2500" b="1" dirty="0" err="1" smtClean="0">
                <a:solidFill>
                  <a:schemeClr val="tx1"/>
                </a:solidFill>
              </a:rPr>
              <a:t>inkovitost</a:t>
            </a:r>
            <a:r>
              <a:rPr lang="en-US" sz="2500" b="1" dirty="0" smtClean="0">
                <a:solidFill>
                  <a:schemeClr val="tx1"/>
                </a:solidFill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</a:rPr>
              <a:t>rashoda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504825" y="1006429"/>
            <a:ext cx="7629525" cy="4794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 smtClean="0">
                <a:solidFill>
                  <a:schemeClr val="tx1"/>
                </a:solidFill>
              </a:rPr>
              <a:t>Osim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razine</a:t>
            </a:r>
            <a:r>
              <a:rPr lang="en-US" sz="1700" dirty="0" smtClean="0">
                <a:solidFill>
                  <a:schemeClr val="tx1"/>
                </a:solidFill>
              </a:rPr>
              <a:t>, problem je </a:t>
            </a:r>
            <a:r>
              <a:rPr lang="en-US" sz="1700" dirty="0" err="1" smtClean="0">
                <a:solidFill>
                  <a:schemeClr val="tx1"/>
                </a:solidFill>
              </a:rPr>
              <a:t>i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učinkovitost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→ </a:t>
            </a:r>
            <a:r>
              <a:rPr lang="en-US" sz="1700" dirty="0" err="1">
                <a:solidFill>
                  <a:schemeClr val="tx1"/>
                </a:solidFill>
              </a:rPr>
              <a:t>proturječi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iznosu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dodijeljenih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javnih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sredstava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1343026" y="1778601"/>
            <a:ext cx="6870848" cy="29216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0" algn="ctr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U</a:t>
            </a:r>
            <a:r>
              <a:rPr lang="hr-HR" sz="1400" b="1" dirty="0" smtClean="0">
                <a:solidFill>
                  <a:schemeClr val="tx1"/>
                </a:solidFill>
              </a:rPr>
              <a:t>č</a:t>
            </a:r>
            <a:r>
              <a:rPr lang="en-US" sz="1400" b="1" dirty="0" err="1" smtClean="0">
                <a:solidFill>
                  <a:schemeClr val="tx1"/>
                </a:solidFill>
              </a:rPr>
              <a:t>inkovitost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javnih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usluga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2143162"/>
            <a:ext cx="6870848" cy="42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1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910" y="209549"/>
            <a:ext cx="8645979" cy="487815"/>
          </a:xfrm>
        </p:spPr>
        <p:txBody>
          <a:bodyPr/>
          <a:lstStyle/>
          <a:p>
            <a:pPr algn="ctr"/>
            <a:r>
              <a:rPr lang="en-US" b="1" dirty="0" smtClean="0"/>
              <a:t>II. </a:t>
            </a:r>
            <a:r>
              <a:rPr lang="en-US" b="1" dirty="0" err="1" smtClean="0"/>
              <a:t>Optimizacija</a:t>
            </a:r>
            <a:r>
              <a:rPr lang="en-US" b="1" dirty="0" smtClean="0"/>
              <a:t> </a:t>
            </a:r>
            <a:r>
              <a:rPr lang="en-US" b="1" dirty="0" err="1" smtClean="0"/>
              <a:t>javnog</a:t>
            </a:r>
            <a:r>
              <a:rPr lang="en-US" b="1" dirty="0" smtClean="0"/>
              <a:t> </a:t>
            </a:r>
            <a:r>
              <a:rPr lang="en-US" b="1" dirty="0" err="1" smtClean="0"/>
              <a:t>sektora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447675" y="1007409"/>
            <a:ext cx="8477249" cy="1678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err="1" smtClean="0">
                <a:solidFill>
                  <a:schemeClr val="tx1"/>
                </a:solidFill>
              </a:rPr>
              <a:t>Tro</a:t>
            </a:r>
            <a:r>
              <a:rPr lang="hr-HR" sz="1800" dirty="0">
                <a:solidFill>
                  <a:schemeClr val="tx1"/>
                </a:solidFill>
              </a:rPr>
              <a:t>š</a:t>
            </a:r>
            <a:r>
              <a:rPr lang="en-GB" sz="1800" dirty="0" err="1" smtClean="0">
                <a:solidFill>
                  <a:schemeClr val="tx1"/>
                </a:solidFill>
              </a:rPr>
              <a:t>ak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javnih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usluga</a:t>
            </a:r>
            <a:r>
              <a:rPr lang="en-GB" sz="1800" dirty="0" smtClean="0">
                <a:solidFill>
                  <a:schemeClr val="tx1"/>
                </a:solidFill>
              </a:rPr>
              <a:t> je </a:t>
            </a:r>
            <a:r>
              <a:rPr lang="en-GB" sz="1800" dirty="0" err="1" smtClean="0">
                <a:solidFill>
                  <a:schemeClr val="tx1"/>
                </a:solidFill>
              </a:rPr>
              <a:t>visok</a:t>
            </a:r>
            <a:r>
              <a:rPr lang="en-GB" sz="1800" dirty="0" smtClean="0">
                <a:solidFill>
                  <a:schemeClr val="tx1"/>
                </a:solidFill>
              </a:rPr>
              <a:t> (</a:t>
            </a:r>
            <a:r>
              <a:rPr lang="hr-HR" sz="1800" dirty="0" smtClean="0">
                <a:solidFill>
                  <a:schemeClr val="tx1"/>
                </a:solidFill>
              </a:rPr>
              <a:t>č</a:t>
            </a:r>
            <a:r>
              <a:rPr lang="en-GB" sz="1800" dirty="0" err="1" smtClean="0">
                <a:solidFill>
                  <a:schemeClr val="tx1"/>
                </a:solidFill>
              </a:rPr>
              <a:t>ak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i</a:t>
            </a:r>
            <a:r>
              <a:rPr lang="en-GB" sz="1800" dirty="0" smtClean="0">
                <a:solidFill>
                  <a:schemeClr val="tx1"/>
                </a:solidFill>
              </a:rPr>
              <a:t> u </a:t>
            </a:r>
            <a:r>
              <a:rPr lang="en-GB" sz="1800" dirty="0" err="1" smtClean="0">
                <a:solidFill>
                  <a:schemeClr val="tx1"/>
                </a:solidFill>
              </a:rPr>
              <a:t>usporedbi</a:t>
            </a:r>
            <a:r>
              <a:rPr lang="en-GB" sz="1800" dirty="0" smtClean="0">
                <a:solidFill>
                  <a:schemeClr val="tx1"/>
                </a:solidFill>
              </a:rPr>
              <a:t> s op</a:t>
            </a:r>
            <a:r>
              <a:rPr lang="hr-HR" sz="1800" dirty="0" smtClean="0">
                <a:solidFill>
                  <a:schemeClr val="tx1"/>
                </a:solidFill>
              </a:rPr>
              <a:t>ć</a:t>
            </a:r>
            <a:r>
              <a:rPr lang="en-GB" sz="1800" dirty="0" err="1" smtClean="0">
                <a:solidFill>
                  <a:schemeClr val="tx1"/>
                </a:solidFill>
              </a:rPr>
              <a:t>om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razinom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cijena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i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kontrolirano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za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realni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dohodak</a:t>
            </a:r>
            <a:r>
              <a:rPr lang="en-GB" sz="1800" dirty="0" smtClean="0">
                <a:solidFill>
                  <a:schemeClr val="tx1"/>
                </a:solidFill>
              </a:rPr>
              <a:t> per capita).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Veli</a:t>
            </a:r>
            <a:r>
              <a:rPr lang="hr-HR" sz="1800" dirty="0" smtClean="0">
                <a:solidFill>
                  <a:schemeClr val="tx1"/>
                </a:solidFill>
              </a:rPr>
              <a:t>č</a:t>
            </a:r>
            <a:r>
              <a:rPr lang="en-US" sz="1800" dirty="0" err="1" smtClean="0">
                <a:solidFill>
                  <a:schemeClr val="tx1"/>
                </a:solidFill>
              </a:rPr>
              <a:t>ina</a:t>
            </a:r>
            <a:r>
              <a:rPr lang="en-US" sz="1800" dirty="0" smtClean="0">
                <a:solidFill>
                  <a:schemeClr val="tx1"/>
                </a:solidFill>
              </a:rPr>
              <a:t> (17% </a:t>
            </a:r>
            <a:r>
              <a:rPr lang="en-US" sz="1800" dirty="0" err="1" smtClean="0">
                <a:solidFill>
                  <a:schemeClr val="tx1"/>
                </a:solidFill>
              </a:rPr>
              <a:t>radne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snage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dirty="0">
                <a:solidFill>
                  <a:schemeClr val="tx1"/>
                </a:solidFill>
              </a:rPr>
              <a:t>→ </a:t>
            </a:r>
            <a:r>
              <a:rPr lang="en-US" sz="1800" dirty="0" err="1" smtClean="0">
                <a:solidFill>
                  <a:schemeClr val="tx1"/>
                </a:solidFill>
              </a:rPr>
              <a:t>rastu</a:t>
            </a:r>
            <a:r>
              <a:rPr lang="hr-HR" sz="1800" dirty="0" smtClean="0">
                <a:solidFill>
                  <a:schemeClr val="tx1"/>
                </a:solidFill>
              </a:rPr>
              <a:t>ć</a:t>
            </a:r>
            <a:r>
              <a:rPr lang="en-US" sz="1800" dirty="0" err="1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broj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zaposlenih</a:t>
            </a:r>
            <a:r>
              <a:rPr lang="en-US" sz="1800" dirty="0" smtClean="0">
                <a:solidFill>
                  <a:schemeClr val="tx1"/>
                </a:solidFill>
              </a:rPr>
              <a:t> u </a:t>
            </a:r>
            <a:r>
              <a:rPr lang="en-US" sz="1800" dirty="0" err="1" smtClean="0">
                <a:solidFill>
                  <a:schemeClr val="tx1"/>
                </a:solidFill>
              </a:rPr>
              <a:t>javnim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slu</a:t>
            </a:r>
            <a:r>
              <a:rPr lang="hr-HR" sz="1800" dirty="0" smtClean="0">
                <a:solidFill>
                  <a:schemeClr val="tx1"/>
                </a:solidFill>
              </a:rPr>
              <a:t>ž</a:t>
            </a:r>
            <a:r>
              <a:rPr lang="en-US" sz="1800" dirty="0" err="1" smtClean="0">
                <a:solidFill>
                  <a:schemeClr val="tx1"/>
                </a:solidFill>
              </a:rPr>
              <a:t>bama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Relativno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niska</a:t>
            </a:r>
            <a:r>
              <a:rPr lang="en-US" sz="1800" dirty="0" smtClean="0">
                <a:solidFill>
                  <a:schemeClr val="tx1"/>
                </a:solidFill>
              </a:rPr>
              <a:t> u</a:t>
            </a:r>
            <a:r>
              <a:rPr lang="hr-HR" sz="1800" dirty="0" smtClean="0">
                <a:solidFill>
                  <a:schemeClr val="tx1"/>
                </a:solidFill>
              </a:rPr>
              <a:t>č</a:t>
            </a:r>
            <a:r>
              <a:rPr lang="en-US" sz="1800" dirty="0" err="1" smtClean="0">
                <a:solidFill>
                  <a:schemeClr val="tx1"/>
                </a:solidFill>
              </a:rPr>
              <a:t>inkovitost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jos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uvijek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visoko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politizirano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→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pla</a:t>
            </a:r>
            <a:r>
              <a:rPr lang="hr-HR" sz="1800" dirty="0" smtClean="0">
                <a:solidFill>
                  <a:schemeClr val="tx1"/>
                </a:solidFill>
              </a:rPr>
              <a:t>ć</a:t>
            </a:r>
            <a:r>
              <a:rPr lang="en-US" sz="1800" dirty="0" smtClean="0">
                <a:solidFill>
                  <a:schemeClr val="tx1"/>
                </a:solidFill>
              </a:rPr>
              <a:t>a se </a:t>
            </a:r>
            <a:r>
              <a:rPr lang="en-US" sz="1800" dirty="0" err="1" smtClean="0">
                <a:solidFill>
                  <a:schemeClr val="tx1"/>
                </a:solidFill>
              </a:rPr>
              <a:t>velikim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dijelom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temelji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senioritetu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  <a:r>
              <a:rPr lang="hr-HR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 ne u</a:t>
            </a:r>
            <a:r>
              <a:rPr lang="hr-HR" sz="1800" dirty="0" smtClean="0">
                <a:solidFill>
                  <a:schemeClr val="tx1"/>
                </a:solidFill>
              </a:rPr>
              <a:t>č</a:t>
            </a:r>
            <a:r>
              <a:rPr lang="en-US" sz="1800" dirty="0" err="1" smtClean="0">
                <a:solidFill>
                  <a:schemeClr val="tx1"/>
                </a:solidFill>
              </a:rPr>
              <a:t>inku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46088" lvl="2" indent="0">
              <a:buFont typeface="Arial" panose="020B0604020202020204" pitchFamily="34" charset="0"/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0" name="Inhaltsplatzhalter 4"/>
          <p:cNvSpPr txBox="1">
            <a:spLocks/>
          </p:cNvSpPr>
          <p:nvPr/>
        </p:nvSpPr>
        <p:spPr>
          <a:xfrm>
            <a:off x="4668638" y="3048780"/>
            <a:ext cx="4359728" cy="29216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0">
              <a:buFont typeface="Arial" panose="020B0604020202020204" pitchFamily="34" charset="0"/>
              <a:buNone/>
            </a:pPr>
            <a:r>
              <a:rPr lang="en-US" sz="1400" b="1" dirty="0" err="1" smtClean="0">
                <a:solidFill>
                  <a:schemeClr val="tx1"/>
                </a:solidFill>
              </a:rPr>
              <a:t>Ocjena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performansi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javne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uprave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244956" y="3048780"/>
            <a:ext cx="4036292" cy="29216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0">
              <a:buNone/>
            </a:pPr>
            <a:r>
              <a:rPr lang="en-US" sz="1400" b="1" dirty="0" err="1" smtClean="0">
                <a:solidFill>
                  <a:schemeClr val="tx1"/>
                </a:solidFill>
              </a:rPr>
              <a:t>Masa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pla</a:t>
            </a:r>
            <a:r>
              <a:rPr lang="hr-HR" sz="1400" b="1" dirty="0" smtClean="0">
                <a:solidFill>
                  <a:schemeClr val="tx1"/>
                </a:solidFill>
              </a:rPr>
              <a:t>ć</a:t>
            </a:r>
            <a:r>
              <a:rPr lang="en-US" sz="1400" b="1" dirty="0" smtClean="0">
                <a:solidFill>
                  <a:schemeClr val="tx1"/>
                </a:solidFill>
              </a:rPr>
              <a:t>a op</a:t>
            </a:r>
            <a:r>
              <a:rPr lang="hr-HR" sz="1400" b="1" dirty="0" smtClean="0">
                <a:solidFill>
                  <a:schemeClr val="tx1"/>
                </a:solidFill>
              </a:rPr>
              <a:t>ć</a:t>
            </a:r>
            <a:r>
              <a:rPr lang="en-US" sz="1400" b="1" dirty="0" smtClean="0">
                <a:solidFill>
                  <a:schemeClr val="tx1"/>
                </a:solidFill>
              </a:rPr>
              <a:t>e </a:t>
            </a:r>
            <a:r>
              <a:rPr lang="en-US" sz="1400" b="1" dirty="0" err="1" smtClean="0">
                <a:solidFill>
                  <a:schemeClr val="tx1"/>
                </a:solidFill>
              </a:rPr>
              <a:t>dr</a:t>
            </a:r>
            <a:r>
              <a:rPr lang="hr-HR" sz="1400" b="1" dirty="0" smtClean="0">
                <a:solidFill>
                  <a:schemeClr val="tx1"/>
                </a:solidFill>
              </a:rPr>
              <a:t>ž</a:t>
            </a:r>
            <a:r>
              <a:rPr lang="en-US" sz="1400" b="1" dirty="0" err="1" smtClean="0">
                <a:solidFill>
                  <a:schemeClr val="tx1"/>
                </a:solidFill>
              </a:rPr>
              <a:t>ave</a:t>
            </a:r>
            <a:r>
              <a:rPr lang="en-US" sz="1400" b="1" dirty="0" smtClean="0">
                <a:solidFill>
                  <a:schemeClr val="tx1"/>
                </a:solidFill>
              </a:rPr>
              <a:t>, </a:t>
            </a:r>
            <a:r>
              <a:rPr lang="en-US" sz="1400" dirty="0" smtClean="0">
                <a:solidFill>
                  <a:schemeClr val="tx1"/>
                </a:solidFill>
              </a:rPr>
              <a:t>% BDP-a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280" y="6038853"/>
            <a:ext cx="4469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 smtClean="0"/>
              <a:t>Izvor</a:t>
            </a:r>
            <a:r>
              <a:rPr lang="en-US" sz="1100" i="1" dirty="0" smtClean="0"/>
              <a:t>:</a:t>
            </a:r>
            <a:r>
              <a:rPr lang="en-US" sz="1100" dirty="0" smtClean="0"/>
              <a:t> Eurostat, MF, </a:t>
            </a:r>
            <a:r>
              <a:rPr lang="en-US" sz="1100" dirty="0" err="1" smtClean="0"/>
              <a:t>vagani</a:t>
            </a:r>
            <a:r>
              <a:rPr lang="en-US" sz="1100" dirty="0" smtClean="0"/>
              <a:t> </a:t>
            </a:r>
            <a:r>
              <a:rPr lang="en-US" sz="1100" dirty="0" err="1" smtClean="0"/>
              <a:t>prosjek</a:t>
            </a:r>
            <a:r>
              <a:rPr lang="en-US" sz="1100" dirty="0" smtClean="0"/>
              <a:t> </a:t>
            </a:r>
            <a:r>
              <a:rPr lang="en-US" sz="1100" dirty="0" err="1" smtClean="0"/>
              <a:t>za</a:t>
            </a:r>
            <a:r>
              <a:rPr lang="en-US" sz="1100" dirty="0" smtClean="0"/>
              <a:t> EU15 </a:t>
            </a:r>
            <a:r>
              <a:rPr lang="en-US" sz="1100" dirty="0" err="1" smtClean="0"/>
              <a:t>i</a:t>
            </a:r>
            <a:r>
              <a:rPr lang="en-US" sz="1100" dirty="0" smtClean="0"/>
              <a:t> EU10.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616930" y="6022348"/>
            <a:ext cx="4469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 smtClean="0"/>
              <a:t>Izvor</a:t>
            </a:r>
            <a:r>
              <a:rPr lang="en-US" sz="1100" i="1" dirty="0" smtClean="0"/>
              <a:t>:</a:t>
            </a:r>
            <a:r>
              <a:rPr lang="en-US" sz="1100" dirty="0" smtClean="0"/>
              <a:t> Eurostat 2013.</a:t>
            </a:r>
            <a:endParaRPr lang="en-US" sz="11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638" y="3308815"/>
            <a:ext cx="4359728" cy="258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5" y="3340939"/>
            <a:ext cx="4036293" cy="255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4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910" y="238124"/>
            <a:ext cx="8645979" cy="487815"/>
          </a:xfrm>
        </p:spPr>
        <p:txBody>
          <a:bodyPr/>
          <a:lstStyle/>
          <a:p>
            <a:pPr algn="ctr"/>
            <a:r>
              <a:rPr lang="en-US" sz="2800" b="1" dirty="0" err="1" smtClean="0"/>
              <a:t>Optimizacija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javnog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sektora</a:t>
            </a:r>
            <a:r>
              <a:rPr lang="en-US" sz="2800" b="1" dirty="0" smtClean="0"/>
              <a:t>…</a:t>
            </a:r>
            <a:r>
              <a:rPr lang="en-US" sz="2800" b="1" dirty="0" err="1" smtClean="0"/>
              <a:t>preporuke</a:t>
            </a:r>
            <a:endParaRPr lang="en-US" sz="2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266701" y="1012850"/>
            <a:ext cx="8558892" cy="52505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err="1">
                <a:solidFill>
                  <a:schemeClr val="tx1"/>
                </a:solidFill>
              </a:rPr>
              <a:t>O</a:t>
            </a:r>
            <a:r>
              <a:rPr lang="en-US" sz="1800" i="1" dirty="0" err="1" smtClean="0">
                <a:solidFill>
                  <a:schemeClr val="tx1"/>
                </a:solidFill>
              </a:rPr>
              <a:t>ko</a:t>
            </a:r>
            <a:r>
              <a:rPr lang="en-US" sz="1800" i="1" dirty="0" smtClean="0">
                <a:solidFill>
                  <a:schemeClr val="tx1"/>
                </a:solidFill>
              </a:rPr>
              <a:t> 2% BDP-a </a:t>
            </a:r>
            <a:r>
              <a:rPr lang="en-US" sz="1800" i="1" dirty="0" err="1" smtClean="0">
                <a:solidFill>
                  <a:schemeClr val="tx1"/>
                </a:solidFill>
              </a:rPr>
              <a:t>kumulativnih</a:t>
            </a:r>
            <a:r>
              <a:rPr lang="en-US" sz="1800" i="1" dirty="0" smtClean="0">
                <a:solidFill>
                  <a:schemeClr val="tx1"/>
                </a:solidFill>
              </a:rPr>
              <a:t> u</a:t>
            </a:r>
            <a:r>
              <a:rPr lang="hr-HR" sz="1800" i="1" dirty="0" smtClean="0">
                <a:solidFill>
                  <a:schemeClr val="tx1"/>
                </a:solidFill>
              </a:rPr>
              <a:t>š</a:t>
            </a:r>
            <a:r>
              <a:rPr lang="en-US" sz="1800" i="1" dirty="0" err="1" smtClean="0">
                <a:solidFill>
                  <a:schemeClr val="tx1"/>
                </a:solidFill>
              </a:rPr>
              <a:t>teda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mo</a:t>
            </a:r>
            <a:r>
              <a:rPr lang="hr-HR" sz="1800" i="1" dirty="0" smtClean="0">
                <a:solidFill>
                  <a:schemeClr val="tx1"/>
                </a:solidFill>
              </a:rPr>
              <a:t>ž</a:t>
            </a:r>
            <a:r>
              <a:rPr lang="en-US" sz="1800" i="1" dirty="0" smtClean="0">
                <a:solidFill>
                  <a:schemeClr val="tx1"/>
                </a:solidFill>
              </a:rPr>
              <a:t>e </a:t>
            </a:r>
            <a:r>
              <a:rPr lang="en-US" sz="1800" i="1" dirty="0" err="1" smtClean="0">
                <a:solidFill>
                  <a:schemeClr val="tx1"/>
                </a:solidFill>
              </a:rPr>
              <a:t>biti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ostvareno</a:t>
            </a:r>
            <a:r>
              <a:rPr lang="en-US" sz="1800" i="1" dirty="0" smtClean="0">
                <a:solidFill>
                  <a:schemeClr val="tx1"/>
                </a:solidFill>
              </a:rPr>
              <a:t> u </a:t>
            </a:r>
            <a:r>
              <a:rPr lang="en-US" sz="1800" i="1" dirty="0" err="1" smtClean="0">
                <a:solidFill>
                  <a:schemeClr val="tx1"/>
                </a:solidFill>
              </a:rPr>
              <a:t>srednjem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roku</a:t>
            </a:r>
            <a:r>
              <a:rPr lang="en-US" sz="1800" i="1" dirty="0" smtClean="0">
                <a:solidFill>
                  <a:schemeClr val="tx1"/>
                </a:solidFill>
              </a:rPr>
              <a:t>.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Racionalizacija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mase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pla</a:t>
            </a:r>
            <a:r>
              <a:rPr lang="hr-HR" sz="1800" dirty="0" smtClean="0">
                <a:solidFill>
                  <a:schemeClr val="tx1"/>
                </a:solidFill>
              </a:rPr>
              <a:t>ć</a:t>
            </a:r>
            <a:r>
              <a:rPr lang="en-US" sz="1800" dirty="0" smtClean="0">
                <a:solidFill>
                  <a:schemeClr val="tx1"/>
                </a:solidFill>
              </a:rPr>
              <a:t>a (</a:t>
            </a:r>
            <a:r>
              <a:rPr lang="en-US" sz="1800" dirty="0" err="1" smtClean="0">
                <a:solidFill>
                  <a:schemeClr val="tx1"/>
                </a:solidFill>
              </a:rPr>
              <a:t>ciljano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smanjivanje</a:t>
            </a:r>
            <a:r>
              <a:rPr lang="en-US" sz="1800" dirty="0" smtClean="0">
                <a:solidFill>
                  <a:schemeClr val="tx1"/>
                </a:solidFill>
              </a:rPr>
              <a:t>; </a:t>
            </a:r>
            <a:r>
              <a:rPr lang="en-US" sz="1800" dirty="0" err="1" smtClean="0">
                <a:solidFill>
                  <a:schemeClr val="tx1"/>
                </a:solidFill>
              </a:rPr>
              <a:t>reforma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sustava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pla</a:t>
            </a:r>
            <a:r>
              <a:rPr lang="hr-HR" sz="1800" dirty="0" smtClean="0">
                <a:solidFill>
                  <a:schemeClr val="tx1"/>
                </a:solidFill>
              </a:rPr>
              <a:t>ć</a:t>
            </a:r>
            <a:r>
              <a:rPr lang="en-US" sz="1800" dirty="0" smtClean="0">
                <a:solidFill>
                  <a:schemeClr val="tx1"/>
                </a:solidFill>
              </a:rPr>
              <a:t>a; </a:t>
            </a:r>
            <a:r>
              <a:rPr lang="en-US" sz="1800" dirty="0" err="1" smtClean="0">
                <a:solidFill>
                  <a:schemeClr val="tx1"/>
                </a:solidFill>
              </a:rPr>
              <a:t>potpuna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primjena</a:t>
            </a:r>
            <a:r>
              <a:rPr lang="en-US" sz="1800" dirty="0" smtClean="0">
                <a:solidFill>
                  <a:schemeClr val="tx1"/>
                </a:solidFill>
              </a:rPr>
              <a:t> HRMIS-a)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Dovr</a:t>
            </a:r>
            <a:r>
              <a:rPr lang="hr-HR" sz="1800" dirty="0" smtClean="0">
                <a:solidFill>
                  <a:schemeClr val="tx1"/>
                </a:solidFill>
              </a:rPr>
              <a:t>š</a:t>
            </a:r>
            <a:r>
              <a:rPr lang="en-US" sz="1800" dirty="0" err="1" smtClean="0">
                <a:solidFill>
                  <a:schemeClr val="tx1"/>
                </a:solidFill>
              </a:rPr>
              <a:t>iti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odredbe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kojima</a:t>
            </a:r>
            <a:r>
              <a:rPr lang="en-US" sz="1800" dirty="0" smtClean="0">
                <a:solidFill>
                  <a:schemeClr val="tx1"/>
                </a:solidFill>
              </a:rPr>
              <a:t> se </a:t>
            </a:r>
            <a:r>
              <a:rPr lang="en-US" sz="1800" dirty="0" err="1" smtClean="0">
                <a:solidFill>
                  <a:schemeClr val="tx1"/>
                </a:solidFill>
              </a:rPr>
              <a:t>reguliraju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kriteriji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osnivanje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upravljanje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agencijama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Pro</a:t>
            </a:r>
            <a:r>
              <a:rPr lang="vi-VN" sz="1800" dirty="0" smtClean="0">
                <a:solidFill>
                  <a:schemeClr val="tx1"/>
                </a:solidFill>
              </a:rPr>
              <a:t>fesionalizacija </a:t>
            </a:r>
            <a:r>
              <a:rPr lang="vi-VN" sz="1800" dirty="0">
                <a:solidFill>
                  <a:schemeClr val="tx1"/>
                </a:solidFill>
              </a:rPr>
              <a:t>i uvođenje </a:t>
            </a:r>
            <a:r>
              <a:rPr lang="hr-HR" sz="1800" dirty="0" smtClean="0">
                <a:solidFill>
                  <a:schemeClr val="tx1"/>
                </a:solidFill>
              </a:rPr>
              <a:t>sustava plaća </a:t>
            </a:r>
            <a:r>
              <a:rPr lang="en-US" sz="1800" dirty="0" err="1" smtClean="0">
                <a:solidFill>
                  <a:schemeClr val="tx1"/>
                </a:solidFill>
              </a:rPr>
              <a:t>temeljenih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na</a:t>
            </a:r>
            <a:r>
              <a:rPr lang="en-US" sz="1800" dirty="0" smtClean="0">
                <a:solidFill>
                  <a:schemeClr val="tx1"/>
                </a:solidFill>
              </a:rPr>
              <a:t> u</a:t>
            </a:r>
            <a:r>
              <a:rPr lang="hr-HR" sz="1800" dirty="0" err="1" smtClean="0">
                <a:solidFill>
                  <a:schemeClr val="tx1"/>
                </a:solidFill>
              </a:rPr>
              <a:t>či</a:t>
            </a:r>
            <a:r>
              <a:rPr lang="en-US" sz="1800" dirty="0" err="1" smtClean="0">
                <a:solidFill>
                  <a:schemeClr val="tx1"/>
                </a:solidFill>
              </a:rPr>
              <a:t>nku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Nastaviti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s </a:t>
            </a:r>
            <a:r>
              <a:rPr lang="en-US" sz="1800" dirty="0" err="1" smtClean="0">
                <a:solidFill>
                  <a:schemeClr val="tx1"/>
                </a:solidFill>
              </a:rPr>
              <a:t>teritorijalnim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preustrojem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ili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poticajima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zajedničko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pru</a:t>
            </a:r>
            <a:r>
              <a:rPr lang="hr-HR" sz="1800" dirty="0" smtClean="0">
                <a:solidFill>
                  <a:schemeClr val="tx1"/>
                </a:solidFill>
              </a:rPr>
              <a:t>ž</a:t>
            </a:r>
            <a:r>
              <a:rPr lang="en-US" sz="1800" dirty="0" err="1" smtClean="0">
                <a:solidFill>
                  <a:schemeClr val="tx1"/>
                </a:solidFill>
              </a:rPr>
              <a:t>anje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usluga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Redefinirati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odgovornosti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lokalnih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vlasti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za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potro</a:t>
            </a:r>
            <a:r>
              <a:rPr lang="hr-HR" sz="1800" dirty="0" smtClean="0">
                <a:solidFill>
                  <a:schemeClr val="tx1"/>
                </a:solidFill>
              </a:rPr>
              <a:t>š</a:t>
            </a:r>
            <a:r>
              <a:rPr lang="en-US" sz="1800" dirty="0" err="1" smtClean="0">
                <a:solidFill>
                  <a:schemeClr val="tx1"/>
                </a:solidFill>
              </a:rPr>
              <a:t>nju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kako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bi se </a:t>
            </a:r>
            <a:r>
              <a:rPr lang="en-US" sz="1800" dirty="0" err="1">
                <a:solidFill>
                  <a:schemeClr val="tx1"/>
                </a:solidFill>
              </a:rPr>
              <a:t>izbjeglo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dupliciranje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preklapanje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funkcija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povećala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odgovornost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lokalnih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jedinica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pru</a:t>
            </a:r>
            <a:r>
              <a:rPr lang="hr-HR" sz="1800" dirty="0" smtClean="0">
                <a:solidFill>
                  <a:schemeClr val="tx1"/>
                </a:solidFill>
              </a:rPr>
              <a:t>ž</a:t>
            </a:r>
            <a:r>
              <a:rPr lang="en-US" sz="1800" dirty="0" err="1" smtClean="0">
                <a:solidFill>
                  <a:schemeClr val="tx1"/>
                </a:solidFill>
              </a:rPr>
              <a:t>anje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usluga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Pove</a:t>
            </a:r>
            <a:r>
              <a:rPr lang="hr-HR" sz="1800" dirty="0" smtClean="0">
                <a:solidFill>
                  <a:schemeClr val="tx1"/>
                </a:solidFill>
              </a:rPr>
              <a:t>ć</a:t>
            </a:r>
            <a:r>
              <a:rPr lang="en-US" sz="1800" dirty="0" err="1" smtClean="0">
                <a:solidFill>
                  <a:schemeClr val="tx1"/>
                </a:solidFill>
              </a:rPr>
              <a:t>ati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oslanjanje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lokalnih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jedinica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vlasti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vlastite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izvore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prihoda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kako</a:t>
            </a:r>
            <a:r>
              <a:rPr lang="en-US" sz="1800" dirty="0" smtClean="0">
                <a:solidFill>
                  <a:schemeClr val="tx1"/>
                </a:solidFill>
              </a:rPr>
              <a:t> bi se </a:t>
            </a:r>
            <a:r>
              <a:rPr lang="en-US" sz="1800" dirty="0" err="1" smtClean="0">
                <a:solidFill>
                  <a:schemeClr val="tx1"/>
                </a:solidFill>
              </a:rPr>
              <a:t>smanjili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transferi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središnje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države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chemeClr val="tx1"/>
                </a:solidFill>
              </a:rPr>
              <a:t>Pratit</a:t>
            </a:r>
            <a:r>
              <a:rPr lang="en-US" sz="1800" dirty="0" err="1" smtClean="0">
                <a:solidFill>
                  <a:schemeClr val="tx1"/>
                </a:solidFill>
              </a:rPr>
              <a:t>i</a:t>
            </a:r>
            <a:r>
              <a:rPr lang="vi-VN" sz="1800" dirty="0" smtClean="0">
                <a:solidFill>
                  <a:schemeClr val="tx1"/>
                </a:solidFill>
              </a:rPr>
              <a:t> </a:t>
            </a:r>
            <a:r>
              <a:rPr lang="vi-VN" sz="1800" dirty="0">
                <a:solidFill>
                  <a:schemeClr val="tx1"/>
                </a:solidFill>
              </a:rPr>
              <a:t>fiskalne poslove </a:t>
            </a:r>
            <a:r>
              <a:rPr lang="vi-VN" sz="1800" dirty="0" smtClean="0">
                <a:solidFill>
                  <a:schemeClr val="tx1"/>
                </a:solidFill>
              </a:rPr>
              <a:t>ni</a:t>
            </a:r>
            <a:r>
              <a:rPr lang="hr-HR" sz="1800" dirty="0">
                <a:solidFill>
                  <a:schemeClr val="tx1"/>
                </a:solidFill>
              </a:rPr>
              <a:t>ž</a:t>
            </a:r>
            <a:r>
              <a:rPr lang="vi-VN" sz="1800" dirty="0" smtClean="0">
                <a:solidFill>
                  <a:schemeClr val="tx1"/>
                </a:solidFill>
              </a:rPr>
              <a:t>ih </a:t>
            </a:r>
            <a:r>
              <a:rPr lang="vi-VN" sz="1800" dirty="0">
                <a:solidFill>
                  <a:schemeClr val="tx1"/>
                </a:solidFill>
              </a:rPr>
              <a:t>razina vlasti </a:t>
            </a:r>
            <a:r>
              <a:rPr lang="en-US" sz="1800" dirty="0" smtClean="0">
                <a:solidFill>
                  <a:schemeClr val="tx1"/>
                </a:solidFill>
              </a:rPr>
              <a:t>s </a:t>
            </a:r>
            <a:r>
              <a:rPr lang="en-US" sz="1800" dirty="0" err="1" smtClean="0">
                <a:solidFill>
                  <a:schemeClr val="tx1"/>
                </a:solidFill>
              </a:rPr>
              <a:t>ciljem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omogu</a:t>
            </a:r>
            <a:r>
              <a:rPr lang="hr-HR" sz="1800" dirty="0" smtClean="0">
                <a:solidFill>
                  <a:schemeClr val="tx1"/>
                </a:solidFill>
              </a:rPr>
              <a:t>ć</a:t>
            </a:r>
            <a:r>
              <a:rPr lang="en-US" sz="1800" dirty="0" err="1" smtClean="0">
                <a:solidFill>
                  <a:schemeClr val="tx1"/>
                </a:solidFill>
              </a:rPr>
              <a:t>avanja</a:t>
            </a:r>
            <a:r>
              <a:rPr lang="vi-VN" sz="1800" dirty="0" smtClean="0">
                <a:solidFill>
                  <a:schemeClr val="tx1"/>
                </a:solidFill>
              </a:rPr>
              <a:t> fiskaln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vi-VN" sz="1800" dirty="0" smtClean="0">
                <a:solidFill>
                  <a:schemeClr val="tx1"/>
                </a:solidFill>
              </a:rPr>
              <a:t> razboritost</a:t>
            </a:r>
            <a:r>
              <a:rPr lang="en-US" sz="1800" dirty="0" err="1" smtClean="0">
                <a:solidFill>
                  <a:schemeClr val="tx1"/>
                </a:solidFill>
              </a:rPr>
              <a:t>i</a:t>
            </a:r>
            <a:r>
              <a:rPr lang="vi-VN" sz="1800" dirty="0" smtClean="0">
                <a:solidFill>
                  <a:schemeClr val="tx1"/>
                </a:solidFill>
              </a:rPr>
              <a:t> </a:t>
            </a:r>
            <a:r>
              <a:rPr lang="vi-VN" sz="1800" dirty="0">
                <a:solidFill>
                  <a:schemeClr val="tx1"/>
                </a:solidFill>
              </a:rPr>
              <a:t>i </a:t>
            </a:r>
            <a:r>
              <a:rPr lang="vi-VN" sz="1800" dirty="0" smtClean="0">
                <a:solidFill>
                  <a:schemeClr val="tx1"/>
                </a:solidFill>
              </a:rPr>
              <a:t>uskla</a:t>
            </a:r>
            <a:r>
              <a:rPr lang="hr-HR" sz="1800" dirty="0" smtClean="0">
                <a:solidFill>
                  <a:schemeClr val="tx1"/>
                </a:solidFill>
              </a:rPr>
              <a:t>đ</a:t>
            </a:r>
            <a:r>
              <a:rPr lang="vi-VN" sz="1800" dirty="0" smtClean="0">
                <a:solidFill>
                  <a:schemeClr val="tx1"/>
                </a:solidFill>
              </a:rPr>
              <a:t>ivanj</a:t>
            </a:r>
            <a:r>
              <a:rPr lang="en-US" sz="1800" dirty="0" smtClean="0">
                <a:solidFill>
                  <a:schemeClr val="tx1"/>
                </a:solidFill>
              </a:rPr>
              <a:t>a</a:t>
            </a:r>
            <a:r>
              <a:rPr lang="vi-VN" sz="1800" dirty="0" smtClean="0">
                <a:solidFill>
                  <a:schemeClr val="tx1"/>
                </a:solidFill>
              </a:rPr>
              <a:t> </a:t>
            </a:r>
            <a:r>
              <a:rPr lang="vi-VN" sz="1800" dirty="0">
                <a:solidFill>
                  <a:schemeClr val="tx1"/>
                </a:solidFill>
              </a:rPr>
              <a:t>s </a:t>
            </a:r>
            <a:r>
              <a:rPr lang="vi-VN" sz="1800" dirty="0" smtClean="0">
                <a:solidFill>
                  <a:schemeClr val="tx1"/>
                </a:solidFill>
              </a:rPr>
              <a:t>EDP</a:t>
            </a:r>
            <a:r>
              <a:rPr lang="en-US" sz="1800" dirty="0" smtClean="0">
                <a:solidFill>
                  <a:schemeClr val="tx1"/>
                </a:solidFill>
              </a:rPr>
              <a:t>-</a:t>
            </a:r>
            <a:r>
              <a:rPr lang="en-US" sz="1800" dirty="0" err="1" smtClean="0">
                <a:solidFill>
                  <a:schemeClr val="tx1"/>
                </a:solidFill>
              </a:rPr>
              <a:t>om</a:t>
            </a:r>
            <a:endParaRPr lang="en-US" sz="1800" dirty="0">
              <a:solidFill>
                <a:schemeClr val="tx1"/>
              </a:solidFill>
            </a:endParaRPr>
          </a:p>
          <a:p>
            <a:pPr marL="446088" lvl="2" indent="0">
              <a:buFont typeface="Arial" panose="020B0604020202020204" pitchFamily="34" charset="0"/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077" y="219074"/>
            <a:ext cx="8645979" cy="525915"/>
          </a:xfrm>
        </p:spPr>
        <p:txBody>
          <a:bodyPr/>
          <a:lstStyle/>
          <a:p>
            <a:pPr algn="ctr"/>
            <a:r>
              <a:rPr lang="en-US" b="1" dirty="0" smtClean="0"/>
              <a:t>III. </a:t>
            </a:r>
            <a:r>
              <a:rPr lang="en-US" b="1" dirty="0" err="1" smtClean="0"/>
              <a:t>Zdravstvo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378619" y="876300"/>
            <a:ext cx="8479631" cy="215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Dobri rezultati u zdravstvu, ali uz visoki trošak (9% BDP-a u usporedbi s prosječno 5.4% BDP-a u EU10)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Ubrzano starenje populacije → nezarazne, kronične bolesti i smrtnost će nastaviti rasti, s potrebom za dodatnom zdravstvenom i dugoročnom skrbi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Kronične dospjele nepodmirene obveze (1% BDP-a na kraju 2013. ili 15% njihovih prihoda)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Društveno-ekonomske i geografske razlike u zdravstvenim pokazateljima u Hrvatskoj</a:t>
            </a:r>
            <a:endParaRPr lang="hr-HR" sz="18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15" y="3686175"/>
            <a:ext cx="3887052" cy="24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126" y="3294686"/>
            <a:ext cx="4061733" cy="46166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Nejednakost</a:t>
            </a:r>
            <a:r>
              <a:rPr lang="en-US" sz="1200" b="1" dirty="0" smtClean="0"/>
              <a:t> u </a:t>
            </a:r>
            <a:r>
              <a:rPr lang="en-US" sz="1200" b="1" dirty="0" err="1" smtClean="0"/>
              <a:t>prijavljenim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dugotrajnim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bolestima</a:t>
            </a:r>
            <a:r>
              <a:rPr lang="en-US" sz="1200" b="1" dirty="0" smtClean="0"/>
              <a:t> u </a:t>
            </a:r>
            <a:r>
              <a:rPr lang="en-US" sz="1200" b="1" dirty="0" err="1" smtClean="0"/>
              <a:t>Hrvatskoj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odabranim</a:t>
            </a:r>
            <a:r>
              <a:rPr lang="en-US" sz="1200" b="1" dirty="0" smtClean="0"/>
              <a:t> EU </a:t>
            </a:r>
            <a:r>
              <a:rPr lang="en-US" sz="1200" b="1" dirty="0" err="1" smtClean="0"/>
              <a:t>zemljama</a:t>
            </a:r>
            <a:r>
              <a:rPr lang="en-US" sz="1200" b="1" dirty="0" smtClean="0"/>
              <a:t>, </a:t>
            </a:r>
            <a:r>
              <a:rPr lang="en-US" sz="1200" b="1" dirty="0"/>
              <a:t>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3717" y="6082692"/>
            <a:ext cx="3981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 smtClean="0"/>
              <a:t>Izvor</a:t>
            </a:r>
            <a:r>
              <a:rPr lang="en-US" sz="1100" i="1" dirty="0" smtClean="0"/>
              <a:t>: </a:t>
            </a:r>
            <a:r>
              <a:rPr lang="en-US" sz="1100" dirty="0"/>
              <a:t>WHO, Global Health Expenditure Database. </a:t>
            </a:r>
            <a:r>
              <a:rPr lang="en-US" sz="1100" dirty="0" err="1" smtClean="0"/>
              <a:t>Hrvatska</a:t>
            </a:r>
            <a:r>
              <a:rPr lang="en-US" sz="1100" dirty="0" smtClean="0"/>
              <a:t> je </a:t>
            </a:r>
            <a:r>
              <a:rPr lang="en-US" sz="1100" dirty="0" err="1" smtClean="0"/>
              <a:t>oznacena</a:t>
            </a:r>
            <a:r>
              <a:rPr lang="en-US" sz="1100" dirty="0" smtClean="0"/>
              <a:t> </a:t>
            </a:r>
            <a:r>
              <a:rPr lang="en-US" sz="1100" dirty="0" err="1" smtClean="0"/>
              <a:t>crvenom</a:t>
            </a:r>
            <a:r>
              <a:rPr lang="en-US" sz="1100" dirty="0" smtClean="0"/>
              <a:t> </a:t>
            </a:r>
            <a:r>
              <a:rPr lang="en-US" sz="1100" dirty="0" err="1" smtClean="0"/>
              <a:t>bojom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pic>
        <p:nvPicPr>
          <p:cNvPr id="4098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6" y="3756351"/>
            <a:ext cx="3633788" cy="241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0075" y="6167332"/>
            <a:ext cx="31623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 smtClean="0"/>
              <a:t>Izvor</a:t>
            </a:r>
            <a:r>
              <a:rPr lang="en-US" sz="1100" dirty="0" smtClean="0"/>
              <a:t>: </a:t>
            </a:r>
            <a:r>
              <a:rPr lang="en-US" sz="1100" dirty="0"/>
              <a:t>Eurostat, EU </a:t>
            </a:r>
            <a:r>
              <a:rPr lang="en-US" sz="1100" dirty="0" smtClean="0"/>
              <a:t>SILC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818115" y="3324531"/>
            <a:ext cx="4192535" cy="27699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Rashodi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za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zdravstvo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 </a:t>
            </a:r>
            <a:r>
              <a:rPr lang="en-US" sz="1200" b="1" dirty="0"/>
              <a:t>GNI per </a:t>
            </a:r>
            <a:r>
              <a:rPr lang="en-US" sz="1200" b="1" dirty="0" smtClean="0"/>
              <a:t>capita, 2010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205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910" y="238124"/>
            <a:ext cx="8645979" cy="487815"/>
          </a:xfrm>
        </p:spPr>
        <p:txBody>
          <a:bodyPr/>
          <a:lstStyle/>
          <a:p>
            <a:pPr algn="ctr"/>
            <a:r>
              <a:rPr lang="en-US" b="1" dirty="0" err="1" smtClean="0"/>
              <a:t>Zdravstvo</a:t>
            </a:r>
            <a:r>
              <a:rPr lang="en-US" b="1" dirty="0" smtClean="0"/>
              <a:t>…</a:t>
            </a:r>
            <a:r>
              <a:rPr lang="en-US" b="1" dirty="0" err="1" smtClean="0"/>
              <a:t>preporuke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485775" y="868612"/>
            <a:ext cx="8524875" cy="5360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900" i="1" dirty="0" smtClean="0">
                <a:solidFill>
                  <a:schemeClr val="tx1"/>
                </a:solidFill>
              </a:rPr>
              <a:t>Oko 1% BDP-a ušteda moglo bi biti ostvareno bez negativnog utjecaja na razinu i kvalitetu usluge</a:t>
            </a:r>
          </a:p>
          <a:p>
            <a:endParaRPr lang="hr-HR" sz="19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tx1"/>
                </a:solidFill>
              </a:rPr>
              <a:t>Objediniti mreže zdravstvenih usluga prema zemljopisnim područjima kako bi se lakše usredotočilo na akutne slučajeve (kao u Nacionalnom planu)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tx1"/>
                </a:solidFill>
              </a:rPr>
              <a:t>Kreirati visoko-frekventne jeftinije specijalizirane centre za ambulantno dijagnosticiranje i liječenje (potencijalno smanjenje jediničnih troškova iznosilo bi oko 30 do 70%)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tx1"/>
                </a:solidFill>
              </a:rPr>
              <a:t>Dodatno smanjiti stopu upućivanja u primarnoj zdravstvenoj zaštiti i proširiti javne zdravstvene usluge kako bi se smanjila učestalost faktora rizičnog ponašanja</a:t>
            </a:r>
            <a:r>
              <a:rPr lang="hr-HR" sz="1900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tx1"/>
                </a:solidFill>
              </a:rPr>
              <a:t>Ojačati javne FM sustave kako bi se spriječilo ponovno nastajanje dospjelih nepodmirenih obveza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tx1"/>
                </a:solidFill>
              </a:rPr>
              <a:t>Racionalizirati kategorije izuzeća od plaćanja participacije (40% populacije) i prilagoditi premiju dopunskog zdravstvenog osiguranja </a:t>
            </a:r>
            <a:r>
              <a:rPr lang="hr-HR" sz="1900" dirty="0" err="1" smtClean="0">
                <a:solidFill>
                  <a:schemeClr val="tx1"/>
                </a:solidFill>
              </a:rPr>
              <a:t>aktuarskim</a:t>
            </a:r>
            <a:r>
              <a:rPr lang="hr-HR" sz="1900" dirty="0" smtClean="0">
                <a:solidFill>
                  <a:schemeClr val="tx1"/>
                </a:solidFill>
              </a:rPr>
              <a:t> standardima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tx1"/>
                </a:solidFill>
              </a:rPr>
              <a:t>Proširiti sustave </a:t>
            </a:r>
            <a:r>
              <a:rPr lang="hr-HR" sz="1900" dirty="0" err="1" smtClean="0">
                <a:solidFill>
                  <a:schemeClr val="tx1"/>
                </a:solidFill>
              </a:rPr>
              <a:t>eHealth</a:t>
            </a:r>
            <a:endParaRPr lang="hr-HR" sz="1900" dirty="0" smtClean="0">
              <a:solidFill>
                <a:schemeClr val="tx1"/>
              </a:solidFill>
            </a:endParaRPr>
          </a:p>
          <a:p>
            <a:pPr marL="446088" lvl="2" indent="0">
              <a:buFont typeface="Arial" panose="020B0604020202020204" pitchFamily="34" charset="0"/>
              <a:buNone/>
            </a:pPr>
            <a:endParaRPr lang="hr-HR" sz="1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077" y="153759"/>
            <a:ext cx="8645979" cy="525915"/>
          </a:xfrm>
        </p:spPr>
        <p:txBody>
          <a:bodyPr/>
          <a:lstStyle/>
          <a:p>
            <a:pPr algn="ctr"/>
            <a:r>
              <a:rPr lang="en-US" b="1" dirty="0" smtClean="0"/>
              <a:t>IV. </a:t>
            </a:r>
            <a:r>
              <a:rPr lang="en-US" b="1" dirty="0" err="1" smtClean="0"/>
              <a:t>Racionalizacija</a:t>
            </a:r>
            <a:r>
              <a:rPr lang="en-US" b="1" dirty="0" smtClean="0"/>
              <a:t> </a:t>
            </a:r>
            <a:r>
              <a:rPr lang="en-US" b="1" dirty="0" err="1" smtClean="0"/>
              <a:t>subvencija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428626" y="822967"/>
            <a:ext cx="8153400" cy="2301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 err="1" smtClean="0">
                <a:solidFill>
                  <a:schemeClr val="tx1"/>
                </a:solidFill>
              </a:rPr>
              <a:t>Dvostruko</a:t>
            </a:r>
            <a:r>
              <a:rPr lang="en-US" sz="1700" dirty="0" smtClean="0">
                <a:solidFill>
                  <a:schemeClr val="tx1"/>
                </a:solidFill>
              </a:rPr>
              <a:t> vi</a:t>
            </a:r>
            <a:r>
              <a:rPr lang="hr-HR" sz="1700" dirty="0" smtClean="0">
                <a:solidFill>
                  <a:schemeClr val="tx1"/>
                </a:solidFill>
              </a:rPr>
              <a:t>š</a:t>
            </a:r>
            <a:r>
              <a:rPr lang="en-US" sz="1700" dirty="0" err="1" smtClean="0">
                <a:solidFill>
                  <a:schemeClr val="tx1"/>
                </a:solidFill>
              </a:rPr>
              <a:t>i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rashodi</a:t>
            </a:r>
            <a:r>
              <a:rPr lang="en-US" sz="1700" dirty="0" smtClean="0">
                <a:solidFill>
                  <a:schemeClr val="tx1"/>
                </a:solidFill>
              </a:rPr>
              <a:t> (2.1</a:t>
            </a:r>
            <a:r>
              <a:rPr lang="hr-HR" sz="1700" dirty="0" smtClean="0">
                <a:solidFill>
                  <a:schemeClr val="tx1"/>
                </a:solidFill>
              </a:rPr>
              <a:t>% </a:t>
            </a:r>
            <a:r>
              <a:rPr lang="en-US" sz="1700" dirty="0" smtClean="0">
                <a:solidFill>
                  <a:schemeClr val="tx1"/>
                </a:solidFill>
              </a:rPr>
              <a:t>BDP-a) u </a:t>
            </a:r>
            <a:r>
              <a:rPr lang="en-US" sz="1700" dirty="0" err="1" smtClean="0">
                <a:solidFill>
                  <a:schemeClr val="tx1"/>
                </a:solidFill>
              </a:rPr>
              <a:t>usporedbi</a:t>
            </a:r>
            <a:r>
              <a:rPr lang="en-US" sz="1700" dirty="0" smtClean="0">
                <a:solidFill>
                  <a:schemeClr val="tx1"/>
                </a:solidFill>
              </a:rPr>
              <a:t> s EU</a:t>
            </a:r>
            <a:r>
              <a:rPr lang="hr-HR" sz="1700" dirty="0" smtClean="0">
                <a:solidFill>
                  <a:schemeClr val="tx1"/>
                </a:solidFill>
              </a:rPr>
              <a:t>; </a:t>
            </a:r>
            <a:r>
              <a:rPr lang="en-US" sz="1700" dirty="0" smtClean="0">
                <a:solidFill>
                  <a:schemeClr val="tx1"/>
                </a:solidFill>
              </a:rPr>
              <a:t>u </a:t>
            </a:r>
            <a:r>
              <a:rPr lang="en-US" sz="1700" dirty="0" err="1" smtClean="0">
                <a:solidFill>
                  <a:schemeClr val="tx1"/>
                </a:solidFill>
              </a:rPr>
              <a:t>kojima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dominiraju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selektivne</a:t>
            </a:r>
            <a:r>
              <a:rPr lang="en-US" sz="1700" dirty="0" smtClean="0">
                <a:solidFill>
                  <a:schemeClr val="tx1"/>
                </a:solidFill>
              </a:rPr>
              <a:t>, </a:t>
            </a:r>
            <a:r>
              <a:rPr lang="en-US" sz="1700" dirty="0" err="1" smtClean="0">
                <a:solidFill>
                  <a:schemeClr val="tx1"/>
                </a:solidFill>
              </a:rPr>
              <a:t>sektorske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dr</a:t>
            </a:r>
            <a:r>
              <a:rPr lang="hr-HR" sz="1700" dirty="0" smtClean="0">
                <a:solidFill>
                  <a:schemeClr val="tx1"/>
                </a:solidFill>
              </a:rPr>
              <a:t>ž</a:t>
            </a:r>
            <a:r>
              <a:rPr lang="en-US" sz="1700" dirty="0" err="1" smtClean="0">
                <a:solidFill>
                  <a:schemeClr val="tx1"/>
                </a:solidFill>
              </a:rPr>
              <a:t>avne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pomo</a:t>
            </a:r>
            <a:r>
              <a:rPr lang="hr-HR" sz="1700" dirty="0" smtClean="0">
                <a:solidFill>
                  <a:schemeClr val="tx1"/>
                </a:solidFill>
              </a:rPr>
              <a:t>ć</a:t>
            </a:r>
            <a:r>
              <a:rPr lang="en-US" sz="1700" dirty="0" err="1" smtClean="0">
                <a:solidFill>
                  <a:schemeClr val="tx1"/>
                </a:solidFill>
              </a:rPr>
              <a:t>i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kao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i</a:t>
            </a:r>
            <a:r>
              <a:rPr lang="en-US" sz="1700" dirty="0" smtClean="0">
                <a:solidFill>
                  <a:schemeClr val="tx1"/>
                </a:solidFill>
              </a:rPr>
              <a:t> one </a:t>
            </a:r>
            <a:r>
              <a:rPr lang="en-US" sz="1700" dirty="0" err="1" smtClean="0">
                <a:solidFill>
                  <a:schemeClr val="tx1"/>
                </a:solidFill>
              </a:rPr>
              <a:t>na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razini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poduze</a:t>
            </a:r>
            <a:r>
              <a:rPr lang="hr-HR" sz="1700" dirty="0" smtClean="0">
                <a:solidFill>
                  <a:schemeClr val="tx1"/>
                </a:solidFill>
              </a:rPr>
              <a:t>ć</a:t>
            </a:r>
            <a:r>
              <a:rPr lang="en-US" sz="1700" dirty="0" smtClean="0">
                <a:solidFill>
                  <a:schemeClr val="tx1"/>
                </a:solidFill>
              </a:rPr>
              <a:t>a</a:t>
            </a:r>
            <a:endParaRPr lang="hr-HR" sz="17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Na </a:t>
            </a:r>
            <a:r>
              <a:rPr lang="en-US" sz="1700" dirty="0" err="1" smtClean="0">
                <a:solidFill>
                  <a:schemeClr val="tx1"/>
                </a:solidFill>
              </a:rPr>
              <a:t>infrastrukturu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hr-HR" sz="1700" dirty="0" smtClean="0">
                <a:solidFill>
                  <a:schemeClr val="tx1"/>
                </a:solidFill>
              </a:rPr>
              <a:t>ž</a:t>
            </a:r>
            <a:r>
              <a:rPr lang="en-US" sz="1700" dirty="0" err="1" smtClean="0">
                <a:solidFill>
                  <a:schemeClr val="tx1"/>
                </a:solidFill>
              </a:rPr>
              <a:t>eljeznica</a:t>
            </a:r>
            <a:r>
              <a:rPr lang="en-US" sz="1700" dirty="0" smtClean="0">
                <a:solidFill>
                  <a:schemeClr val="tx1"/>
                </a:solidFill>
              </a:rPr>
              <a:t>, </a:t>
            </a:r>
            <a:r>
              <a:rPr lang="en-US" sz="1700" dirty="0" err="1" smtClean="0">
                <a:solidFill>
                  <a:schemeClr val="tx1"/>
                </a:solidFill>
              </a:rPr>
              <a:t>cesta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i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luka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odnosi</a:t>
            </a:r>
            <a:r>
              <a:rPr lang="en-US" sz="1700" dirty="0" smtClean="0">
                <a:solidFill>
                  <a:schemeClr val="tx1"/>
                </a:solidFill>
              </a:rPr>
              <a:t> se </a:t>
            </a:r>
            <a:r>
              <a:rPr lang="hr-HR" sz="1700" dirty="0" smtClean="0">
                <a:solidFill>
                  <a:schemeClr val="tx1"/>
                </a:solidFill>
              </a:rPr>
              <a:t>90%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svih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garancija</a:t>
            </a:r>
            <a:endParaRPr lang="hr-HR" sz="17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 err="1" smtClean="0">
                <a:solidFill>
                  <a:schemeClr val="tx1"/>
                </a:solidFill>
              </a:rPr>
              <a:t>Niski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i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ponekad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pogor</a:t>
            </a:r>
            <a:r>
              <a:rPr lang="hr-HR" sz="1700" dirty="0" smtClean="0">
                <a:solidFill>
                  <a:schemeClr val="tx1"/>
                </a:solidFill>
              </a:rPr>
              <a:t>š</a:t>
            </a:r>
            <a:r>
              <a:rPr lang="en-US" sz="1700" dirty="0" err="1" smtClean="0">
                <a:solidFill>
                  <a:schemeClr val="tx1"/>
                </a:solidFill>
              </a:rPr>
              <a:t>avajuci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pokazatelji</a:t>
            </a:r>
            <a:r>
              <a:rPr lang="en-US" sz="1700" dirty="0" smtClean="0">
                <a:solidFill>
                  <a:schemeClr val="tx1"/>
                </a:solidFill>
              </a:rPr>
              <a:t> u</a:t>
            </a:r>
            <a:r>
              <a:rPr lang="hr-HR" sz="1700" dirty="0" smtClean="0">
                <a:solidFill>
                  <a:schemeClr val="tx1"/>
                </a:solidFill>
              </a:rPr>
              <a:t>č</a:t>
            </a:r>
            <a:r>
              <a:rPr lang="en-US" sz="1700" dirty="0" err="1" smtClean="0">
                <a:solidFill>
                  <a:schemeClr val="tx1"/>
                </a:solidFill>
              </a:rPr>
              <a:t>inkovitosti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ukazuju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na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neu</a:t>
            </a:r>
            <a:r>
              <a:rPr lang="hr-HR" sz="1700" dirty="0" smtClean="0">
                <a:solidFill>
                  <a:schemeClr val="tx1"/>
                </a:solidFill>
              </a:rPr>
              <a:t>č</a:t>
            </a:r>
            <a:r>
              <a:rPr lang="en-US" sz="1700" dirty="0" err="1" smtClean="0">
                <a:solidFill>
                  <a:schemeClr val="tx1"/>
                </a:solidFill>
              </a:rPr>
              <a:t>inkovitost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dr</a:t>
            </a:r>
            <a:r>
              <a:rPr lang="hr-HR" sz="1700" dirty="0" smtClean="0">
                <a:solidFill>
                  <a:schemeClr val="tx1"/>
                </a:solidFill>
              </a:rPr>
              <a:t>ž</a:t>
            </a:r>
            <a:r>
              <a:rPr lang="en-US" sz="1700" dirty="0" err="1" smtClean="0">
                <a:solidFill>
                  <a:schemeClr val="tx1"/>
                </a:solidFill>
              </a:rPr>
              <a:t>avnih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pomo</a:t>
            </a:r>
            <a:r>
              <a:rPr lang="hr-HR" sz="1700" dirty="0" smtClean="0">
                <a:solidFill>
                  <a:schemeClr val="tx1"/>
                </a:solidFill>
              </a:rPr>
              <a:t>ć</a:t>
            </a:r>
            <a:r>
              <a:rPr lang="en-US" sz="1700" dirty="0" err="1" smtClean="0">
                <a:solidFill>
                  <a:schemeClr val="tx1"/>
                </a:solidFill>
              </a:rPr>
              <a:t>i</a:t>
            </a:r>
            <a:r>
              <a:rPr lang="en-US" sz="1700" dirty="0" smtClean="0">
                <a:solidFill>
                  <a:schemeClr val="tx1"/>
                </a:solidFill>
              </a:rPr>
              <a:t>, </a:t>
            </a:r>
            <a:r>
              <a:rPr lang="en-US" sz="1700" dirty="0" err="1" smtClean="0">
                <a:solidFill>
                  <a:schemeClr val="tx1"/>
                </a:solidFill>
              </a:rPr>
              <a:t>posebice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za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hr-HR" sz="1700" dirty="0" smtClean="0">
                <a:solidFill>
                  <a:schemeClr val="tx1"/>
                </a:solidFill>
              </a:rPr>
              <a:t>ž</a:t>
            </a:r>
            <a:r>
              <a:rPr lang="en-US" sz="1700" dirty="0" err="1" smtClean="0">
                <a:solidFill>
                  <a:schemeClr val="tx1"/>
                </a:solidFill>
              </a:rPr>
              <a:t>eljezni</a:t>
            </a:r>
            <a:r>
              <a:rPr lang="hr-HR" sz="1700" dirty="0" smtClean="0">
                <a:solidFill>
                  <a:schemeClr val="tx1"/>
                </a:solidFill>
              </a:rPr>
              <a:t>č</a:t>
            </a:r>
            <a:r>
              <a:rPr lang="en-US" sz="1700" dirty="0" err="1" smtClean="0">
                <a:solidFill>
                  <a:schemeClr val="tx1"/>
                </a:solidFill>
              </a:rPr>
              <a:t>ku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mre</a:t>
            </a:r>
            <a:r>
              <a:rPr lang="hr-HR" sz="1700" dirty="0" smtClean="0">
                <a:solidFill>
                  <a:schemeClr val="tx1"/>
                </a:solidFill>
              </a:rPr>
              <a:t>ž</a:t>
            </a:r>
            <a:r>
              <a:rPr lang="en-US" sz="1700" dirty="0" smtClean="0">
                <a:solidFill>
                  <a:schemeClr val="tx1"/>
                </a:solidFill>
              </a:rPr>
              <a:t>u, </a:t>
            </a:r>
            <a:r>
              <a:rPr lang="en-US" sz="1700" dirty="0" err="1" smtClean="0">
                <a:solidFill>
                  <a:schemeClr val="tx1"/>
                </a:solidFill>
              </a:rPr>
              <a:t>luke</a:t>
            </a:r>
            <a:r>
              <a:rPr lang="en-US" sz="1700" dirty="0" smtClean="0">
                <a:solidFill>
                  <a:schemeClr val="tx1"/>
                </a:solidFill>
              </a:rPr>
              <a:t>, </a:t>
            </a:r>
            <a:r>
              <a:rPr lang="en-US" sz="1700" dirty="0" err="1" smtClean="0">
                <a:solidFill>
                  <a:schemeClr val="tx1"/>
                </a:solidFill>
              </a:rPr>
              <a:t>i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poljoprivredu</a:t>
            </a:r>
            <a:r>
              <a:rPr lang="en-US" sz="1700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 err="1" smtClean="0">
                <a:solidFill>
                  <a:schemeClr val="tx1"/>
                </a:solidFill>
              </a:rPr>
              <a:t>Prijelaz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iz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sektorski-specifi</a:t>
            </a:r>
            <a:r>
              <a:rPr lang="hr-HR" sz="1700" dirty="0" smtClean="0">
                <a:solidFill>
                  <a:schemeClr val="tx1"/>
                </a:solidFill>
              </a:rPr>
              <a:t>č</a:t>
            </a:r>
            <a:r>
              <a:rPr lang="en-US" sz="1700" dirty="0" err="1" smtClean="0">
                <a:solidFill>
                  <a:schemeClr val="tx1"/>
                </a:solidFill>
              </a:rPr>
              <a:t>nih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na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horizontalne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vrste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dr</a:t>
            </a:r>
            <a:r>
              <a:rPr lang="hr-HR" sz="1700" dirty="0" smtClean="0">
                <a:solidFill>
                  <a:schemeClr val="tx1"/>
                </a:solidFill>
              </a:rPr>
              <a:t>ž</a:t>
            </a:r>
            <a:r>
              <a:rPr lang="en-US" sz="1700" dirty="0" err="1" smtClean="0">
                <a:solidFill>
                  <a:schemeClr val="tx1"/>
                </a:solidFill>
              </a:rPr>
              <a:t>avnih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pomo</a:t>
            </a:r>
            <a:r>
              <a:rPr lang="hr-HR" sz="1700" dirty="0" smtClean="0">
                <a:solidFill>
                  <a:schemeClr val="tx1"/>
                </a:solidFill>
              </a:rPr>
              <a:t>ć</a:t>
            </a:r>
            <a:r>
              <a:rPr lang="en-US" sz="1700" dirty="0" err="1" smtClean="0">
                <a:solidFill>
                  <a:schemeClr val="tx1"/>
                </a:solidFill>
              </a:rPr>
              <a:t>i</a:t>
            </a:r>
            <a:r>
              <a:rPr lang="en-US" sz="1700" dirty="0" smtClean="0">
                <a:solidFill>
                  <a:schemeClr val="tx1"/>
                </a:solidFill>
              </a:rPr>
              <a:t> (</a:t>
            </a:r>
            <a:r>
              <a:rPr lang="en-US" sz="1700" dirty="0" err="1">
                <a:solidFill>
                  <a:schemeClr val="tx1"/>
                </a:solidFill>
              </a:rPr>
              <a:t>npr</a:t>
            </a:r>
            <a:r>
              <a:rPr lang="en-US" sz="1700" dirty="0">
                <a:solidFill>
                  <a:schemeClr val="tx1"/>
                </a:solidFill>
              </a:rPr>
              <a:t>. </a:t>
            </a:r>
            <a:r>
              <a:rPr lang="en-US" sz="1700" dirty="0" smtClean="0">
                <a:solidFill>
                  <a:schemeClr val="tx1"/>
                </a:solidFill>
              </a:rPr>
              <a:t>R&amp;D)</a:t>
            </a:r>
            <a:endParaRPr lang="en-US" sz="1700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1" y="3221780"/>
            <a:ext cx="8181975" cy="307777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Hrvatska</a:t>
            </a:r>
            <a:r>
              <a:rPr lang="en-US" sz="1400" b="1" dirty="0" smtClean="0"/>
              <a:t>: </a:t>
            </a:r>
            <a:r>
              <a:rPr lang="en-US" sz="1400" b="1" dirty="0" err="1" smtClean="0"/>
              <a:t>Ukupne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dr</a:t>
            </a:r>
            <a:r>
              <a:rPr lang="hr-HR" sz="1400" b="1" dirty="0" smtClean="0"/>
              <a:t>ž</a:t>
            </a:r>
            <a:r>
              <a:rPr lang="en-US" sz="1400" b="1" dirty="0" err="1" smtClean="0"/>
              <a:t>avne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pomo</a:t>
            </a:r>
            <a:r>
              <a:rPr lang="hr-HR" sz="1400" b="1" dirty="0" smtClean="0"/>
              <a:t>ć</a:t>
            </a:r>
            <a:r>
              <a:rPr lang="en-US" sz="1400" b="1" dirty="0" err="1" smtClean="0"/>
              <a:t>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njihova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struktura</a:t>
            </a:r>
            <a:r>
              <a:rPr lang="en-US" sz="1400" b="1" dirty="0" smtClean="0"/>
              <a:t>, </a:t>
            </a:r>
            <a:r>
              <a:rPr lang="hr-HR" sz="1400" dirty="0" smtClean="0"/>
              <a:t>%</a:t>
            </a:r>
            <a:r>
              <a:rPr lang="en-US" sz="1400" dirty="0" smtClean="0"/>
              <a:t> BDP-a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00178" y="6199617"/>
            <a:ext cx="695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 smtClean="0"/>
              <a:t>Izvor</a:t>
            </a:r>
            <a:r>
              <a:rPr lang="en-US" sz="1100" i="1" dirty="0" smtClean="0"/>
              <a:t>: </a:t>
            </a:r>
            <a:r>
              <a:rPr lang="en-US" sz="1100" dirty="0" smtClean="0"/>
              <a:t>EUROSTAT, Croatian Competition Agency (CCA).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502475"/>
            <a:ext cx="4001946" cy="27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453" y="3553205"/>
            <a:ext cx="4219573" cy="270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91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077" y="39466"/>
            <a:ext cx="8645979" cy="525915"/>
          </a:xfrm>
        </p:spPr>
        <p:txBody>
          <a:bodyPr/>
          <a:lstStyle/>
          <a:p>
            <a:pPr algn="ctr"/>
            <a:r>
              <a:rPr lang="hr-HR" b="1" dirty="0" err="1"/>
              <a:t>Ž</a:t>
            </a:r>
            <a:r>
              <a:rPr lang="en-US" b="1" dirty="0" err="1" smtClean="0"/>
              <a:t>eljeznice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266700" y="610977"/>
            <a:ext cx="8518980" cy="2627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Dio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europske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prometne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mre</a:t>
            </a:r>
            <a:r>
              <a:rPr lang="hr-HR" sz="1800" dirty="0" smtClean="0">
                <a:solidFill>
                  <a:schemeClr val="tx1"/>
                </a:solidFill>
              </a:rPr>
              <a:t>ž</a:t>
            </a:r>
            <a:r>
              <a:rPr lang="en-US" sz="1800" dirty="0" smtClean="0">
                <a:solidFill>
                  <a:schemeClr val="tx1"/>
                </a:solidFill>
              </a:rPr>
              <a:t>e </a:t>
            </a:r>
            <a:r>
              <a:rPr lang="hr-HR" sz="1800" dirty="0" smtClean="0">
                <a:solidFill>
                  <a:schemeClr val="tx1"/>
                </a:solidFill>
              </a:rPr>
              <a:t>→</a:t>
            </a:r>
            <a:r>
              <a:rPr lang="en-US" sz="1800" dirty="0" smtClean="0">
                <a:solidFill>
                  <a:schemeClr val="tx1"/>
                </a:solidFill>
              </a:rPr>
              <a:t> 2 </a:t>
            </a:r>
            <a:r>
              <a:rPr lang="en-US" sz="1800" dirty="0" err="1" smtClean="0">
                <a:solidFill>
                  <a:schemeClr val="tx1"/>
                </a:solidFill>
              </a:rPr>
              <a:t>mlrd</a:t>
            </a:r>
            <a:r>
              <a:rPr lang="en-US" sz="1800" dirty="0" smtClean="0">
                <a:solidFill>
                  <a:schemeClr val="tx1"/>
                </a:solidFill>
              </a:rPr>
              <a:t>. EUR </a:t>
            </a:r>
            <a:r>
              <a:rPr lang="en-US" sz="1700" dirty="0" smtClean="0">
                <a:solidFill>
                  <a:schemeClr val="tx1"/>
                </a:solidFill>
              </a:rPr>
              <a:t>u </a:t>
            </a:r>
            <a:r>
              <a:rPr lang="en-US" sz="1700" dirty="0" err="1" smtClean="0">
                <a:solidFill>
                  <a:schemeClr val="tx1"/>
                </a:solidFill>
              </a:rPr>
              <a:t>razdoblju</a:t>
            </a:r>
            <a:r>
              <a:rPr lang="en-US" sz="1700" dirty="0" smtClean="0">
                <a:solidFill>
                  <a:schemeClr val="tx1"/>
                </a:solidFill>
              </a:rPr>
              <a:t> 2014.-2020. </a:t>
            </a:r>
            <a:r>
              <a:rPr lang="en-US" sz="1700" dirty="0" err="1" smtClean="0">
                <a:solidFill>
                  <a:schemeClr val="tx1"/>
                </a:solidFill>
              </a:rPr>
              <a:t>izdvojeno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za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investicije</a:t>
            </a:r>
            <a:endParaRPr lang="en-US" sz="17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Transferi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dr</a:t>
            </a:r>
            <a:r>
              <a:rPr lang="hr-HR" sz="1800" dirty="0" smtClean="0">
                <a:solidFill>
                  <a:schemeClr val="tx1"/>
                </a:solidFill>
              </a:rPr>
              <a:t>ž</a:t>
            </a:r>
            <a:r>
              <a:rPr lang="en-US" sz="1800" dirty="0" err="1" smtClean="0">
                <a:solidFill>
                  <a:schemeClr val="tx1"/>
                </a:solidFill>
              </a:rPr>
              <a:t>ave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hr-HR" sz="1800" dirty="0" smtClean="0">
                <a:solidFill>
                  <a:schemeClr val="tx1"/>
                </a:solidFill>
              </a:rPr>
              <a:t>ž</a:t>
            </a:r>
            <a:r>
              <a:rPr lang="en-US" sz="1800" dirty="0" err="1" smtClean="0">
                <a:solidFill>
                  <a:schemeClr val="tx1"/>
                </a:solidFill>
              </a:rPr>
              <a:t>eljeznicama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iznosili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0.6</a:t>
            </a:r>
            <a:r>
              <a:rPr lang="en-US" sz="1800" dirty="0" smtClean="0">
                <a:solidFill>
                  <a:schemeClr val="tx1"/>
                </a:solidFill>
              </a:rPr>
              <a:t>% BDP-a u 2012. (</a:t>
            </a:r>
            <a:r>
              <a:rPr lang="en-US" sz="1800" dirty="0" err="1" smtClean="0">
                <a:solidFill>
                  <a:schemeClr val="tx1"/>
                </a:solidFill>
              </a:rPr>
              <a:t>polovina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za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infrastrukturu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7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5.8% BDP-a </a:t>
            </a:r>
            <a:r>
              <a:rPr lang="en-US" sz="1800" dirty="0" err="1" smtClean="0">
                <a:solidFill>
                  <a:schemeClr val="tx1"/>
                </a:solidFill>
              </a:rPr>
              <a:t>investirano</a:t>
            </a:r>
            <a:r>
              <a:rPr lang="en-US" sz="1800" dirty="0" smtClean="0">
                <a:solidFill>
                  <a:schemeClr val="tx1"/>
                </a:solidFill>
              </a:rPr>
              <a:t> u </a:t>
            </a:r>
            <a:r>
              <a:rPr lang="hr-HR" sz="1800" dirty="0" smtClean="0">
                <a:solidFill>
                  <a:schemeClr val="tx1"/>
                </a:solidFill>
              </a:rPr>
              <a:t>ž</a:t>
            </a:r>
            <a:r>
              <a:rPr lang="en-US" sz="1800" dirty="0" err="1" smtClean="0">
                <a:solidFill>
                  <a:schemeClr val="tx1"/>
                </a:solidFill>
              </a:rPr>
              <a:t>eljeznice</a:t>
            </a:r>
            <a:r>
              <a:rPr lang="en-US" sz="1800" dirty="0" smtClean="0">
                <a:solidFill>
                  <a:schemeClr val="tx1"/>
                </a:solidFill>
              </a:rPr>
              <a:t> od 2002. </a:t>
            </a:r>
            <a:r>
              <a:rPr lang="en-US" sz="1700" dirty="0" smtClean="0">
                <a:solidFill>
                  <a:schemeClr val="tx1"/>
                </a:solidFill>
              </a:rPr>
              <a:t>(15% BDP-a u </a:t>
            </a:r>
            <a:r>
              <a:rPr lang="en-US" sz="1700" dirty="0" err="1" smtClean="0">
                <a:solidFill>
                  <a:schemeClr val="tx1"/>
                </a:solidFill>
              </a:rPr>
              <a:t>autoceste</a:t>
            </a:r>
            <a:r>
              <a:rPr lang="en-US" sz="17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Zna</a:t>
            </a:r>
            <a:r>
              <a:rPr lang="hr-HR" sz="1800" dirty="0" smtClean="0">
                <a:solidFill>
                  <a:schemeClr val="tx1"/>
                </a:solidFill>
              </a:rPr>
              <a:t>č</a:t>
            </a:r>
            <a:r>
              <a:rPr lang="en-US" sz="1800" dirty="0" err="1" smtClean="0">
                <a:solidFill>
                  <a:schemeClr val="tx1"/>
                </a:solidFill>
              </a:rPr>
              <a:t>ajno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smanjenje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potra</a:t>
            </a:r>
            <a:r>
              <a:rPr lang="hr-HR" sz="1800" dirty="0" smtClean="0">
                <a:solidFill>
                  <a:schemeClr val="tx1"/>
                </a:solidFill>
              </a:rPr>
              <a:t>ž</a:t>
            </a:r>
            <a:r>
              <a:rPr lang="en-US" sz="1800" dirty="0" err="1" smtClean="0">
                <a:solidFill>
                  <a:schemeClr val="tx1"/>
                </a:solidFill>
              </a:rPr>
              <a:t>nje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700" dirty="0" smtClean="0">
                <a:solidFill>
                  <a:schemeClr val="tx1"/>
                </a:solidFill>
              </a:rPr>
              <a:t>(</a:t>
            </a:r>
            <a:r>
              <a:rPr lang="en-US" sz="1700" dirty="0" err="1" smtClean="0">
                <a:solidFill>
                  <a:schemeClr val="tx1"/>
                </a:solidFill>
              </a:rPr>
              <a:t>za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36% </a:t>
            </a:r>
            <a:r>
              <a:rPr lang="en-US" sz="1700" dirty="0" smtClean="0">
                <a:solidFill>
                  <a:schemeClr val="tx1"/>
                </a:solidFill>
              </a:rPr>
              <a:t>od 2007., </a:t>
            </a:r>
            <a:r>
              <a:rPr lang="en-US" sz="1700" dirty="0" err="1" smtClean="0">
                <a:solidFill>
                  <a:schemeClr val="tx1"/>
                </a:solidFill>
              </a:rPr>
              <a:t>mjereno</a:t>
            </a:r>
            <a:r>
              <a:rPr lang="en-US" sz="1700" dirty="0" smtClean="0">
                <a:solidFill>
                  <a:schemeClr val="tx1"/>
                </a:solidFill>
              </a:rPr>
              <a:t> u </a:t>
            </a:r>
            <a:r>
              <a:rPr lang="en-US" sz="1700" dirty="0" err="1" smtClean="0">
                <a:solidFill>
                  <a:schemeClr val="tx1"/>
                </a:solidFill>
              </a:rPr>
              <a:t>milijunima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prometnih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jedinica</a:t>
            </a:r>
            <a:r>
              <a:rPr lang="en-US" sz="1700" dirty="0" smtClean="0">
                <a:solidFill>
                  <a:schemeClr val="tx1"/>
                </a:solidFill>
              </a:rPr>
              <a:t>), </a:t>
            </a:r>
            <a:r>
              <a:rPr lang="en-US" sz="1700" dirty="0" err="1" smtClean="0">
                <a:solidFill>
                  <a:schemeClr val="tx1"/>
                </a:solidFill>
              </a:rPr>
              <a:t>slaba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operativna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u</a:t>
            </a:r>
            <a:r>
              <a:rPr lang="hr-HR" sz="1800" dirty="0" smtClean="0">
                <a:solidFill>
                  <a:schemeClr val="tx1"/>
                </a:solidFill>
              </a:rPr>
              <a:t>č</a:t>
            </a:r>
            <a:r>
              <a:rPr lang="en-US" sz="1800" dirty="0" err="1" smtClean="0">
                <a:solidFill>
                  <a:schemeClr val="tx1"/>
                </a:solidFill>
              </a:rPr>
              <a:t>inkovitost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zastarjeli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prijevozni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kapaciteti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700" dirty="0" smtClean="0">
                <a:solidFill>
                  <a:schemeClr val="tx1"/>
                </a:solidFill>
              </a:rPr>
              <a:t>(</a:t>
            </a:r>
            <a:r>
              <a:rPr lang="en-US" sz="1700" dirty="0" err="1" smtClean="0">
                <a:solidFill>
                  <a:schemeClr val="tx1"/>
                </a:solidFill>
              </a:rPr>
              <a:t>ve</a:t>
            </a:r>
            <a:r>
              <a:rPr lang="hr-HR" sz="1700" dirty="0" smtClean="0">
                <a:solidFill>
                  <a:schemeClr val="tx1"/>
                </a:solidFill>
              </a:rPr>
              <a:t>ć</a:t>
            </a:r>
            <a:r>
              <a:rPr lang="en-US" sz="1700" dirty="0" err="1" smtClean="0">
                <a:solidFill>
                  <a:schemeClr val="tx1"/>
                </a:solidFill>
              </a:rPr>
              <a:t>ina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stara</a:t>
            </a:r>
            <a:r>
              <a:rPr lang="en-US" sz="1700" dirty="0" smtClean="0">
                <a:solidFill>
                  <a:schemeClr val="tx1"/>
                </a:solidFill>
              </a:rPr>
              <a:t> vi</a:t>
            </a:r>
            <a:r>
              <a:rPr lang="hr-HR" sz="1700" dirty="0" smtClean="0">
                <a:solidFill>
                  <a:schemeClr val="tx1"/>
                </a:solidFill>
              </a:rPr>
              <a:t>š</a:t>
            </a:r>
            <a:r>
              <a:rPr lang="en-US" sz="1700" dirty="0" smtClean="0">
                <a:solidFill>
                  <a:schemeClr val="tx1"/>
                </a:solidFill>
              </a:rPr>
              <a:t>e od 30 </a:t>
            </a:r>
            <a:r>
              <a:rPr lang="en-US" sz="1700" dirty="0" err="1" smtClean="0">
                <a:solidFill>
                  <a:schemeClr val="tx1"/>
                </a:solidFill>
              </a:rPr>
              <a:t>godina</a:t>
            </a:r>
            <a:r>
              <a:rPr lang="en-US" sz="1700" dirty="0" smtClean="0">
                <a:solidFill>
                  <a:schemeClr val="tx1"/>
                </a:solidFill>
              </a:rPr>
              <a:t>)</a:t>
            </a:r>
            <a:endParaRPr lang="hr-HR" sz="17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8125" y="3243088"/>
            <a:ext cx="4972050" cy="307777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Klju</a:t>
            </a:r>
            <a:r>
              <a:rPr lang="hr-HR" sz="1400" b="1" dirty="0" smtClean="0"/>
              <a:t>č</a:t>
            </a:r>
            <a:r>
              <a:rPr lang="en-US" sz="1400" b="1" dirty="0" err="1" smtClean="0"/>
              <a:t>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pokazatelji</a:t>
            </a:r>
            <a:r>
              <a:rPr lang="en-US" sz="1400" b="1" dirty="0" smtClean="0"/>
              <a:t> u</a:t>
            </a:r>
            <a:r>
              <a:rPr lang="hr-HR" sz="1400" b="1" dirty="0" smtClean="0"/>
              <a:t>č</a:t>
            </a:r>
            <a:r>
              <a:rPr lang="en-US" sz="1400" b="1" dirty="0" err="1" smtClean="0"/>
              <a:t>inkovitosti</a:t>
            </a:r>
            <a:r>
              <a:rPr lang="en-US" sz="1400" b="1" dirty="0" smtClean="0"/>
              <a:t> </a:t>
            </a:r>
            <a:r>
              <a:rPr lang="hr-HR" sz="1400" b="1" dirty="0" smtClean="0"/>
              <a:t>ž</a:t>
            </a:r>
            <a:r>
              <a:rPr lang="en-US" sz="1400" b="1" dirty="0" err="1" smtClean="0"/>
              <a:t>eljeznica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4230" y="6051246"/>
            <a:ext cx="3981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 smtClean="0"/>
              <a:t>Izvor</a:t>
            </a:r>
            <a:r>
              <a:rPr lang="en-US" sz="1100" i="1" dirty="0" smtClean="0"/>
              <a:t>: </a:t>
            </a:r>
            <a:r>
              <a:rPr lang="en-US" sz="1100" dirty="0" smtClean="0"/>
              <a:t>HZ, State budget, World Bank calculations</a:t>
            </a:r>
            <a:r>
              <a:rPr lang="hr-HR" sz="1100" dirty="0" smtClean="0"/>
              <a:t>.</a:t>
            </a:r>
            <a:endParaRPr lang="en-US" sz="1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7" y="3550866"/>
            <a:ext cx="5143498" cy="269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Inhaltsplatzhalter 4"/>
          <p:cNvSpPr txBox="1">
            <a:spLocks/>
          </p:cNvSpPr>
          <p:nvPr/>
        </p:nvSpPr>
        <p:spPr>
          <a:xfrm>
            <a:off x="266700" y="3243088"/>
            <a:ext cx="3609976" cy="27132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800" dirty="0" err="1" smtClean="0">
                <a:solidFill>
                  <a:schemeClr val="tx1"/>
                </a:solidFill>
              </a:rPr>
              <a:t>Niska</a:t>
            </a:r>
            <a:r>
              <a:rPr lang="en-US" sz="1800" dirty="0" smtClean="0">
                <a:solidFill>
                  <a:schemeClr val="tx1"/>
                </a:solidFill>
              </a:rPr>
              <a:t> u</a:t>
            </a:r>
            <a:r>
              <a:rPr lang="hr-HR" sz="1800" dirty="0" smtClean="0">
                <a:solidFill>
                  <a:schemeClr val="tx1"/>
                </a:solidFill>
              </a:rPr>
              <a:t>č</a:t>
            </a:r>
            <a:r>
              <a:rPr lang="en-US" sz="1800" dirty="0" err="1" smtClean="0">
                <a:solidFill>
                  <a:schemeClr val="tx1"/>
                </a:solidFill>
              </a:rPr>
              <a:t>inkovitost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  <a:endParaRPr lang="hr-HR" sz="1800" dirty="0" smtClean="0">
              <a:solidFill>
                <a:schemeClr val="tx1"/>
              </a:solidFill>
            </a:endParaRPr>
          </a:p>
          <a:p>
            <a:pPr marL="731838" lvl="2" indent="-285750"/>
            <a:r>
              <a:rPr lang="en-US" sz="1600" dirty="0" err="1" smtClean="0">
                <a:solidFill>
                  <a:schemeClr val="tx1"/>
                </a:solidFill>
              </a:rPr>
              <a:t>Niska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produktivnost</a:t>
            </a:r>
            <a:r>
              <a:rPr lang="en-US" sz="1600" dirty="0" smtClean="0">
                <a:solidFill>
                  <a:schemeClr val="tx1"/>
                </a:solidFill>
              </a:rPr>
              <a:t> s </a:t>
            </a:r>
            <a:r>
              <a:rPr lang="en-US" sz="1600" dirty="0" err="1" smtClean="0">
                <a:solidFill>
                  <a:schemeClr val="tx1"/>
                </a:solidFill>
              </a:rPr>
              <a:t>opadaju</a:t>
            </a:r>
            <a:r>
              <a:rPr lang="hr-HR" sz="1600" dirty="0" smtClean="0">
                <a:solidFill>
                  <a:schemeClr val="tx1"/>
                </a:solidFill>
              </a:rPr>
              <a:t>ć</a:t>
            </a:r>
            <a:r>
              <a:rPr lang="en-US" sz="1600" dirty="0" err="1" smtClean="0">
                <a:solidFill>
                  <a:schemeClr val="tx1"/>
                </a:solidFill>
              </a:rPr>
              <a:t>im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trendom</a:t>
            </a:r>
            <a:r>
              <a:rPr lang="en-US" sz="1600" dirty="0" smtClean="0">
                <a:solidFill>
                  <a:schemeClr val="tx1"/>
                </a:solidFill>
              </a:rPr>
              <a:t> od 2008., </a:t>
            </a:r>
            <a:r>
              <a:rPr lang="en-US" sz="1600" dirty="0" err="1" smtClean="0">
                <a:solidFill>
                  <a:schemeClr val="tx1"/>
                </a:solidFill>
              </a:rPr>
              <a:t>ve</a:t>
            </a:r>
            <a:r>
              <a:rPr lang="hr-HR" sz="1600" dirty="0" smtClean="0">
                <a:solidFill>
                  <a:schemeClr val="tx1"/>
                </a:solidFill>
              </a:rPr>
              <a:t>ć</a:t>
            </a:r>
            <a:r>
              <a:rPr lang="en-US" sz="1600" dirty="0" err="1" smtClean="0">
                <a:solidFill>
                  <a:schemeClr val="tx1"/>
                </a:solidFill>
              </a:rPr>
              <a:t>inom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zbog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prekomjernog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broja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zaposlenih</a:t>
            </a:r>
            <a:endParaRPr lang="hr-HR" sz="1600" dirty="0" smtClean="0">
              <a:solidFill>
                <a:schemeClr val="tx1"/>
              </a:solidFill>
            </a:endParaRPr>
          </a:p>
          <a:p>
            <a:pPr marL="731838" lvl="2" indent="-285750"/>
            <a:r>
              <a:rPr lang="en-US" sz="1600" dirty="0" err="1" smtClean="0">
                <a:solidFill>
                  <a:schemeClr val="tx1"/>
                </a:solidFill>
              </a:rPr>
              <a:t>Masa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pla</a:t>
            </a:r>
            <a:r>
              <a:rPr lang="hr-HR" sz="1600" dirty="0" smtClean="0">
                <a:solidFill>
                  <a:schemeClr val="tx1"/>
                </a:solidFill>
              </a:rPr>
              <a:t>ć</a:t>
            </a: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 err="1" smtClean="0">
                <a:solidFill>
                  <a:schemeClr val="tx1"/>
                </a:solidFill>
              </a:rPr>
              <a:t>ostaje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neodr</a:t>
            </a:r>
            <a:r>
              <a:rPr lang="hr-HR" sz="1600" dirty="0" smtClean="0">
                <a:solidFill>
                  <a:schemeClr val="tx1"/>
                </a:solidFill>
              </a:rPr>
              <a:t>ž</a:t>
            </a:r>
            <a:r>
              <a:rPr lang="en-US" sz="1600" dirty="0" err="1" smtClean="0">
                <a:solidFill>
                  <a:schemeClr val="tx1"/>
                </a:solidFill>
              </a:rPr>
              <a:t>ivo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visoka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smtClean="0">
                <a:solidFill>
                  <a:schemeClr val="tx1"/>
                </a:solidFill>
              </a:rPr>
              <a:t>70% </a:t>
            </a:r>
            <a:r>
              <a:rPr lang="en-US" sz="1600" dirty="0" err="1" smtClean="0">
                <a:solidFill>
                  <a:schemeClr val="tx1"/>
                </a:solidFill>
              </a:rPr>
              <a:t>operativnih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prihoda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za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tro</a:t>
            </a:r>
            <a:r>
              <a:rPr lang="hr-HR" sz="1600" dirty="0">
                <a:solidFill>
                  <a:schemeClr val="tx1"/>
                </a:solidFill>
              </a:rPr>
              <a:t>š</a:t>
            </a:r>
            <a:r>
              <a:rPr lang="en-US" sz="1600" dirty="0" err="1" smtClean="0">
                <a:solidFill>
                  <a:schemeClr val="tx1"/>
                </a:solidFill>
              </a:rPr>
              <a:t>kove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rada</a:t>
            </a:r>
            <a:r>
              <a:rPr lang="en-US" sz="1600" dirty="0" smtClean="0">
                <a:solidFill>
                  <a:schemeClr val="tx1"/>
                </a:solidFill>
              </a:rPr>
              <a:t>, u </a:t>
            </a:r>
            <a:r>
              <a:rPr lang="en-US" sz="1600" dirty="0" err="1" smtClean="0">
                <a:solidFill>
                  <a:schemeClr val="tx1"/>
                </a:solidFill>
              </a:rPr>
              <a:t>usporedbi</a:t>
            </a:r>
            <a:r>
              <a:rPr lang="en-US" sz="1600" dirty="0" smtClean="0">
                <a:solidFill>
                  <a:schemeClr val="tx1"/>
                </a:solidFill>
              </a:rPr>
              <a:t> s 40% u EU)</a:t>
            </a:r>
            <a:endParaRPr lang="hr-HR" sz="1600" dirty="0" smtClean="0">
              <a:solidFill>
                <a:schemeClr val="tx1"/>
              </a:solidFill>
            </a:endParaRPr>
          </a:p>
          <a:p>
            <a:pPr marL="731838" lvl="2" indent="-285750"/>
            <a:r>
              <a:rPr lang="en-US" sz="1600" dirty="0" err="1" smtClean="0">
                <a:solidFill>
                  <a:schemeClr val="tx1"/>
                </a:solidFill>
              </a:rPr>
              <a:t>Slaba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financijska</a:t>
            </a:r>
            <a:r>
              <a:rPr lang="en-US" sz="1600" dirty="0" smtClean="0">
                <a:solidFill>
                  <a:schemeClr val="tx1"/>
                </a:solidFill>
              </a:rPr>
              <a:t> u</a:t>
            </a:r>
            <a:r>
              <a:rPr lang="hr-HR" sz="1600" dirty="0" smtClean="0">
                <a:solidFill>
                  <a:schemeClr val="tx1"/>
                </a:solidFill>
              </a:rPr>
              <a:t>č</a:t>
            </a:r>
            <a:r>
              <a:rPr lang="en-US" sz="1600" dirty="0" err="1" smtClean="0">
                <a:solidFill>
                  <a:schemeClr val="tx1"/>
                </a:solidFill>
              </a:rPr>
              <a:t>inkovitost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947" y="314324"/>
            <a:ext cx="8645979" cy="487815"/>
          </a:xfrm>
        </p:spPr>
        <p:txBody>
          <a:bodyPr/>
          <a:lstStyle/>
          <a:p>
            <a:pPr algn="ctr"/>
            <a:r>
              <a:rPr lang="hr-HR" b="1" dirty="0" err="1"/>
              <a:t>Ž</a:t>
            </a:r>
            <a:r>
              <a:rPr lang="en-US" b="1" dirty="0" err="1" smtClean="0"/>
              <a:t>eljeznice</a:t>
            </a:r>
            <a:r>
              <a:rPr lang="en-US" b="1" dirty="0" smtClean="0"/>
              <a:t>…</a:t>
            </a:r>
            <a:r>
              <a:rPr lang="en-US" b="1" dirty="0" err="1" smtClean="0"/>
              <a:t>preporuke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638175" y="1033745"/>
            <a:ext cx="8153400" cy="5528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i="1" dirty="0" err="1" smtClean="0">
                <a:solidFill>
                  <a:schemeClr val="tx1"/>
                </a:solidFill>
              </a:rPr>
              <a:t>Subvencije</a:t>
            </a:r>
            <a:r>
              <a:rPr lang="en-US" sz="2000" i="1" dirty="0" smtClean="0">
                <a:solidFill>
                  <a:schemeClr val="tx1"/>
                </a:solidFill>
              </a:rPr>
              <a:t> bi se </a:t>
            </a:r>
            <a:r>
              <a:rPr lang="en-US" sz="2000" i="1" dirty="0" err="1" smtClean="0">
                <a:solidFill>
                  <a:schemeClr val="tx1"/>
                </a:solidFill>
              </a:rPr>
              <a:t>mogle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smanjiti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za</a:t>
            </a:r>
            <a:r>
              <a:rPr lang="en-US" sz="2000" i="1" dirty="0" smtClean="0">
                <a:solidFill>
                  <a:schemeClr val="tx1"/>
                </a:solidFill>
              </a:rPr>
              <a:t> 0.3% BDP-a </a:t>
            </a:r>
            <a:r>
              <a:rPr lang="en-US" sz="2000" i="1" dirty="0" err="1" smtClean="0">
                <a:solidFill>
                  <a:schemeClr val="tx1"/>
                </a:solidFill>
              </a:rPr>
              <a:t>bez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zna</a:t>
            </a:r>
            <a:r>
              <a:rPr lang="hr-HR" sz="2000" i="1" dirty="0" smtClean="0">
                <a:solidFill>
                  <a:schemeClr val="tx1"/>
                </a:solidFill>
              </a:rPr>
              <a:t>č</a:t>
            </a:r>
            <a:r>
              <a:rPr lang="en-US" sz="2000" i="1" dirty="0" err="1" smtClean="0">
                <a:solidFill>
                  <a:schemeClr val="tx1"/>
                </a:solidFill>
              </a:rPr>
              <a:t>ajnog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utjecaja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na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usluge</a:t>
            </a:r>
            <a:r>
              <a:rPr lang="en-US" sz="2000" i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000" i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Definirati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pristupa</a:t>
            </a:r>
            <a:r>
              <a:rPr lang="hr-HR" sz="2000" dirty="0" smtClean="0">
                <a:solidFill>
                  <a:schemeClr val="tx1"/>
                </a:solidFill>
              </a:rPr>
              <a:t>č</a:t>
            </a:r>
            <a:r>
              <a:rPr lang="en-US" sz="2000" dirty="0" smtClean="0">
                <a:solidFill>
                  <a:schemeClr val="tx1"/>
                </a:solidFill>
              </a:rPr>
              <a:t>nu </a:t>
            </a:r>
            <a:r>
              <a:rPr lang="en-US" sz="2000" dirty="0" err="1">
                <a:solidFill>
                  <a:schemeClr val="tx1"/>
                </a:solidFill>
              </a:rPr>
              <a:t>razinu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financiranja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sektor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zajedno</a:t>
            </a:r>
            <a:r>
              <a:rPr lang="en-US" sz="2000" dirty="0">
                <a:solidFill>
                  <a:schemeClr val="tx1"/>
                </a:solidFill>
              </a:rPr>
              <a:t> s </a:t>
            </a:r>
            <a:r>
              <a:rPr lang="en-US" sz="2000" dirty="0" err="1">
                <a:solidFill>
                  <a:schemeClr val="tx1"/>
                </a:solidFill>
              </a:rPr>
              <a:t>ukupnim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investicijskim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programom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za</a:t>
            </a:r>
            <a:r>
              <a:rPr lang="en-US" sz="2000" dirty="0" smtClean="0">
                <a:solidFill>
                  <a:schemeClr val="tx1"/>
                </a:solidFill>
              </a:rPr>
              <a:t> transport. 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Postaviti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strukturu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financijske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potpore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hr-HR" sz="2000" dirty="0" err="1">
                <a:solidFill>
                  <a:schemeClr val="tx1"/>
                </a:solidFill>
              </a:rPr>
              <a:t>ž</a:t>
            </a:r>
            <a:r>
              <a:rPr lang="en-US" sz="2000" dirty="0" err="1" smtClean="0">
                <a:solidFill>
                  <a:schemeClr val="tx1"/>
                </a:solidFill>
              </a:rPr>
              <a:t>eljeznicama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kroz</a:t>
            </a:r>
            <a:r>
              <a:rPr lang="en-US" sz="2000" dirty="0">
                <a:solidFill>
                  <a:schemeClr val="tx1"/>
                </a:solidFill>
              </a:rPr>
              <a:t> PSC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MAIC.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Prilagoditi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razinu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usluga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veličine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mre</a:t>
            </a:r>
            <a:r>
              <a:rPr lang="hr-HR" sz="2000" dirty="0" smtClean="0">
                <a:solidFill>
                  <a:schemeClr val="tx1"/>
                </a:solidFill>
              </a:rPr>
              <a:t>ž</a:t>
            </a:r>
            <a:r>
              <a:rPr lang="en-US" sz="2000" dirty="0" smtClean="0">
                <a:solidFill>
                  <a:schemeClr val="tx1"/>
                </a:solidFill>
              </a:rPr>
              <a:t>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Oja</a:t>
            </a:r>
            <a:r>
              <a:rPr lang="hr-HR" sz="2000" dirty="0" smtClean="0">
                <a:solidFill>
                  <a:schemeClr val="tx1"/>
                </a:solidFill>
              </a:rPr>
              <a:t>č</a:t>
            </a:r>
            <a:r>
              <a:rPr lang="en-US" sz="2000" dirty="0" err="1" smtClean="0">
                <a:solidFill>
                  <a:schemeClr val="tx1"/>
                </a:solidFill>
              </a:rPr>
              <a:t>ati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ugovorne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odnose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upravitelja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infrastrukture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prijevoznika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000" dirty="0" smtClean="0">
                <a:solidFill>
                  <a:schemeClr val="tx1"/>
                </a:solidFill>
              </a:rPr>
              <a:t>Provo</a:t>
            </a:r>
            <a:r>
              <a:rPr lang="hr-HR" sz="2000" dirty="0">
                <a:solidFill>
                  <a:schemeClr val="tx1"/>
                </a:solidFill>
              </a:rPr>
              <a:t>đ</a:t>
            </a:r>
            <a:r>
              <a:rPr lang="vi-VN" sz="2000" dirty="0" smtClean="0">
                <a:solidFill>
                  <a:schemeClr val="tx1"/>
                </a:solidFill>
              </a:rPr>
              <a:t>enje </a:t>
            </a:r>
            <a:r>
              <a:rPr lang="vi-VN" sz="2000" dirty="0">
                <a:solidFill>
                  <a:schemeClr val="tx1"/>
                </a:solidFill>
              </a:rPr>
              <a:t>programa restrukturiranja </a:t>
            </a:r>
            <a:r>
              <a:rPr lang="en-US" sz="2000" dirty="0" err="1" smtClean="0">
                <a:solidFill>
                  <a:schemeClr val="tx1"/>
                </a:solidFill>
              </a:rPr>
              <a:t>kako</a:t>
            </a:r>
            <a:r>
              <a:rPr lang="en-US" sz="2000" dirty="0" smtClean="0">
                <a:solidFill>
                  <a:schemeClr val="tx1"/>
                </a:solidFill>
              </a:rPr>
              <a:t> bi se </a:t>
            </a:r>
            <a:r>
              <a:rPr lang="en-US" sz="2000" dirty="0" err="1" smtClean="0">
                <a:solidFill>
                  <a:schemeClr val="tx1"/>
                </a:solidFill>
              </a:rPr>
              <a:t>zadovoljili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vi-VN" sz="2000" dirty="0" smtClean="0">
                <a:solidFill>
                  <a:schemeClr val="tx1"/>
                </a:solidFill>
              </a:rPr>
              <a:t>planiran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vi-VN" sz="2000" dirty="0" smtClean="0">
                <a:solidFill>
                  <a:schemeClr val="tx1"/>
                </a:solidFill>
              </a:rPr>
              <a:t> ciljev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vi-VN" sz="2000" dirty="0" smtClean="0">
                <a:solidFill>
                  <a:schemeClr val="tx1"/>
                </a:solidFill>
              </a:rPr>
              <a:t> </a:t>
            </a:r>
            <a:r>
              <a:rPr lang="vi-VN" sz="2000" dirty="0">
                <a:solidFill>
                  <a:schemeClr val="tx1"/>
                </a:solidFill>
              </a:rPr>
              <a:t>rezanja </a:t>
            </a:r>
            <a:r>
              <a:rPr lang="vi-VN" sz="2000" dirty="0" smtClean="0">
                <a:solidFill>
                  <a:schemeClr val="tx1"/>
                </a:solidFill>
              </a:rPr>
              <a:t>tro</a:t>
            </a:r>
            <a:r>
              <a:rPr lang="hr-HR" sz="2000" dirty="0" smtClean="0">
                <a:solidFill>
                  <a:schemeClr val="tx1"/>
                </a:solidFill>
              </a:rPr>
              <a:t>š</a:t>
            </a:r>
            <a:r>
              <a:rPr lang="vi-VN" sz="2000" dirty="0" smtClean="0">
                <a:solidFill>
                  <a:schemeClr val="tx1"/>
                </a:solidFill>
              </a:rPr>
              <a:t>kova (</a:t>
            </a:r>
            <a:r>
              <a:rPr lang="en-US" sz="2000" dirty="0" err="1" smtClean="0">
                <a:solidFill>
                  <a:schemeClr val="tx1"/>
                </a:solidFill>
              </a:rPr>
              <a:t>smanjenje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vi-VN" sz="2000" dirty="0" smtClean="0">
                <a:solidFill>
                  <a:schemeClr val="tx1"/>
                </a:solidFill>
              </a:rPr>
              <a:t>osoblj</a:t>
            </a:r>
            <a:r>
              <a:rPr lang="en-US" sz="2000" dirty="0" smtClean="0">
                <a:solidFill>
                  <a:schemeClr val="tx1"/>
                </a:solidFill>
              </a:rPr>
              <a:t>a</a:t>
            </a:r>
            <a:r>
              <a:rPr lang="vi-VN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za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vi-VN" sz="2000" dirty="0" smtClean="0">
                <a:solidFill>
                  <a:schemeClr val="tx1"/>
                </a:solidFill>
              </a:rPr>
              <a:t>50</a:t>
            </a:r>
            <a:r>
              <a:rPr lang="vi-VN" sz="2000" dirty="0">
                <a:solidFill>
                  <a:schemeClr val="tx1"/>
                </a:solidFill>
              </a:rPr>
              <a:t>% </a:t>
            </a:r>
            <a:r>
              <a:rPr lang="en-US" sz="2000" dirty="0" smtClean="0">
                <a:solidFill>
                  <a:schemeClr val="tx1"/>
                </a:solidFill>
              </a:rPr>
              <a:t>u </a:t>
            </a:r>
            <a:r>
              <a:rPr lang="en-US" sz="2000" dirty="0" err="1" smtClean="0">
                <a:solidFill>
                  <a:schemeClr val="tx1"/>
                </a:solidFill>
              </a:rPr>
              <a:t>odnosu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razinu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iz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vi-VN" sz="2000" dirty="0" smtClean="0">
                <a:solidFill>
                  <a:schemeClr val="tx1"/>
                </a:solidFill>
              </a:rPr>
              <a:t>2011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vi-VN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rezultira</a:t>
            </a:r>
            <a:r>
              <a:rPr lang="hr-HR" sz="2000" dirty="0" err="1" smtClean="0">
                <a:solidFill>
                  <a:schemeClr val="tx1"/>
                </a:solidFill>
              </a:rPr>
              <a:t>lo</a:t>
            </a:r>
            <a:r>
              <a:rPr lang="hr-HR" sz="2000" dirty="0" smtClean="0">
                <a:solidFill>
                  <a:schemeClr val="tx1"/>
                </a:solidFill>
              </a:rPr>
              <a:t> bi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vi-VN" sz="2000" dirty="0" smtClean="0">
                <a:solidFill>
                  <a:schemeClr val="tx1"/>
                </a:solidFill>
              </a:rPr>
              <a:t>produktivno</a:t>
            </a:r>
            <a:r>
              <a:rPr lang="hr-HR" sz="2000" dirty="0" err="1" smtClean="0">
                <a:solidFill>
                  <a:schemeClr val="tx1"/>
                </a:solidFill>
              </a:rPr>
              <a:t>šć</a:t>
            </a:r>
            <a:r>
              <a:rPr lang="en-US" sz="2000" dirty="0" smtClean="0">
                <a:solidFill>
                  <a:schemeClr val="tx1"/>
                </a:solidFill>
              </a:rPr>
              <a:t>u</a:t>
            </a:r>
            <a:r>
              <a:rPr lang="vi-VN" sz="2000" dirty="0" smtClean="0">
                <a:solidFill>
                  <a:schemeClr val="tx1"/>
                </a:solidFill>
              </a:rPr>
              <a:t> </a:t>
            </a:r>
            <a:r>
              <a:rPr lang="vi-VN" sz="2000" dirty="0">
                <a:solidFill>
                  <a:schemeClr val="tx1"/>
                </a:solidFill>
              </a:rPr>
              <a:t>zaposlenika na razini EU27)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Pove</a:t>
            </a:r>
            <a:r>
              <a:rPr lang="hr-HR" sz="2000" dirty="0" smtClean="0">
                <a:solidFill>
                  <a:schemeClr val="tx1"/>
                </a:solidFill>
              </a:rPr>
              <a:t>ć</a:t>
            </a:r>
            <a:r>
              <a:rPr lang="en-US" sz="2000" dirty="0" err="1" smtClean="0">
                <a:solidFill>
                  <a:schemeClr val="tx1"/>
                </a:solidFill>
              </a:rPr>
              <a:t>ati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apsorpciju</a:t>
            </a:r>
            <a:r>
              <a:rPr lang="en-US" sz="2000" dirty="0">
                <a:solidFill>
                  <a:schemeClr val="tx1"/>
                </a:solidFill>
              </a:rPr>
              <a:t> EU </a:t>
            </a:r>
            <a:r>
              <a:rPr lang="en-US" sz="2000" dirty="0" err="1">
                <a:solidFill>
                  <a:schemeClr val="tx1"/>
                </a:solidFill>
              </a:rPr>
              <a:t>fondova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ulaganja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osigurati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nacionalni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doprinos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oko</a:t>
            </a:r>
            <a:r>
              <a:rPr lang="en-US" sz="2000" dirty="0" smtClean="0">
                <a:solidFill>
                  <a:schemeClr val="tx1"/>
                </a:solidFill>
              </a:rPr>
              <a:t> 600 mil. EUR) </a:t>
            </a:r>
            <a:r>
              <a:rPr lang="en-US" sz="2000" dirty="0">
                <a:solidFill>
                  <a:schemeClr val="tx1"/>
                </a:solidFill>
              </a:rPr>
              <a:t>od </a:t>
            </a:r>
            <a:r>
              <a:rPr lang="en-US" sz="2000" dirty="0" err="1">
                <a:solidFill>
                  <a:schemeClr val="tx1"/>
                </a:solidFill>
              </a:rPr>
              <a:t>operativnih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u</a:t>
            </a:r>
            <a:r>
              <a:rPr lang="hr-HR" sz="2000" dirty="0" smtClean="0">
                <a:solidFill>
                  <a:schemeClr val="tx1"/>
                </a:solidFill>
              </a:rPr>
              <a:t>š</a:t>
            </a:r>
            <a:r>
              <a:rPr lang="en-US" sz="2000" dirty="0" err="1" smtClean="0">
                <a:solidFill>
                  <a:schemeClr val="tx1"/>
                </a:solidFill>
              </a:rPr>
              <a:t>teda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788988" lvl="2" indent="-342900"/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975"/>
            <a:ext cx="8229600" cy="5903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Osiguravanje</a:t>
            </a:r>
            <a:r>
              <a:rPr lang="en-US" sz="2800" b="1" dirty="0"/>
              <a:t> </a:t>
            </a:r>
            <a:r>
              <a:rPr lang="en-US" sz="2800" b="1" dirty="0" err="1" smtClean="0"/>
              <a:t>odr</a:t>
            </a:r>
            <a:r>
              <a:rPr lang="hr-HR" sz="2800" b="1" dirty="0" smtClean="0"/>
              <a:t>ž</a:t>
            </a:r>
            <a:r>
              <a:rPr lang="en-US" sz="2800" b="1" dirty="0" err="1" smtClean="0"/>
              <a:t>ivosti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623B-B532-7041-AEF7-263B0DA96851}" type="slidenum">
              <a:rPr lang="hr-HR"/>
              <a:pPr/>
              <a:t>19</a:t>
            </a:fld>
            <a:endParaRPr lang="hr-HR" dirty="0"/>
          </a:p>
        </p:txBody>
      </p:sp>
      <p:grpSp>
        <p:nvGrpSpPr>
          <p:cNvPr id="3" name="Group 2"/>
          <p:cNvGrpSpPr/>
          <p:nvPr/>
        </p:nvGrpSpPr>
        <p:grpSpPr>
          <a:xfrm>
            <a:off x="429678" y="1313893"/>
            <a:ext cx="7670294" cy="4886882"/>
            <a:chOff x="575733" y="2028918"/>
            <a:chExt cx="7676840" cy="772342"/>
          </a:xfrm>
        </p:grpSpPr>
        <p:sp>
          <p:nvSpPr>
            <p:cNvPr id="4" name="Freeform 3"/>
            <p:cNvSpPr/>
            <p:nvPr/>
          </p:nvSpPr>
          <p:spPr>
            <a:xfrm>
              <a:off x="575734" y="2028918"/>
              <a:ext cx="7676839" cy="165679"/>
            </a:xfrm>
            <a:custGeom>
              <a:avLst/>
              <a:gdLst>
                <a:gd name="connsiteX0" fmla="*/ 0 w 8348134"/>
                <a:gd name="connsiteY0" fmla="*/ 71956 h 431730"/>
                <a:gd name="connsiteX1" fmla="*/ 71956 w 8348134"/>
                <a:gd name="connsiteY1" fmla="*/ 0 h 431730"/>
                <a:gd name="connsiteX2" fmla="*/ 8276178 w 8348134"/>
                <a:gd name="connsiteY2" fmla="*/ 0 h 431730"/>
                <a:gd name="connsiteX3" fmla="*/ 8348134 w 8348134"/>
                <a:gd name="connsiteY3" fmla="*/ 71956 h 431730"/>
                <a:gd name="connsiteX4" fmla="*/ 8348134 w 8348134"/>
                <a:gd name="connsiteY4" fmla="*/ 359774 h 431730"/>
                <a:gd name="connsiteX5" fmla="*/ 8276178 w 8348134"/>
                <a:gd name="connsiteY5" fmla="*/ 431730 h 431730"/>
                <a:gd name="connsiteX6" fmla="*/ 71956 w 8348134"/>
                <a:gd name="connsiteY6" fmla="*/ 431730 h 431730"/>
                <a:gd name="connsiteX7" fmla="*/ 0 w 8348134"/>
                <a:gd name="connsiteY7" fmla="*/ 359774 h 431730"/>
                <a:gd name="connsiteX8" fmla="*/ 0 w 8348134"/>
                <a:gd name="connsiteY8" fmla="*/ 71956 h 4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48134" h="431730">
                  <a:moveTo>
                    <a:pt x="0" y="71956"/>
                  </a:moveTo>
                  <a:cubicBezTo>
                    <a:pt x="0" y="32216"/>
                    <a:pt x="32216" y="0"/>
                    <a:pt x="71956" y="0"/>
                  </a:cubicBezTo>
                  <a:lnTo>
                    <a:pt x="8276178" y="0"/>
                  </a:lnTo>
                  <a:cubicBezTo>
                    <a:pt x="8315918" y="0"/>
                    <a:pt x="8348134" y="32216"/>
                    <a:pt x="8348134" y="71956"/>
                  </a:cubicBezTo>
                  <a:lnTo>
                    <a:pt x="8348134" y="359774"/>
                  </a:lnTo>
                  <a:cubicBezTo>
                    <a:pt x="8348134" y="399514"/>
                    <a:pt x="8315918" y="431730"/>
                    <a:pt x="8276178" y="431730"/>
                  </a:cubicBezTo>
                  <a:lnTo>
                    <a:pt x="71956" y="431730"/>
                  </a:lnTo>
                  <a:cubicBezTo>
                    <a:pt x="32216" y="431730"/>
                    <a:pt x="0" y="399514"/>
                    <a:pt x="0" y="359774"/>
                  </a:cubicBezTo>
                  <a:lnTo>
                    <a:pt x="0" y="71956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55" tIns="89655" rIns="89655" bIns="89655" numCol="1" spcCol="1270" anchor="ctr" anchorCtr="0">
              <a:no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Hrvatska</a:t>
              </a:r>
              <a:r>
                <a:rPr lang="en-US" dirty="0" smtClean="0">
                  <a:solidFill>
                    <a:schemeClr val="bg1"/>
                  </a:solidFill>
                </a:rPr>
                <a:t> je </a:t>
              </a:r>
              <a:r>
                <a:rPr lang="en-US" dirty="0" err="1" smtClean="0">
                  <a:solidFill>
                    <a:schemeClr val="bg1"/>
                  </a:solidFill>
                </a:rPr>
                <a:t>pristupila</a:t>
              </a:r>
              <a:r>
                <a:rPr lang="en-US" dirty="0" smtClean="0">
                  <a:solidFill>
                    <a:schemeClr val="bg1"/>
                  </a:solidFill>
                </a:rPr>
                <a:t> EU, </a:t>
              </a:r>
              <a:r>
                <a:rPr lang="en-US" dirty="0" err="1" smtClean="0">
                  <a:solidFill>
                    <a:schemeClr val="bg1"/>
                  </a:solidFill>
                </a:rPr>
                <a:t>ali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njezine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fiskalne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slabosti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ranjivosti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predstavljaju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zna</a:t>
              </a:r>
              <a:r>
                <a:rPr lang="hr-HR" dirty="0" smtClean="0">
                  <a:solidFill>
                    <a:schemeClr val="bg1"/>
                  </a:solidFill>
                </a:rPr>
                <a:t>č</a:t>
              </a:r>
              <a:r>
                <a:rPr lang="en-US" dirty="0" err="1" smtClean="0">
                  <a:solidFill>
                    <a:schemeClr val="bg1"/>
                  </a:solidFill>
                </a:rPr>
                <a:t>ajne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rizike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za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budu</a:t>
              </a:r>
              <a:r>
                <a:rPr lang="hr-HR" dirty="0" smtClean="0">
                  <a:solidFill>
                    <a:schemeClr val="bg1"/>
                  </a:solidFill>
                </a:rPr>
                <a:t>ć</a:t>
              </a:r>
              <a:r>
                <a:rPr lang="en-US" dirty="0" err="1" smtClean="0">
                  <a:solidFill>
                    <a:schemeClr val="bg1"/>
                  </a:solidFill>
                </a:rPr>
                <a:t>nost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hr-HR" sz="1400" dirty="0" smtClean="0">
                  <a:solidFill>
                    <a:schemeClr val="bg1"/>
                  </a:solidFill>
                </a:rPr>
                <a:t>→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znatno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smanjiti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te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rizike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usmjeravaju</a:t>
              </a:r>
              <a:r>
                <a:rPr lang="hr-HR" sz="1400" dirty="0" smtClean="0">
                  <a:solidFill>
                    <a:schemeClr val="bg1"/>
                  </a:solidFill>
                </a:rPr>
                <a:t>ć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i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javni</a:t>
              </a:r>
              <a:r>
                <a:rPr lang="en-US" sz="1400" dirty="0" smtClean="0">
                  <a:solidFill>
                    <a:schemeClr val="bg1"/>
                  </a:solidFill>
                </a:rPr>
                <a:t> dug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na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silaznu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putanju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75733" y="2370359"/>
              <a:ext cx="7659083" cy="218644"/>
            </a:xfrm>
            <a:custGeom>
              <a:avLst/>
              <a:gdLst>
                <a:gd name="connsiteX0" fmla="*/ 0 w 8348134"/>
                <a:gd name="connsiteY0" fmla="*/ 71956 h 431730"/>
                <a:gd name="connsiteX1" fmla="*/ 71956 w 8348134"/>
                <a:gd name="connsiteY1" fmla="*/ 0 h 431730"/>
                <a:gd name="connsiteX2" fmla="*/ 8276178 w 8348134"/>
                <a:gd name="connsiteY2" fmla="*/ 0 h 431730"/>
                <a:gd name="connsiteX3" fmla="*/ 8348134 w 8348134"/>
                <a:gd name="connsiteY3" fmla="*/ 71956 h 431730"/>
                <a:gd name="connsiteX4" fmla="*/ 8348134 w 8348134"/>
                <a:gd name="connsiteY4" fmla="*/ 359774 h 431730"/>
                <a:gd name="connsiteX5" fmla="*/ 8276178 w 8348134"/>
                <a:gd name="connsiteY5" fmla="*/ 431730 h 431730"/>
                <a:gd name="connsiteX6" fmla="*/ 71956 w 8348134"/>
                <a:gd name="connsiteY6" fmla="*/ 431730 h 431730"/>
                <a:gd name="connsiteX7" fmla="*/ 0 w 8348134"/>
                <a:gd name="connsiteY7" fmla="*/ 359774 h 431730"/>
                <a:gd name="connsiteX8" fmla="*/ 0 w 8348134"/>
                <a:gd name="connsiteY8" fmla="*/ 71956 h 4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48134" h="431730">
                  <a:moveTo>
                    <a:pt x="0" y="71956"/>
                  </a:moveTo>
                  <a:cubicBezTo>
                    <a:pt x="0" y="32216"/>
                    <a:pt x="32216" y="0"/>
                    <a:pt x="71956" y="0"/>
                  </a:cubicBezTo>
                  <a:lnTo>
                    <a:pt x="8276178" y="0"/>
                  </a:lnTo>
                  <a:cubicBezTo>
                    <a:pt x="8315918" y="0"/>
                    <a:pt x="8348134" y="32216"/>
                    <a:pt x="8348134" y="71956"/>
                  </a:cubicBezTo>
                  <a:lnTo>
                    <a:pt x="8348134" y="359774"/>
                  </a:lnTo>
                  <a:cubicBezTo>
                    <a:pt x="8348134" y="399514"/>
                    <a:pt x="8315918" y="431730"/>
                    <a:pt x="8276178" y="431730"/>
                  </a:cubicBezTo>
                  <a:lnTo>
                    <a:pt x="71956" y="431730"/>
                  </a:lnTo>
                  <a:cubicBezTo>
                    <a:pt x="32216" y="431730"/>
                    <a:pt x="0" y="399514"/>
                    <a:pt x="0" y="359774"/>
                  </a:cubicBezTo>
                  <a:lnTo>
                    <a:pt x="0" y="71956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55" tIns="89655" rIns="89655" bIns="89655" numCol="1" spcCol="1270" anchor="ctr" anchorCtr="0">
              <a:no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Istodobno</a:t>
              </a:r>
              <a:r>
                <a:rPr lang="en-US" dirty="0" smtClean="0">
                  <a:solidFill>
                    <a:schemeClr val="bg1"/>
                  </a:solidFill>
                </a:rPr>
                <a:t>, </a:t>
              </a:r>
              <a:r>
                <a:rPr lang="en-US" dirty="0" err="1" smtClean="0">
                  <a:solidFill>
                    <a:schemeClr val="bg1"/>
                  </a:solidFill>
                </a:rPr>
                <a:t>Hrvatska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treba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stvoriti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fiskalni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prostor</a:t>
              </a:r>
              <a:r>
                <a:rPr lang="en-US" dirty="0" smtClean="0">
                  <a:solidFill>
                    <a:schemeClr val="bg1"/>
                  </a:solidFill>
                </a:rPr>
                <a:t> od 1.8% BDP-a </a:t>
              </a:r>
              <a:r>
                <a:rPr lang="en-US" dirty="0" err="1" smtClean="0">
                  <a:solidFill>
                    <a:schemeClr val="bg1"/>
                  </a:solidFill>
                </a:rPr>
                <a:t>godi</a:t>
              </a:r>
              <a:r>
                <a:rPr lang="hr-HR" dirty="0" smtClean="0">
                  <a:solidFill>
                    <a:schemeClr val="bg1"/>
                  </a:solidFill>
                </a:rPr>
                <a:t>š</a:t>
              </a:r>
              <a:r>
                <a:rPr lang="en-US" dirty="0" err="1" smtClean="0">
                  <a:solidFill>
                    <a:schemeClr val="bg1"/>
                  </a:solidFill>
                </a:rPr>
                <a:t>nje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u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razdoblju</a:t>
              </a:r>
              <a:r>
                <a:rPr lang="en-US" dirty="0" smtClean="0">
                  <a:solidFill>
                    <a:schemeClr val="bg1"/>
                  </a:solidFill>
                </a:rPr>
                <a:t> 2014.-2020. </a:t>
              </a:r>
              <a:r>
                <a:rPr lang="en-US" dirty="0" err="1" smtClean="0">
                  <a:solidFill>
                    <a:schemeClr val="bg1"/>
                  </a:solidFill>
                </a:rPr>
                <a:t>kako</a:t>
              </a:r>
              <a:r>
                <a:rPr lang="en-US" dirty="0" smtClean="0">
                  <a:solidFill>
                    <a:schemeClr val="bg1"/>
                  </a:solidFill>
                </a:rPr>
                <a:t> bi </a:t>
              </a:r>
              <a:r>
                <a:rPr lang="en-US" dirty="0" err="1" smtClean="0">
                  <a:solidFill>
                    <a:schemeClr val="bg1"/>
                  </a:solidFill>
                </a:rPr>
                <a:t>podr</a:t>
              </a:r>
              <a:r>
                <a:rPr lang="hr-HR" dirty="0" smtClean="0">
                  <a:solidFill>
                    <a:schemeClr val="bg1"/>
                  </a:solidFill>
                </a:rPr>
                <a:t>ž</a:t>
              </a:r>
              <a:r>
                <a:rPr lang="en-US" dirty="0" err="1" smtClean="0">
                  <a:solidFill>
                    <a:schemeClr val="bg1"/>
                  </a:solidFill>
                </a:rPr>
                <a:t>ala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apsorpciju</a:t>
              </a:r>
              <a:r>
                <a:rPr lang="en-US" dirty="0" smtClean="0">
                  <a:solidFill>
                    <a:schemeClr val="bg1"/>
                  </a:solidFill>
                </a:rPr>
                <a:t> EU </a:t>
              </a:r>
              <a:r>
                <a:rPr lang="en-US" dirty="0" err="1" smtClean="0">
                  <a:solidFill>
                    <a:schemeClr val="bg1"/>
                  </a:solidFill>
                </a:rPr>
                <a:t>fondova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hr-HR" sz="1400" dirty="0" smtClean="0">
                  <a:solidFill>
                    <a:schemeClr val="bg1"/>
                  </a:solidFill>
                </a:rPr>
                <a:t>→ </a:t>
              </a:r>
              <a:r>
                <a:rPr lang="en-US" sz="1400" dirty="0" smtClean="0">
                  <a:solidFill>
                    <a:schemeClr val="bg1"/>
                  </a:solidFill>
                </a:rPr>
                <a:t>u</a:t>
              </a:r>
              <a:r>
                <a:rPr lang="hr-HR" sz="1400" dirty="0" smtClean="0">
                  <a:solidFill>
                    <a:schemeClr val="bg1"/>
                  </a:solidFill>
                </a:rPr>
                <a:t>č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inkovitim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kori</a:t>
              </a:r>
              <a:r>
                <a:rPr lang="hr-HR" sz="1400" dirty="0" smtClean="0">
                  <a:solidFill>
                    <a:schemeClr val="bg1"/>
                  </a:solidFill>
                </a:rPr>
                <a:t>š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tenjem</a:t>
              </a:r>
              <a:r>
                <a:rPr lang="en-US" sz="1400" dirty="0" smtClean="0">
                  <a:solidFill>
                    <a:schemeClr val="bg1"/>
                  </a:solidFill>
                </a:rPr>
                <a:t> EU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fondova</a:t>
              </a:r>
              <a:r>
                <a:rPr lang="en-US" sz="1400" dirty="0" smtClean="0">
                  <a:solidFill>
                    <a:schemeClr val="bg1"/>
                  </a:solidFill>
                </a:rPr>
                <a:t>, u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kombinaciji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sa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supstitucijom</a:t>
              </a:r>
              <a:r>
                <a:rPr lang="en-US" sz="1400" dirty="0" smtClean="0">
                  <a:solidFill>
                    <a:schemeClr val="bg1"/>
                  </a:solidFill>
                </a:rPr>
                <a:t> (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gdje</a:t>
              </a:r>
              <a:r>
                <a:rPr lang="en-US" sz="1400" dirty="0" smtClean="0">
                  <a:solidFill>
                    <a:schemeClr val="bg1"/>
                  </a:solidFill>
                </a:rPr>
                <a:t> je to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mogu</a:t>
              </a:r>
              <a:r>
                <a:rPr lang="hr-HR" sz="1400" dirty="0" smtClean="0">
                  <a:solidFill>
                    <a:schemeClr val="bg1"/>
                  </a:solidFill>
                </a:rPr>
                <a:t>ć</a:t>
              </a:r>
              <a:r>
                <a:rPr lang="en-US" sz="1400" dirty="0" smtClean="0">
                  <a:solidFill>
                    <a:schemeClr val="bg1"/>
                  </a:solidFill>
                </a:rPr>
                <a:t>e)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i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preusmjeravanjem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dr</a:t>
              </a:r>
              <a:r>
                <a:rPr lang="hr-HR" sz="1400" dirty="0" smtClean="0">
                  <a:solidFill>
                    <a:schemeClr val="bg1"/>
                  </a:solidFill>
                </a:rPr>
                <a:t>ž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avne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potro</a:t>
              </a:r>
              <a:r>
                <a:rPr lang="hr-HR" sz="1400" dirty="0" smtClean="0">
                  <a:solidFill>
                    <a:schemeClr val="bg1"/>
                  </a:solidFill>
                </a:rPr>
                <a:t>š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nje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na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investicije</a:t>
              </a:r>
              <a:r>
                <a:rPr lang="en-US" sz="1400" dirty="0" smtClean="0">
                  <a:solidFill>
                    <a:schemeClr val="bg1"/>
                  </a:solidFill>
                </a:rPr>
                <a:t> s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visokim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povratom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75733" y="2626637"/>
              <a:ext cx="7659084" cy="174623"/>
            </a:xfrm>
            <a:custGeom>
              <a:avLst/>
              <a:gdLst>
                <a:gd name="connsiteX0" fmla="*/ 0 w 8348134"/>
                <a:gd name="connsiteY0" fmla="*/ 71956 h 431730"/>
                <a:gd name="connsiteX1" fmla="*/ 71956 w 8348134"/>
                <a:gd name="connsiteY1" fmla="*/ 0 h 431730"/>
                <a:gd name="connsiteX2" fmla="*/ 8276178 w 8348134"/>
                <a:gd name="connsiteY2" fmla="*/ 0 h 431730"/>
                <a:gd name="connsiteX3" fmla="*/ 8348134 w 8348134"/>
                <a:gd name="connsiteY3" fmla="*/ 71956 h 431730"/>
                <a:gd name="connsiteX4" fmla="*/ 8348134 w 8348134"/>
                <a:gd name="connsiteY4" fmla="*/ 359774 h 431730"/>
                <a:gd name="connsiteX5" fmla="*/ 8276178 w 8348134"/>
                <a:gd name="connsiteY5" fmla="*/ 431730 h 431730"/>
                <a:gd name="connsiteX6" fmla="*/ 71956 w 8348134"/>
                <a:gd name="connsiteY6" fmla="*/ 431730 h 431730"/>
                <a:gd name="connsiteX7" fmla="*/ 0 w 8348134"/>
                <a:gd name="connsiteY7" fmla="*/ 359774 h 431730"/>
                <a:gd name="connsiteX8" fmla="*/ 0 w 8348134"/>
                <a:gd name="connsiteY8" fmla="*/ 71956 h 4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48134" h="431730">
                  <a:moveTo>
                    <a:pt x="0" y="71956"/>
                  </a:moveTo>
                  <a:cubicBezTo>
                    <a:pt x="0" y="32216"/>
                    <a:pt x="32216" y="0"/>
                    <a:pt x="71956" y="0"/>
                  </a:cubicBezTo>
                  <a:lnTo>
                    <a:pt x="8276178" y="0"/>
                  </a:lnTo>
                  <a:cubicBezTo>
                    <a:pt x="8315918" y="0"/>
                    <a:pt x="8348134" y="32216"/>
                    <a:pt x="8348134" y="71956"/>
                  </a:cubicBezTo>
                  <a:lnTo>
                    <a:pt x="8348134" y="359774"/>
                  </a:lnTo>
                  <a:cubicBezTo>
                    <a:pt x="8348134" y="399514"/>
                    <a:pt x="8315918" y="431730"/>
                    <a:pt x="8276178" y="431730"/>
                  </a:cubicBezTo>
                  <a:lnTo>
                    <a:pt x="71956" y="431730"/>
                  </a:lnTo>
                  <a:cubicBezTo>
                    <a:pt x="32216" y="431730"/>
                    <a:pt x="0" y="399514"/>
                    <a:pt x="0" y="359774"/>
                  </a:cubicBezTo>
                  <a:lnTo>
                    <a:pt x="0" y="71956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55" tIns="89655" rIns="89655" bIns="89655" numCol="1" spcCol="1270" anchor="ctr" anchorCtr="0">
              <a:no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Hrvatski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obrazac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prihoda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rashoda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nudi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znatan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prostor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za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fiskalnu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prilagodbu</a:t>
              </a:r>
              <a:r>
                <a:rPr lang="en-US" dirty="0" smtClean="0">
                  <a:solidFill>
                    <a:schemeClr val="bg1"/>
                  </a:solidFill>
                </a:rPr>
                <a:t> od 4-5 pp BDP-a</a:t>
              </a:r>
              <a:r>
                <a:rPr lang="hr-HR" dirty="0" smtClean="0">
                  <a:solidFill>
                    <a:schemeClr val="bg1"/>
                  </a:solidFill>
                </a:rPr>
                <a:t>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hr-HR" sz="1400" dirty="0" smtClean="0">
                  <a:solidFill>
                    <a:schemeClr val="bg1"/>
                  </a:solidFill>
                </a:rPr>
                <a:t>→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pove</a:t>
              </a:r>
              <a:r>
                <a:rPr lang="hr-HR" sz="1400" dirty="0" smtClean="0">
                  <a:solidFill>
                    <a:schemeClr val="bg1"/>
                  </a:solidFill>
                </a:rPr>
                <a:t>ć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ati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/>
                <a:t>dodatne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prihode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za</a:t>
              </a:r>
              <a:r>
                <a:rPr lang="en-US" sz="1400" dirty="0" smtClean="0"/>
                <a:t> 2</a:t>
              </a:r>
              <a:r>
                <a:rPr lang="en-US" sz="1400" dirty="0"/>
                <a:t>% </a:t>
              </a:r>
              <a:r>
                <a:rPr lang="en-US" sz="1400" dirty="0" smtClean="0"/>
                <a:t>BDP-a s </a:t>
              </a:r>
              <a:r>
                <a:rPr lang="en-US" sz="1400" dirty="0" err="1" smtClean="0"/>
                <a:t>ograni</a:t>
              </a:r>
              <a:r>
                <a:rPr lang="hr-HR" sz="1400" dirty="0" smtClean="0"/>
                <a:t>č</a:t>
              </a:r>
              <a:r>
                <a:rPr lang="en-US" sz="1400" dirty="0" err="1" smtClean="0"/>
                <a:t>enim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negativnim</a:t>
              </a:r>
              <a:r>
                <a:rPr lang="en-US" sz="1400" dirty="0" smtClean="0"/>
                <a:t> u</a:t>
              </a:r>
              <a:r>
                <a:rPr lang="hr-HR" sz="1400" dirty="0" smtClean="0"/>
                <a:t>č</a:t>
              </a:r>
              <a:r>
                <a:rPr lang="en-US" sz="1400" dirty="0" err="1" smtClean="0"/>
                <a:t>incima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rast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zaposlenost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ali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fokus</a:t>
              </a:r>
              <a:r>
                <a:rPr lang="en-US" sz="1400" dirty="0" smtClean="0"/>
                <a:t> bi </a:t>
              </a:r>
              <a:r>
                <a:rPr lang="en-US" sz="1400" dirty="0" err="1" smtClean="0"/>
                <a:t>trebao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biti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rashodnoj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strani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429678" y="2457399"/>
            <a:ext cx="7652552" cy="845460"/>
          </a:xfrm>
          <a:custGeom>
            <a:avLst/>
            <a:gdLst>
              <a:gd name="connsiteX0" fmla="*/ 0 w 8348134"/>
              <a:gd name="connsiteY0" fmla="*/ 71956 h 431730"/>
              <a:gd name="connsiteX1" fmla="*/ 71956 w 8348134"/>
              <a:gd name="connsiteY1" fmla="*/ 0 h 431730"/>
              <a:gd name="connsiteX2" fmla="*/ 8276178 w 8348134"/>
              <a:gd name="connsiteY2" fmla="*/ 0 h 431730"/>
              <a:gd name="connsiteX3" fmla="*/ 8348134 w 8348134"/>
              <a:gd name="connsiteY3" fmla="*/ 71956 h 431730"/>
              <a:gd name="connsiteX4" fmla="*/ 8348134 w 8348134"/>
              <a:gd name="connsiteY4" fmla="*/ 359774 h 431730"/>
              <a:gd name="connsiteX5" fmla="*/ 8276178 w 8348134"/>
              <a:gd name="connsiteY5" fmla="*/ 431730 h 431730"/>
              <a:gd name="connsiteX6" fmla="*/ 71956 w 8348134"/>
              <a:gd name="connsiteY6" fmla="*/ 431730 h 431730"/>
              <a:gd name="connsiteX7" fmla="*/ 0 w 8348134"/>
              <a:gd name="connsiteY7" fmla="*/ 359774 h 431730"/>
              <a:gd name="connsiteX8" fmla="*/ 0 w 8348134"/>
              <a:gd name="connsiteY8" fmla="*/ 71956 h 4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8134" h="431730">
                <a:moveTo>
                  <a:pt x="0" y="71956"/>
                </a:moveTo>
                <a:cubicBezTo>
                  <a:pt x="0" y="32216"/>
                  <a:pt x="32216" y="0"/>
                  <a:pt x="71956" y="0"/>
                </a:cubicBezTo>
                <a:lnTo>
                  <a:pt x="8276178" y="0"/>
                </a:lnTo>
                <a:cubicBezTo>
                  <a:pt x="8315918" y="0"/>
                  <a:pt x="8348134" y="32216"/>
                  <a:pt x="8348134" y="71956"/>
                </a:cubicBezTo>
                <a:lnTo>
                  <a:pt x="8348134" y="359774"/>
                </a:lnTo>
                <a:cubicBezTo>
                  <a:pt x="8348134" y="399514"/>
                  <a:pt x="8315918" y="431730"/>
                  <a:pt x="8276178" y="431730"/>
                </a:cubicBezTo>
                <a:lnTo>
                  <a:pt x="71956" y="431730"/>
                </a:lnTo>
                <a:cubicBezTo>
                  <a:pt x="32216" y="431730"/>
                  <a:pt x="0" y="399514"/>
                  <a:pt x="0" y="359774"/>
                </a:cubicBezTo>
                <a:lnTo>
                  <a:pt x="0" y="71956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655" tIns="89655" rIns="89655" bIns="89655" numCol="1" spcCol="1270" anchor="ctr" anchorCtr="0">
            <a:no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Kako</a:t>
            </a:r>
            <a:r>
              <a:rPr lang="en-US" dirty="0" smtClean="0">
                <a:solidFill>
                  <a:schemeClr val="bg1"/>
                </a:solidFill>
              </a:rPr>
              <a:t> bi dug </a:t>
            </a:r>
            <a:r>
              <a:rPr lang="en-US" dirty="0" err="1" smtClean="0">
                <a:solidFill>
                  <a:schemeClr val="bg1"/>
                </a:solidFill>
              </a:rPr>
              <a:t>postao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odr</a:t>
            </a:r>
            <a:r>
              <a:rPr lang="hr-HR" dirty="0" smtClean="0">
                <a:solidFill>
                  <a:schemeClr val="bg1"/>
                </a:solidFill>
              </a:rPr>
              <a:t>ž</a:t>
            </a:r>
            <a:r>
              <a:rPr lang="en-US" dirty="0" smtClean="0">
                <a:solidFill>
                  <a:schemeClr val="bg1"/>
                </a:solidFill>
              </a:rPr>
              <a:t>iv, </a:t>
            </a:r>
            <a:r>
              <a:rPr lang="en-US" dirty="0" err="1" smtClean="0">
                <a:solidFill>
                  <a:schemeClr val="bg1"/>
                </a:solidFill>
              </a:rPr>
              <a:t>vlada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primarni</a:t>
            </a:r>
            <a:r>
              <a:rPr lang="en-US" dirty="0" smtClean="0">
                <a:solidFill>
                  <a:schemeClr val="bg1"/>
                </a:solidFill>
              </a:rPr>
              <a:t> deficit od 1.8</a:t>
            </a:r>
            <a:r>
              <a:rPr lang="en-US" dirty="0">
                <a:solidFill>
                  <a:schemeClr val="bg1"/>
                </a:solidFill>
              </a:rPr>
              <a:t>% u 2013. </a:t>
            </a:r>
            <a:r>
              <a:rPr lang="en-US" dirty="0" err="1">
                <a:solidFill>
                  <a:schemeClr val="bg1"/>
                </a:solidFill>
              </a:rPr>
              <a:t>trebati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uravnote</a:t>
            </a:r>
            <a:r>
              <a:rPr lang="hr-HR" dirty="0" smtClean="0">
                <a:solidFill>
                  <a:schemeClr val="bg1"/>
                </a:solidFill>
              </a:rPr>
              <a:t>ž</a:t>
            </a:r>
            <a:r>
              <a:rPr lang="en-US" dirty="0" err="1" smtClean="0">
                <a:solidFill>
                  <a:schemeClr val="bg1"/>
                </a:solidFill>
              </a:rPr>
              <a:t>iti</a:t>
            </a:r>
            <a:r>
              <a:rPr lang="en-US" dirty="0" smtClean="0">
                <a:solidFill>
                  <a:schemeClr val="bg1"/>
                </a:solidFill>
              </a:rPr>
              <a:t> do 201</a:t>
            </a:r>
            <a:r>
              <a:rPr lang="hr-HR" dirty="0" smtClean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r>
              <a:rPr lang="hr-HR" sz="1400" dirty="0" smtClean="0">
                <a:solidFill>
                  <a:schemeClr val="bg1"/>
                </a:solidFill>
              </a:rPr>
              <a:t>→ </a:t>
            </a:r>
            <a:r>
              <a:rPr lang="en-US" sz="1400" dirty="0" err="1" smtClean="0">
                <a:solidFill>
                  <a:schemeClr val="bg1"/>
                </a:solidFill>
              </a:rPr>
              <a:t>potrebno</a:t>
            </a:r>
            <a:r>
              <a:rPr lang="en-US" sz="1400" dirty="0" smtClean="0">
                <a:solidFill>
                  <a:schemeClr val="bg1"/>
                </a:solidFill>
              </a:rPr>
              <a:t> je </a:t>
            </a:r>
            <a:r>
              <a:rPr lang="en-US" sz="1400" dirty="0" err="1" smtClean="0">
                <a:solidFill>
                  <a:schemeClr val="bg1"/>
                </a:solidFill>
              </a:rPr>
              <a:t>smanjenje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strukturnog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deficita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za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oko</a:t>
            </a:r>
            <a:r>
              <a:rPr lang="en-US" sz="1400" dirty="0" smtClean="0">
                <a:solidFill>
                  <a:schemeClr val="bg1"/>
                </a:solidFill>
              </a:rPr>
              <a:t> 1.5 </a:t>
            </a:r>
            <a:r>
              <a:rPr lang="en-US" sz="1400" dirty="0">
                <a:solidFill>
                  <a:schemeClr val="bg1"/>
                </a:solidFill>
              </a:rPr>
              <a:t>pp </a:t>
            </a:r>
            <a:r>
              <a:rPr lang="en-US" sz="1400" dirty="0" smtClean="0">
                <a:solidFill>
                  <a:schemeClr val="bg1"/>
                </a:solidFill>
              </a:rPr>
              <a:t>BDP-a </a:t>
            </a:r>
            <a:r>
              <a:rPr lang="en-US" sz="1400" dirty="0" err="1" smtClean="0">
                <a:solidFill>
                  <a:schemeClr val="bg1"/>
                </a:solidFill>
              </a:rPr>
              <a:t>godi</a:t>
            </a:r>
            <a:r>
              <a:rPr lang="hr-HR" sz="1400" dirty="0" smtClean="0">
                <a:solidFill>
                  <a:schemeClr val="bg1"/>
                </a:solidFill>
              </a:rPr>
              <a:t>š</a:t>
            </a:r>
            <a:r>
              <a:rPr lang="en-US" sz="1400" dirty="0" err="1" smtClean="0">
                <a:solidFill>
                  <a:schemeClr val="bg1"/>
                </a:solidFill>
              </a:rPr>
              <a:t>nje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75" y="196403"/>
            <a:ext cx="8496300" cy="576263"/>
          </a:xfrm>
        </p:spPr>
        <p:txBody>
          <a:bodyPr/>
          <a:lstStyle/>
          <a:p>
            <a:pPr algn="ctr"/>
            <a:r>
              <a:rPr lang="en-US" b="1" dirty="0" smtClean="0"/>
              <a:t>Sadr</a:t>
            </a:r>
            <a:r>
              <a:rPr lang="hr-HR" b="1" dirty="0" err="1" smtClean="0"/>
              <a:t>žaj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257174" y="1257300"/>
            <a:ext cx="8689521" cy="460466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Ma</a:t>
            </a:r>
            <a:r>
              <a:rPr lang="hr-HR" sz="2400" dirty="0" smtClean="0">
                <a:solidFill>
                  <a:schemeClr val="tx1"/>
                </a:solidFill>
              </a:rPr>
              <a:t>k</a:t>
            </a:r>
            <a:r>
              <a:rPr lang="en-US" sz="2400" dirty="0" err="1" smtClean="0">
                <a:solidFill>
                  <a:schemeClr val="tx1"/>
                </a:solidFill>
              </a:rPr>
              <a:t>ro</a:t>
            </a:r>
            <a:r>
              <a:rPr lang="hr-HR" sz="2400" dirty="0" smtClean="0">
                <a:solidFill>
                  <a:schemeClr val="tx1"/>
                </a:solidFill>
              </a:rPr>
              <a:t>ekonomske ranjivosti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hr-HR" sz="2400" dirty="0" smtClean="0">
                <a:solidFill>
                  <a:schemeClr val="tx1"/>
                </a:solidFill>
              </a:rPr>
              <a:t>i održivost duga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788988" lvl="2" indent="-342900"/>
            <a:r>
              <a:rPr lang="hr-HR" sz="2200" dirty="0" smtClean="0">
                <a:solidFill>
                  <a:srgbClr val="00ADE4"/>
                </a:solidFill>
              </a:rPr>
              <a:t>Potrebna fiskalna prilagodba od</a:t>
            </a:r>
            <a:r>
              <a:rPr lang="en-US" sz="2200" dirty="0" smtClean="0">
                <a:solidFill>
                  <a:srgbClr val="00ADE4"/>
                </a:solidFill>
              </a:rPr>
              <a:t> 3.7 pp </a:t>
            </a:r>
            <a:r>
              <a:rPr lang="hr-HR" sz="2200" dirty="0" smtClean="0">
                <a:solidFill>
                  <a:srgbClr val="00ADE4"/>
                </a:solidFill>
              </a:rPr>
              <a:t>B</a:t>
            </a:r>
            <a:r>
              <a:rPr lang="en-US" sz="2200" dirty="0" smtClean="0">
                <a:solidFill>
                  <a:srgbClr val="00ADE4"/>
                </a:solidFill>
              </a:rPr>
              <a:t>DP-</a:t>
            </a:r>
            <a:r>
              <a:rPr lang="hr-HR" sz="2200" dirty="0" smtClean="0">
                <a:solidFill>
                  <a:srgbClr val="00ADE4"/>
                </a:solidFill>
              </a:rPr>
              <a:t>a</a:t>
            </a:r>
            <a:r>
              <a:rPr lang="en-US" sz="2200" dirty="0" smtClean="0">
                <a:solidFill>
                  <a:srgbClr val="00ADE4"/>
                </a:solidFill>
              </a:rPr>
              <a:t> </a:t>
            </a:r>
            <a:r>
              <a:rPr lang="hr-HR" sz="2200" dirty="0" smtClean="0">
                <a:solidFill>
                  <a:srgbClr val="00ADE4"/>
                </a:solidFill>
              </a:rPr>
              <a:t>u srednjem roku</a:t>
            </a:r>
            <a:endParaRPr lang="en-US" sz="2200" dirty="0" smtClean="0">
              <a:solidFill>
                <a:srgbClr val="00ADE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Ma</a:t>
            </a:r>
            <a:r>
              <a:rPr lang="hr-HR" sz="2400" dirty="0" err="1" smtClean="0">
                <a:solidFill>
                  <a:schemeClr val="tx1"/>
                </a:solidFill>
              </a:rPr>
              <a:t>ksimizacija</a:t>
            </a:r>
            <a:r>
              <a:rPr lang="hr-HR" sz="2400" dirty="0" smtClean="0">
                <a:solidFill>
                  <a:schemeClr val="tx1"/>
                </a:solidFill>
              </a:rPr>
              <a:t> efikasnosti korištenja EU fondova</a:t>
            </a:r>
            <a:endParaRPr lang="en-US" sz="2400" dirty="0">
              <a:solidFill>
                <a:schemeClr val="tx1"/>
              </a:solidFill>
            </a:endParaRPr>
          </a:p>
          <a:p>
            <a:pPr marL="788988" lvl="2" indent="-342900"/>
            <a:r>
              <a:rPr lang="hr-HR" sz="2200" dirty="0" smtClean="0">
                <a:solidFill>
                  <a:srgbClr val="00ADE4"/>
                </a:solidFill>
              </a:rPr>
              <a:t>Zahtjevi za efikasnim korištenjem EU fondova</a:t>
            </a:r>
            <a:r>
              <a:rPr lang="en-US" sz="2200" dirty="0" smtClean="0">
                <a:solidFill>
                  <a:srgbClr val="00ADE4"/>
                </a:solidFill>
              </a:rPr>
              <a:t> </a:t>
            </a:r>
            <a:r>
              <a:rPr lang="en-US" sz="2200" dirty="0">
                <a:solidFill>
                  <a:srgbClr val="00ADE4"/>
                </a:solidFill>
              </a:rPr>
              <a:t>→ </a:t>
            </a:r>
            <a:r>
              <a:rPr lang="hr-HR" sz="2200" dirty="0" smtClean="0">
                <a:solidFill>
                  <a:srgbClr val="00ADE4"/>
                </a:solidFill>
              </a:rPr>
              <a:t>utjecaj na rast i konkurentnost</a:t>
            </a:r>
            <a:endParaRPr lang="en-US" sz="2200" dirty="0" smtClean="0">
              <a:solidFill>
                <a:srgbClr val="00ADE4"/>
              </a:solidFill>
            </a:endParaRPr>
          </a:p>
          <a:p>
            <a:pPr marL="788988" lvl="2" indent="-342900"/>
            <a:r>
              <a:rPr lang="hr-HR" sz="2200" dirty="0" smtClean="0">
                <a:solidFill>
                  <a:srgbClr val="00ADE4"/>
                </a:solidFill>
              </a:rPr>
              <a:t>Potreban fiskalni prostor od </a:t>
            </a:r>
            <a:r>
              <a:rPr lang="en-US" sz="2200" dirty="0" smtClean="0">
                <a:solidFill>
                  <a:srgbClr val="00ADE4"/>
                </a:solidFill>
              </a:rPr>
              <a:t>1.8 pp </a:t>
            </a:r>
            <a:r>
              <a:rPr lang="hr-HR" sz="2200" dirty="0" smtClean="0">
                <a:solidFill>
                  <a:srgbClr val="00ADE4"/>
                </a:solidFill>
              </a:rPr>
              <a:t>B</a:t>
            </a:r>
            <a:r>
              <a:rPr lang="en-US" sz="2200" dirty="0" smtClean="0">
                <a:solidFill>
                  <a:srgbClr val="00ADE4"/>
                </a:solidFill>
              </a:rPr>
              <a:t>DP-a </a:t>
            </a:r>
            <a:r>
              <a:rPr lang="hr-HR" sz="2200" dirty="0" smtClean="0">
                <a:solidFill>
                  <a:srgbClr val="00ADE4"/>
                </a:solidFill>
              </a:rPr>
              <a:t>godišnje</a:t>
            </a:r>
            <a:endParaRPr lang="en-US" sz="2200" dirty="0">
              <a:solidFill>
                <a:srgbClr val="00ADE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</a:rPr>
              <a:t>Fis</a:t>
            </a:r>
            <a:r>
              <a:rPr lang="hr-HR" sz="2400" dirty="0" err="1" smtClean="0">
                <a:solidFill>
                  <a:schemeClr val="tx1"/>
                </a:solidFill>
              </a:rPr>
              <a:t>kalna</a:t>
            </a:r>
            <a:r>
              <a:rPr lang="hr-HR" sz="2400" dirty="0" smtClean="0">
                <a:solidFill>
                  <a:schemeClr val="tx1"/>
                </a:solidFill>
              </a:rPr>
              <a:t> prilagodba</a:t>
            </a:r>
            <a:endParaRPr lang="en-US" sz="2400" dirty="0">
              <a:solidFill>
                <a:schemeClr val="tx1"/>
              </a:solidFill>
            </a:endParaRPr>
          </a:p>
          <a:p>
            <a:pPr marL="788988" lvl="2" indent="-342900"/>
            <a:r>
              <a:rPr lang="hr-HR" sz="2200" dirty="0" smtClean="0">
                <a:solidFill>
                  <a:srgbClr val="00ADE4"/>
                </a:solidFill>
              </a:rPr>
              <a:t>Kombinacija reforme poreza, porezne administracije, i posebno</a:t>
            </a:r>
            <a:r>
              <a:rPr lang="en-US" sz="2200" dirty="0" smtClean="0">
                <a:solidFill>
                  <a:srgbClr val="00ADE4"/>
                </a:solidFill>
              </a:rPr>
              <a:t> </a:t>
            </a:r>
            <a:r>
              <a:rPr lang="en-US" sz="2200" dirty="0" err="1" smtClean="0">
                <a:solidFill>
                  <a:srgbClr val="00ADE4"/>
                </a:solidFill>
              </a:rPr>
              <a:t>soci</a:t>
            </a:r>
            <a:r>
              <a:rPr lang="hr-HR" sz="2200" dirty="0" smtClean="0">
                <a:solidFill>
                  <a:srgbClr val="00ADE4"/>
                </a:solidFill>
              </a:rPr>
              <a:t>jalnih </a:t>
            </a:r>
            <a:r>
              <a:rPr lang="en-US" sz="2200" dirty="0" smtClean="0">
                <a:solidFill>
                  <a:srgbClr val="00ADE4"/>
                </a:solidFill>
              </a:rPr>
              <a:t>se</a:t>
            </a:r>
            <a:r>
              <a:rPr lang="hr-HR" sz="2200" dirty="0" smtClean="0">
                <a:solidFill>
                  <a:srgbClr val="00ADE4"/>
                </a:solidFill>
              </a:rPr>
              <a:t>k</a:t>
            </a:r>
            <a:r>
              <a:rPr lang="en-US" sz="2200" dirty="0" smtClean="0">
                <a:solidFill>
                  <a:srgbClr val="00ADE4"/>
                </a:solidFill>
              </a:rPr>
              <a:t>tor</a:t>
            </a:r>
            <a:r>
              <a:rPr lang="hr-HR" sz="2200" dirty="0" smtClean="0">
                <a:solidFill>
                  <a:srgbClr val="00ADE4"/>
                </a:solidFill>
              </a:rPr>
              <a:t>a</a:t>
            </a:r>
            <a:r>
              <a:rPr lang="en-US" sz="2200" dirty="0" smtClean="0">
                <a:solidFill>
                  <a:srgbClr val="00ADE4"/>
                </a:solidFill>
              </a:rPr>
              <a:t>, sub</a:t>
            </a:r>
            <a:r>
              <a:rPr lang="hr-HR" sz="2200" dirty="0" err="1" smtClean="0">
                <a:solidFill>
                  <a:srgbClr val="00ADE4"/>
                </a:solidFill>
              </a:rPr>
              <a:t>vencija</a:t>
            </a:r>
            <a:r>
              <a:rPr lang="hr-HR" sz="2200" dirty="0" smtClean="0">
                <a:solidFill>
                  <a:srgbClr val="00ADE4"/>
                </a:solidFill>
              </a:rPr>
              <a:t> i javne uprave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schemeClr val="tx1"/>
                </a:solidFill>
              </a:rPr>
              <a:t>Je li je moguće implementirati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975"/>
            <a:ext cx="8229600" cy="5903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Je li </a:t>
            </a:r>
            <a:r>
              <a:rPr lang="en-US" sz="2800" b="1" dirty="0" err="1" smtClean="0"/>
              <a:t>izvedivo</a:t>
            </a:r>
            <a:r>
              <a:rPr lang="en-US" sz="2800" b="1" dirty="0" smtClean="0"/>
              <a:t>?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623B-B532-7041-AEF7-263B0DA96851}" type="slidenum">
              <a:rPr lang="hr-HR"/>
              <a:pPr/>
              <a:t>20</a:t>
            </a:fld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006190"/>
            <a:ext cx="5829300" cy="34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25564" y="1544526"/>
            <a:ext cx="5551536" cy="46166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Pobolj</a:t>
            </a:r>
            <a:r>
              <a:rPr lang="hr-HR" sz="1200" b="1" dirty="0" smtClean="0"/>
              <a:t>š</a:t>
            </a:r>
            <a:r>
              <a:rPr lang="en-US" sz="1200" b="1" dirty="0" err="1" smtClean="0"/>
              <a:t>anje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prosje</a:t>
            </a:r>
            <a:r>
              <a:rPr lang="hr-HR" sz="1200" b="1" dirty="0" smtClean="0"/>
              <a:t>č</a:t>
            </a:r>
            <a:r>
              <a:rPr lang="en-US" sz="1200" b="1" dirty="0" err="1" smtClean="0"/>
              <a:t>nog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godi</a:t>
            </a:r>
            <a:r>
              <a:rPr lang="hr-HR" sz="1200" b="1" dirty="0" smtClean="0"/>
              <a:t>š</a:t>
            </a:r>
            <a:r>
              <a:rPr lang="en-US" sz="1200" b="1" dirty="0" err="1" smtClean="0"/>
              <a:t>njeg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cikli</a:t>
            </a:r>
            <a:r>
              <a:rPr lang="hr-HR" sz="1200" b="1" dirty="0" smtClean="0"/>
              <a:t>č</a:t>
            </a:r>
            <a:r>
              <a:rPr lang="en-US" sz="1200" b="1" dirty="0" err="1" smtClean="0"/>
              <a:t>ki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prilago</a:t>
            </a:r>
            <a:r>
              <a:rPr lang="hr-HR" sz="1200" b="1" dirty="0" smtClean="0"/>
              <a:t>đ</a:t>
            </a:r>
            <a:r>
              <a:rPr lang="en-US" sz="1200" b="1" dirty="0" err="1" smtClean="0"/>
              <a:t>enog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primarnog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salda</a:t>
            </a:r>
            <a:r>
              <a:rPr lang="en-US" sz="1200" b="1" dirty="0" smtClean="0"/>
              <a:t>,</a:t>
            </a:r>
            <a:r>
              <a:rPr lang="en-US" sz="1200" dirty="0" smtClean="0"/>
              <a:t> % BDP-a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1725564" y="556766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Izvor</a:t>
            </a:r>
            <a:r>
              <a:rPr lang="en-US" sz="1200" dirty="0" smtClean="0"/>
              <a:t>: </a:t>
            </a:r>
            <a:r>
              <a:rPr lang="en-US" sz="1200" i="1" dirty="0"/>
              <a:t>EUROSTAT, </a:t>
            </a:r>
            <a:r>
              <a:rPr lang="en-US" sz="1200" i="1" dirty="0" err="1" smtClean="0"/>
              <a:t>izracuni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Svjetske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banke</a:t>
            </a:r>
            <a:r>
              <a:rPr lang="en-US" sz="1200" i="1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38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:\1405265\1405265 WBG Logo\LOGO FILES\Horizontal\WBG_Horizontal_Color\WBG_Horizontal-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2" y="335840"/>
            <a:ext cx="3615235" cy="7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35287" y="2857499"/>
            <a:ext cx="35228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Hvala</a:t>
            </a:r>
            <a:r>
              <a:rPr lang="en-US" sz="3400" b="1" dirty="0"/>
              <a:t> </a:t>
            </a:r>
            <a:r>
              <a:rPr lang="en-US" sz="3400" b="1" dirty="0" err="1" smtClean="0"/>
              <a:t>na</a:t>
            </a:r>
            <a:r>
              <a:rPr lang="en-US" sz="3400" b="1" dirty="0" smtClean="0"/>
              <a:t> pa</a:t>
            </a:r>
            <a:r>
              <a:rPr lang="hr-HR" sz="3400" b="1" dirty="0" smtClean="0"/>
              <a:t>ž</a:t>
            </a:r>
            <a:r>
              <a:rPr lang="en-US" sz="3400" b="1" dirty="0" err="1" smtClean="0"/>
              <a:t>nji</a:t>
            </a:r>
            <a:r>
              <a:rPr lang="en-US" sz="3400" b="1" dirty="0" smtClean="0"/>
              <a:t>!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22711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079" y="355147"/>
            <a:ext cx="8645979" cy="692604"/>
          </a:xfrm>
        </p:spPr>
        <p:txBody>
          <a:bodyPr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G</a:t>
            </a:r>
            <a:r>
              <a:rPr lang="en-US" sz="2800" b="1" dirty="0" err="1" smtClean="0">
                <a:solidFill>
                  <a:schemeClr val="tx1"/>
                </a:solidFill>
              </a:rPr>
              <a:t>lobal</a:t>
            </a:r>
            <a:r>
              <a:rPr lang="hr-HR" sz="2800" b="1" dirty="0" smtClean="0">
                <a:solidFill>
                  <a:schemeClr val="tx1"/>
                </a:solidFill>
              </a:rPr>
              <a:t>na kriza je izložila makro neravnoteže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512169" y="1409706"/>
            <a:ext cx="7858125" cy="1571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tx1"/>
                </a:solidFill>
              </a:rPr>
              <a:t>Smanjenje o</a:t>
            </a:r>
            <a:r>
              <a:rPr lang="en-US" sz="2200" dirty="0" err="1" smtClean="0">
                <a:solidFill>
                  <a:schemeClr val="tx1"/>
                </a:solidFill>
              </a:rPr>
              <a:t>utput</a:t>
            </a:r>
            <a:r>
              <a:rPr lang="hr-HR" sz="2200" dirty="0" smtClean="0">
                <a:solidFill>
                  <a:schemeClr val="tx1"/>
                </a:solidFill>
              </a:rPr>
              <a:t>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hr-HR" sz="2200" dirty="0" smtClean="0">
                <a:solidFill>
                  <a:schemeClr val="tx1"/>
                </a:solidFill>
              </a:rPr>
              <a:t>tijekom 5 godina </a:t>
            </a:r>
            <a:r>
              <a:rPr lang="en-US" sz="2200" dirty="0" smtClean="0">
                <a:solidFill>
                  <a:schemeClr val="tx1"/>
                </a:solidFill>
              </a:rPr>
              <a:t>- 12% </a:t>
            </a:r>
            <a:r>
              <a:rPr lang="hr-HR" sz="2200" dirty="0" smtClean="0">
                <a:solidFill>
                  <a:schemeClr val="tx1"/>
                </a:solidFill>
              </a:rPr>
              <a:t>BDP</a:t>
            </a:r>
            <a:r>
              <a:rPr lang="en-US" sz="2200" dirty="0" smtClean="0">
                <a:solidFill>
                  <a:schemeClr val="tx1"/>
                </a:solidFill>
              </a:rPr>
              <a:t>-</a:t>
            </a:r>
            <a:r>
              <a:rPr lang="hr-HR" sz="2200" dirty="0" smtClean="0">
                <a:solidFill>
                  <a:schemeClr val="tx1"/>
                </a:solidFill>
              </a:rPr>
              <a:t>a iz </a:t>
            </a:r>
            <a:r>
              <a:rPr lang="en-US" sz="2200" dirty="0" smtClean="0">
                <a:solidFill>
                  <a:schemeClr val="tx1"/>
                </a:solidFill>
              </a:rPr>
              <a:t>2008</a:t>
            </a:r>
            <a:r>
              <a:rPr lang="hr-HR" sz="2200" dirty="0" smtClean="0">
                <a:solidFill>
                  <a:schemeClr val="tx1"/>
                </a:solidFill>
              </a:rPr>
              <a:t>.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tx1"/>
                </a:solidFill>
              </a:rPr>
              <a:t>Stopa nezaposlenosti udvostručena</a:t>
            </a:r>
            <a:r>
              <a:rPr lang="en-US" sz="2200" dirty="0" smtClean="0">
                <a:solidFill>
                  <a:schemeClr val="tx1"/>
                </a:solidFill>
              </a:rPr>
              <a:t> (17</a:t>
            </a:r>
            <a:r>
              <a:rPr lang="en-US" sz="2200" dirty="0">
                <a:solidFill>
                  <a:schemeClr val="tx1"/>
                </a:solidFill>
              </a:rPr>
              <a:t>% </a:t>
            </a:r>
            <a:r>
              <a:rPr lang="hr-HR" sz="2200" dirty="0" smtClean="0">
                <a:solidFill>
                  <a:schemeClr val="tx1"/>
                </a:solidFill>
              </a:rPr>
              <a:t>u</a:t>
            </a:r>
            <a:r>
              <a:rPr lang="en-US" sz="2200" dirty="0" smtClean="0">
                <a:solidFill>
                  <a:schemeClr val="tx1"/>
                </a:solidFill>
              </a:rPr>
              <a:t> 2013.); </a:t>
            </a:r>
            <a:r>
              <a:rPr lang="hr-HR" sz="2200" dirty="0" smtClean="0">
                <a:solidFill>
                  <a:schemeClr val="tx1"/>
                </a:solidFill>
              </a:rPr>
              <a:t>stopa nezaposlenosti mladih iznad</a:t>
            </a:r>
            <a:r>
              <a:rPr lang="en-US" sz="2200" dirty="0" smtClean="0">
                <a:solidFill>
                  <a:schemeClr val="tx1"/>
                </a:solidFill>
              </a:rPr>
              <a:t> 40% </a:t>
            </a:r>
            <a:r>
              <a:rPr lang="hr-HR" sz="2200" dirty="0" smtClean="0">
                <a:solidFill>
                  <a:schemeClr val="tx1"/>
                </a:solidFill>
              </a:rPr>
              <a:t>i najniža stopa participacije u EU</a:t>
            </a:r>
            <a:r>
              <a:rPr lang="en-US" sz="2200" dirty="0" smtClean="0">
                <a:solidFill>
                  <a:schemeClr val="tx1"/>
                </a:solidFill>
              </a:rPr>
              <a:t> (51% </a:t>
            </a:r>
            <a:r>
              <a:rPr lang="hr-HR" sz="2200" dirty="0" smtClean="0">
                <a:solidFill>
                  <a:schemeClr val="tx1"/>
                </a:solidFill>
              </a:rPr>
              <a:t>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2013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/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Inhaltsplatzhalter 4"/>
          <p:cNvSpPr txBox="1">
            <a:spLocks/>
          </p:cNvSpPr>
          <p:nvPr/>
        </p:nvSpPr>
        <p:spPr>
          <a:xfrm>
            <a:off x="514350" y="3045012"/>
            <a:ext cx="3590925" cy="28670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</a:rPr>
              <a:t>Fis</a:t>
            </a:r>
            <a:r>
              <a:rPr lang="hr-HR" sz="2200" dirty="0" smtClean="0">
                <a:solidFill>
                  <a:schemeClr val="tx1"/>
                </a:solidFill>
              </a:rPr>
              <a:t>k</a:t>
            </a:r>
            <a:r>
              <a:rPr lang="en-US" sz="2200" dirty="0" smtClean="0">
                <a:solidFill>
                  <a:schemeClr val="tx1"/>
                </a:solidFill>
              </a:rPr>
              <a:t>al</a:t>
            </a:r>
            <a:r>
              <a:rPr lang="hr-HR" sz="2200" dirty="0" smtClean="0">
                <a:solidFill>
                  <a:schemeClr val="tx1"/>
                </a:solidFill>
              </a:rPr>
              <a:t>ni</a:t>
            </a:r>
            <a:r>
              <a:rPr lang="en-US" sz="2200" dirty="0" smtClean="0">
                <a:solidFill>
                  <a:schemeClr val="tx1"/>
                </a:solidFill>
              </a:rPr>
              <a:t> deficit</a:t>
            </a:r>
            <a:r>
              <a:rPr lang="hr-HR" sz="2200" dirty="0" smtClean="0">
                <a:solidFill>
                  <a:schemeClr val="tx1"/>
                </a:solidFill>
              </a:rPr>
              <a:t>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hr-HR" sz="2200" dirty="0" smtClean="0">
                <a:solidFill>
                  <a:schemeClr val="tx1"/>
                </a:solidFill>
              </a:rPr>
              <a:t>na prosječno</a:t>
            </a:r>
            <a:r>
              <a:rPr lang="en-US" sz="2200" dirty="0" smtClean="0">
                <a:solidFill>
                  <a:schemeClr val="tx1"/>
                </a:solidFill>
              </a:rPr>
              <a:t> 6% </a:t>
            </a:r>
            <a:r>
              <a:rPr lang="hr-HR" sz="2200" dirty="0" smtClean="0">
                <a:solidFill>
                  <a:schemeClr val="tx1"/>
                </a:solidFill>
              </a:rPr>
              <a:t>BDP</a:t>
            </a:r>
            <a:r>
              <a:rPr lang="en-US" sz="2200" dirty="0" smtClean="0">
                <a:solidFill>
                  <a:schemeClr val="tx1"/>
                </a:solidFill>
              </a:rPr>
              <a:t>-</a:t>
            </a:r>
            <a:r>
              <a:rPr lang="hr-HR" sz="2200" dirty="0" smtClean="0">
                <a:solidFill>
                  <a:schemeClr val="tx1"/>
                </a:solidFill>
              </a:rPr>
              <a:t>a od </a:t>
            </a:r>
            <a:r>
              <a:rPr lang="en-US" sz="2200" dirty="0" smtClean="0">
                <a:solidFill>
                  <a:schemeClr val="tx1"/>
                </a:solidFill>
              </a:rPr>
              <a:t>2009</a:t>
            </a:r>
            <a:r>
              <a:rPr lang="hr-HR" sz="2200" dirty="0" smtClean="0">
                <a:solidFill>
                  <a:schemeClr val="tx1"/>
                </a:solidFill>
              </a:rPr>
              <a:t>.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hr-HR" sz="2200" dirty="0" smtClean="0">
                <a:solidFill>
                  <a:schemeClr val="tx1"/>
                </a:solidFill>
              </a:rPr>
              <a:t>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hr-HR" sz="2200" dirty="0" smtClean="0">
                <a:solidFill>
                  <a:schemeClr val="tx1"/>
                </a:solidFill>
              </a:rPr>
              <a:t>javni dug udvostručen na</a:t>
            </a:r>
            <a:r>
              <a:rPr lang="en-US" sz="2200" dirty="0" smtClean="0">
                <a:solidFill>
                  <a:schemeClr val="tx1"/>
                </a:solidFill>
              </a:rPr>
              <a:t> 76% </a:t>
            </a:r>
            <a:r>
              <a:rPr lang="hr-HR" sz="2200" dirty="0" smtClean="0">
                <a:solidFill>
                  <a:schemeClr val="tx1"/>
                </a:solidFill>
              </a:rPr>
              <a:t>B</a:t>
            </a:r>
            <a:r>
              <a:rPr lang="en-US" sz="2200" dirty="0" smtClean="0">
                <a:solidFill>
                  <a:schemeClr val="tx1"/>
                </a:solidFill>
              </a:rPr>
              <a:t>DP-</a:t>
            </a:r>
            <a:r>
              <a:rPr lang="hr-HR" sz="2200" dirty="0" smtClean="0">
                <a:solidFill>
                  <a:schemeClr val="tx1"/>
                </a:solidFill>
              </a:rPr>
              <a:t>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hr-HR" sz="2200" dirty="0" smtClean="0">
                <a:solidFill>
                  <a:schemeClr val="tx1"/>
                </a:solidFill>
              </a:rPr>
              <a:t>u</a:t>
            </a:r>
            <a:r>
              <a:rPr lang="en-US" sz="2200" dirty="0" smtClean="0">
                <a:solidFill>
                  <a:schemeClr val="tx1"/>
                </a:solidFill>
              </a:rPr>
              <a:t> 2013</a:t>
            </a:r>
            <a:r>
              <a:rPr lang="hr-HR" sz="2200" dirty="0" smtClean="0">
                <a:solidFill>
                  <a:schemeClr val="tx1"/>
                </a:solidFill>
              </a:rPr>
              <a:t>.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tx1"/>
                </a:solidFill>
              </a:rPr>
              <a:t>Vanjski dug ostao na visokoj razini od </a:t>
            </a:r>
            <a:r>
              <a:rPr lang="en-US" sz="2200" dirty="0" smtClean="0">
                <a:solidFill>
                  <a:schemeClr val="tx1"/>
                </a:solidFill>
              </a:rPr>
              <a:t>105% </a:t>
            </a:r>
            <a:r>
              <a:rPr lang="hr-HR" sz="2200" dirty="0">
                <a:solidFill>
                  <a:schemeClr val="tx1"/>
                </a:solidFill>
              </a:rPr>
              <a:t>B</a:t>
            </a:r>
            <a:r>
              <a:rPr lang="en-US" sz="2200" dirty="0" smtClean="0">
                <a:solidFill>
                  <a:schemeClr val="tx1"/>
                </a:solidFill>
              </a:rPr>
              <a:t>DP-</a:t>
            </a:r>
            <a:r>
              <a:rPr lang="hr-HR" sz="2200" dirty="0" smtClean="0">
                <a:solidFill>
                  <a:schemeClr val="tx1"/>
                </a:solidFill>
              </a:rPr>
              <a:t>a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1231" y="2906512"/>
            <a:ext cx="3929063" cy="27699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r-HR" sz="1200" b="1" dirty="0" smtClean="0"/>
              <a:t>Očekivano zaoštravanje monetarne politike FED-a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4441232" y="6106487"/>
            <a:ext cx="16081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err="1" smtClean="0"/>
              <a:t>Izvor</a:t>
            </a:r>
            <a:r>
              <a:rPr lang="en-US" sz="1100" i="1" dirty="0" smtClean="0"/>
              <a:t>:</a:t>
            </a:r>
            <a:r>
              <a:rPr lang="en-US" sz="1100" dirty="0" smtClean="0"/>
              <a:t> Bloomberg, Fed.</a:t>
            </a:r>
            <a:endParaRPr lang="en-US" sz="11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27" y="3285683"/>
            <a:ext cx="4129424" cy="274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3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0177" y="190500"/>
            <a:ext cx="8645979" cy="685804"/>
          </a:xfrm>
        </p:spPr>
        <p:txBody>
          <a:bodyPr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Stru</a:t>
            </a:r>
            <a:r>
              <a:rPr lang="hr-HR" sz="2800" b="1" dirty="0" smtClean="0">
                <a:solidFill>
                  <a:schemeClr val="tx1"/>
                </a:solidFill>
              </a:rPr>
              <a:t>k</a:t>
            </a:r>
            <a:r>
              <a:rPr lang="en-US" sz="2800" b="1" dirty="0" err="1" smtClean="0">
                <a:solidFill>
                  <a:schemeClr val="tx1"/>
                </a:solidFill>
              </a:rPr>
              <a:t>tur</a:t>
            </a:r>
            <a:r>
              <a:rPr lang="hr-HR" sz="2800" b="1" dirty="0" smtClean="0">
                <a:solidFill>
                  <a:schemeClr val="tx1"/>
                </a:solidFill>
              </a:rPr>
              <a:t>ni </a:t>
            </a:r>
            <a:r>
              <a:rPr lang="en-US" sz="2800" b="1" dirty="0" smtClean="0">
                <a:solidFill>
                  <a:schemeClr val="tx1"/>
                </a:solidFill>
              </a:rPr>
              <a:t>problem</a:t>
            </a:r>
            <a:r>
              <a:rPr lang="hr-HR" sz="2800" b="1" dirty="0" smtClean="0">
                <a:solidFill>
                  <a:schemeClr val="tx1"/>
                </a:solidFill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hr-HR" sz="2800" b="1" dirty="0" smtClean="0">
                <a:solidFill>
                  <a:schemeClr val="tx1"/>
                </a:solidFill>
              </a:rPr>
              <a:t>ne omogućuju oporavak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1047751"/>
            <a:ext cx="7800975" cy="531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3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202745"/>
            <a:ext cx="8258176" cy="440187"/>
          </a:xfrm>
        </p:spPr>
        <p:txBody>
          <a:bodyPr/>
          <a:lstStyle/>
          <a:p>
            <a:pPr algn="ctr"/>
            <a:r>
              <a:rPr lang="hr-HR" sz="2500" b="1" dirty="0" smtClean="0">
                <a:solidFill>
                  <a:schemeClr val="tx1"/>
                </a:solidFill>
              </a:rPr>
              <a:t>Rastuće fiskalne ranjivosti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571499" y="4400549"/>
            <a:ext cx="8229589" cy="17549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Odgođeni odgovor na dugoročne strukturne i (privremene) cikličke šokove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Veliki dio fiskalnog pogoršanja je strukturne prirode → strukturni deficit od 4% BDP-a zahtijeva mjere s dugoročnijim učinkom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Vladin srednjoročni fiskalni okvir treba biti u skladu s EDP-om → do 2016. primarni rashodi trebaju biti smanjeni za 3.7 </a:t>
            </a:r>
            <a:r>
              <a:rPr lang="hr-HR" sz="1800" dirty="0" err="1" smtClean="0">
                <a:solidFill>
                  <a:schemeClr val="tx1"/>
                </a:solidFill>
              </a:rPr>
              <a:t>pp</a:t>
            </a:r>
            <a:r>
              <a:rPr lang="hr-HR" sz="1800" dirty="0" smtClean="0">
                <a:solidFill>
                  <a:schemeClr val="tx1"/>
                </a:solidFill>
              </a:rPr>
              <a:t> BDP-a</a:t>
            </a: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735900" y="820588"/>
            <a:ext cx="3886346" cy="29216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0">
              <a:buNone/>
            </a:pPr>
            <a:r>
              <a:rPr lang="hr-HR" sz="1100" b="1" dirty="0" smtClean="0">
                <a:solidFill>
                  <a:schemeClr val="tx1"/>
                </a:solidFill>
              </a:rPr>
              <a:t>Hrvatska: Deficit opće države</a:t>
            </a:r>
            <a:r>
              <a:rPr lang="en-US" sz="1100" b="1" dirty="0" smtClean="0">
                <a:solidFill>
                  <a:schemeClr val="tx1"/>
                </a:solidFill>
              </a:rPr>
              <a:t>, </a:t>
            </a:r>
            <a:r>
              <a:rPr lang="en-US" sz="1100" dirty="0" smtClean="0">
                <a:solidFill>
                  <a:schemeClr val="tx1"/>
                </a:solidFill>
              </a:rPr>
              <a:t>% </a:t>
            </a:r>
            <a:r>
              <a:rPr lang="hr-HR" sz="1100" dirty="0" smtClean="0">
                <a:solidFill>
                  <a:schemeClr val="tx1"/>
                </a:solidFill>
              </a:rPr>
              <a:t>B</a:t>
            </a:r>
            <a:r>
              <a:rPr lang="en-US" sz="1100" dirty="0" smtClean="0">
                <a:solidFill>
                  <a:schemeClr val="tx1"/>
                </a:solidFill>
              </a:rPr>
              <a:t>DP-a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4905377" y="768081"/>
            <a:ext cx="3771899" cy="34686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0">
              <a:buNone/>
            </a:pPr>
            <a:r>
              <a:rPr lang="en-US" sz="1050" b="1" dirty="0" err="1" smtClean="0">
                <a:solidFill>
                  <a:schemeClr val="tx1"/>
                </a:solidFill>
              </a:rPr>
              <a:t>Hrvatska</a:t>
            </a:r>
            <a:r>
              <a:rPr lang="en-US" sz="1050" b="1" dirty="0" smtClean="0">
                <a:solidFill>
                  <a:schemeClr val="tx1"/>
                </a:solidFill>
              </a:rPr>
              <a:t>: </a:t>
            </a:r>
            <a:r>
              <a:rPr lang="en-US" sz="1050" b="1" dirty="0" err="1" smtClean="0">
                <a:solidFill>
                  <a:schemeClr val="tx1"/>
                </a:solidFill>
              </a:rPr>
              <a:t>Javni</a:t>
            </a:r>
            <a:r>
              <a:rPr lang="en-US" sz="1050" b="1" dirty="0" smtClean="0">
                <a:solidFill>
                  <a:schemeClr val="tx1"/>
                </a:solidFill>
              </a:rPr>
              <a:t> dug, </a:t>
            </a:r>
            <a:r>
              <a:rPr lang="en-US" sz="1050" dirty="0" smtClean="0">
                <a:solidFill>
                  <a:schemeClr val="tx1"/>
                </a:solidFill>
              </a:rPr>
              <a:t>% BDP-a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8103" y="3853506"/>
            <a:ext cx="7019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 smtClean="0"/>
              <a:t>Izvor</a:t>
            </a:r>
            <a:r>
              <a:rPr lang="en-US" sz="1000" i="1" dirty="0" smtClean="0"/>
              <a:t>: </a:t>
            </a:r>
            <a:r>
              <a:rPr lang="en-US" sz="1000" dirty="0" smtClean="0"/>
              <a:t>MF</a:t>
            </a:r>
            <a:r>
              <a:rPr lang="en-US" sz="1000" dirty="0"/>
              <a:t>, EUROSTAT, </a:t>
            </a:r>
            <a:r>
              <a:rPr lang="en-US" sz="1000" dirty="0" err="1" smtClean="0"/>
              <a:t>izra</a:t>
            </a:r>
            <a:r>
              <a:rPr lang="hr-HR" sz="1000" dirty="0" smtClean="0"/>
              <a:t>č</a:t>
            </a:r>
            <a:r>
              <a:rPr lang="en-US" sz="1000" dirty="0" err="1" smtClean="0"/>
              <a:t>uni</a:t>
            </a:r>
            <a:r>
              <a:rPr lang="en-US" sz="1000" dirty="0" smtClean="0"/>
              <a:t> </a:t>
            </a:r>
            <a:r>
              <a:rPr lang="en-US" sz="1000" dirty="0" err="1" smtClean="0"/>
              <a:t>Svjetske</a:t>
            </a:r>
            <a:r>
              <a:rPr lang="en-US" sz="1000" dirty="0" smtClean="0"/>
              <a:t> </a:t>
            </a:r>
            <a:r>
              <a:rPr lang="en-US" sz="1000" dirty="0" err="1" smtClean="0"/>
              <a:t>banke</a:t>
            </a:r>
            <a:r>
              <a:rPr lang="en-US" sz="1000" dirty="0" smtClean="0"/>
              <a:t>. </a:t>
            </a:r>
            <a:r>
              <a:rPr lang="en-US" sz="1000" dirty="0" err="1" smtClean="0"/>
              <a:t>Fiskalni</a:t>
            </a:r>
            <a:r>
              <a:rPr lang="en-US" sz="1000" dirty="0" smtClean="0"/>
              <a:t> </a:t>
            </a:r>
            <a:r>
              <a:rPr lang="en-US" sz="1000" dirty="0" err="1" smtClean="0"/>
              <a:t>podaci</a:t>
            </a:r>
            <a:r>
              <a:rPr lang="en-US" sz="1000" dirty="0" smtClean="0"/>
              <a:t> </a:t>
            </a:r>
            <a:r>
              <a:rPr lang="en-US" sz="1000" dirty="0" err="1" smtClean="0"/>
              <a:t>prema</a:t>
            </a:r>
            <a:r>
              <a:rPr lang="en-US" sz="1000" dirty="0" smtClean="0"/>
              <a:t> </a:t>
            </a:r>
            <a:r>
              <a:rPr lang="en-US" sz="1000" dirty="0" err="1" smtClean="0"/>
              <a:t>metodologiji</a:t>
            </a:r>
            <a:r>
              <a:rPr lang="en-US" sz="1000" dirty="0" smtClean="0"/>
              <a:t> ESA2010. </a:t>
            </a:r>
            <a:endParaRPr lang="en-US" sz="10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0" y="1114950"/>
            <a:ext cx="3886346" cy="273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7" y="1114950"/>
            <a:ext cx="3796879" cy="277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7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077" y="180975"/>
            <a:ext cx="8645979" cy="630690"/>
          </a:xfrm>
        </p:spPr>
        <p:txBody>
          <a:bodyPr/>
          <a:lstStyle/>
          <a:p>
            <a:pPr algn="ctr"/>
            <a:r>
              <a:rPr lang="en-US" b="1" dirty="0" err="1" smtClean="0"/>
              <a:t>Odr</a:t>
            </a:r>
            <a:r>
              <a:rPr lang="hr-HR" b="1" dirty="0" smtClean="0"/>
              <a:t>ž</a:t>
            </a:r>
            <a:r>
              <a:rPr lang="en-US" b="1" dirty="0" err="1" smtClean="0"/>
              <a:t>ivost</a:t>
            </a:r>
            <a:r>
              <a:rPr lang="en-US" b="1" dirty="0" smtClean="0"/>
              <a:t> </a:t>
            </a:r>
            <a:r>
              <a:rPr lang="en-US" b="1" dirty="0" err="1" smtClean="0"/>
              <a:t>javnog</a:t>
            </a:r>
            <a:r>
              <a:rPr lang="en-US" b="1" dirty="0" smtClean="0"/>
              <a:t> </a:t>
            </a:r>
            <a:r>
              <a:rPr lang="en-US" b="1" dirty="0" err="1" smtClean="0"/>
              <a:t>duga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426578" y="1019181"/>
            <a:ext cx="8521480" cy="1447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700" dirty="0" smtClean="0">
                <a:solidFill>
                  <a:schemeClr val="tx1"/>
                </a:solidFill>
              </a:rPr>
              <a:t>Javni dug i kamate su na višoj razini, i rastu znatno brže nego u EU10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700" dirty="0" smtClean="0">
                <a:solidFill>
                  <a:schemeClr val="tx1"/>
                </a:solidFill>
              </a:rPr>
              <a:t>Kamate su samo neznatno niže od kapitalnih rashoda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700" dirty="0" smtClean="0">
                <a:solidFill>
                  <a:schemeClr val="tx1"/>
                </a:solidFill>
              </a:rPr>
              <a:t>Potencijalne obveze 5% BDP-a (rastući dug - 81% BDP-a)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700" dirty="0" smtClean="0">
                <a:solidFill>
                  <a:schemeClr val="tx1"/>
                </a:solidFill>
              </a:rPr>
              <a:t>Razina javnog duga u skladu s osobito slabim performansama rasta</a:t>
            </a:r>
          </a:p>
          <a:p>
            <a:endParaRPr lang="hr-HR" sz="1400" dirty="0" smtClean="0">
              <a:solidFill>
                <a:schemeClr val="tx1"/>
              </a:solidFill>
            </a:endParaRPr>
          </a:p>
          <a:p>
            <a:endParaRPr lang="hr-HR" sz="1400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426577" y="2734327"/>
            <a:ext cx="3771899" cy="34686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lvl="1"/>
            <a:r>
              <a:rPr lang="en-US" sz="1100" b="1" dirty="0" err="1" smtClean="0">
                <a:solidFill>
                  <a:schemeClr val="tx1"/>
                </a:solidFill>
              </a:rPr>
              <a:t>Hrvatska</a:t>
            </a:r>
            <a:r>
              <a:rPr lang="en-US" sz="1100" b="1" dirty="0" smtClean="0">
                <a:solidFill>
                  <a:schemeClr val="tx1"/>
                </a:solidFill>
              </a:rPr>
              <a:t>, </a:t>
            </a:r>
            <a:r>
              <a:rPr lang="en-US" sz="1100" b="1" dirty="0">
                <a:solidFill>
                  <a:schemeClr val="tx1"/>
                </a:solidFill>
              </a:rPr>
              <a:t>EU10 </a:t>
            </a:r>
            <a:r>
              <a:rPr lang="en-US" sz="1100" b="1" dirty="0" err="1" smtClean="0">
                <a:solidFill>
                  <a:schemeClr val="tx1"/>
                </a:solidFill>
              </a:rPr>
              <a:t>i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>
                <a:solidFill>
                  <a:schemeClr val="tx1"/>
                </a:solidFill>
              </a:rPr>
              <a:t>EU15: </a:t>
            </a:r>
            <a:r>
              <a:rPr lang="en-US" sz="1100" b="1" dirty="0" err="1" smtClean="0">
                <a:solidFill>
                  <a:schemeClr val="tx1"/>
                </a:solidFill>
              </a:rPr>
              <a:t>Kamate</a:t>
            </a:r>
            <a:r>
              <a:rPr lang="en-US" sz="1100" b="1" dirty="0" smtClean="0">
                <a:solidFill>
                  <a:schemeClr val="tx1"/>
                </a:solidFill>
              </a:rPr>
              <a:t>, </a:t>
            </a:r>
            <a:r>
              <a:rPr lang="en-US" sz="1100" dirty="0" smtClean="0">
                <a:solidFill>
                  <a:schemeClr val="tx1"/>
                </a:solidFill>
              </a:rPr>
              <a:t>% BDP-a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578" y="5872806"/>
            <a:ext cx="786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 smtClean="0"/>
              <a:t>Izvor</a:t>
            </a:r>
            <a:r>
              <a:rPr lang="en-US" sz="1000" i="1" dirty="0" smtClean="0"/>
              <a:t>: </a:t>
            </a:r>
            <a:r>
              <a:rPr lang="en-US" sz="1000" dirty="0" smtClean="0"/>
              <a:t>MF</a:t>
            </a:r>
            <a:r>
              <a:rPr lang="en-US" sz="1000" dirty="0"/>
              <a:t>, EUROSTAT, </a:t>
            </a:r>
            <a:r>
              <a:rPr lang="en-US" sz="1000" dirty="0" err="1" smtClean="0"/>
              <a:t>izra</a:t>
            </a:r>
            <a:r>
              <a:rPr lang="hr-HR" sz="1000" dirty="0" smtClean="0"/>
              <a:t>č</a:t>
            </a:r>
            <a:r>
              <a:rPr lang="en-US" sz="1000" dirty="0" err="1" smtClean="0"/>
              <a:t>uni</a:t>
            </a:r>
            <a:r>
              <a:rPr lang="en-US" sz="1000" dirty="0" smtClean="0"/>
              <a:t> </a:t>
            </a:r>
            <a:r>
              <a:rPr lang="en-US" sz="1000" dirty="0" err="1" smtClean="0"/>
              <a:t>Svjetske</a:t>
            </a:r>
            <a:r>
              <a:rPr lang="en-US" sz="1000" dirty="0" smtClean="0"/>
              <a:t> </a:t>
            </a:r>
            <a:r>
              <a:rPr lang="en-US" sz="1000" dirty="0" err="1" smtClean="0"/>
              <a:t>banke</a:t>
            </a:r>
            <a:r>
              <a:rPr lang="en-US" sz="1000" dirty="0" smtClean="0"/>
              <a:t>. </a:t>
            </a:r>
            <a:r>
              <a:rPr lang="en-US" sz="1000" dirty="0" err="1" smtClean="0"/>
              <a:t>Fiskalni</a:t>
            </a:r>
            <a:r>
              <a:rPr lang="en-US" sz="1000" dirty="0" smtClean="0"/>
              <a:t> </a:t>
            </a:r>
            <a:r>
              <a:rPr lang="en-US" sz="1000" dirty="0" err="1" smtClean="0"/>
              <a:t>podaci</a:t>
            </a:r>
            <a:r>
              <a:rPr lang="en-US" sz="1000" dirty="0" smtClean="0"/>
              <a:t> </a:t>
            </a:r>
            <a:r>
              <a:rPr lang="en-US" sz="1000" dirty="0" err="1" smtClean="0"/>
              <a:t>prema</a:t>
            </a:r>
            <a:r>
              <a:rPr lang="en-US" sz="1000" dirty="0" smtClean="0"/>
              <a:t> </a:t>
            </a:r>
            <a:r>
              <a:rPr lang="en-US" sz="1000" dirty="0" err="1" smtClean="0"/>
              <a:t>metodologiji</a:t>
            </a:r>
            <a:r>
              <a:rPr lang="en-US" sz="1000" dirty="0" smtClean="0"/>
              <a:t> ESA2010. </a:t>
            </a:r>
            <a:r>
              <a:rPr lang="hr-HR" sz="1000" dirty="0" err="1"/>
              <a:t>Š</a:t>
            </a:r>
            <a:r>
              <a:rPr lang="en-US" sz="1000" dirty="0" smtClean="0"/>
              <a:t>ok </a:t>
            </a:r>
            <a:r>
              <a:rPr lang="en-US" sz="1000" dirty="0" err="1" smtClean="0"/>
              <a:t>rasta</a:t>
            </a:r>
            <a:r>
              <a:rPr lang="en-US" sz="1000" dirty="0" smtClean="0"/>
              <a:t> </a:t>
            </a:r>
            <a:r>
              <a:rPr lang="en-US" sz="1000" dirty="0" err="1" smtClean="0"/>
              <a:t>pretpostavlja</a:t>
            </a:r>
            <a:r>
              <a:rPr lang="en-US" sz="1000" dirty="0" smtClean="0"/>
              <a:t> </a:t>
            </a:r>
            <a:r>
              <a:rPr lang="en-US" sz="1000" dirty="0" err="1" smtClean="0"/>
              <a:t>prosje</a:t>
            </a:r>
            <a:r>
              <a:rPr lang="hr-HR" sz="1000" dirty="0" smtClean="0"/>
              <a:t>č</a:t>
            </a:r>
            <a:r>
              <a:rPr lang="en-US" sz="1000" dirty="0" smtClean="0"/>
              <a:t>an </a:t>
            </a:r>
            <a:r>
              <a:rPr lang="en-US" sz="1000" dirty="0" err="1" smtClean="0"/>
              <a:t>rast</a:t>
            </a:r>
            <a:r>
              <a:rPr lang="en-US" sz="1000" dirty="0" smtClean="0"/>
              <a:t> od -1% u </a:t>
            </a:r>
            <a:r>
              <a:rPr lang="en-US" sz="1000" dirty="0" err="1" smtClean="0"/>
              <a:t>srednjem</a:t>
            </a:r>
            <a:r>
              <a:rPr lang="en-US" sz="1000" dirty="0" smtClean="0"/>
              <a:t> </a:t>
            </a:r>
            <a:r>
              <a:rPr lang="en-US" sz="1000" dirty="0" err="1" smtClean="0"/>
              <a:t>roku</a:t>
            </a:r>
            <a:r>
              <a:rPr lang="en-US" sz="1000" dirty="0" smtClean="0"/>
              <a:t>. </a:t>
            </a:r>
            <a:endParaRPr lang="en-US" sz="1000" dirty="0"/>
          </a:p>
        </p:txBody>
      </p:sp>
      <p:pic>
        <p:nvPicPr>
          <p:cNvPr id="1026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8" y="3101705"/>
            <a:ext cx="3771899" cy="260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"/>
          <a:stretch>
            <a:fillRect/>
          </a:stretch>
        </p:blipFill>
        <p:spPr bwMode="auto">
          <a:xfrm>
            <a:off x="4561114" y="3101706"/>
            <a:ext cx="3725636" cy="260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4"/>
          <p:cNvSpPr txBox="1">
            <a:spLocks/>
          </p:cNvSpPr>
          <p:nvPr/>
        </p:nvSpPr>
        <p:spPr>
          <a:xfrm>
            <a:off x="4514850" y="2715277"/>
            <a:ext cx="3771899" cy="34686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lvl="1"/>
            <a:r>
              <a:rPr lang="en-US" sz="1100" b="1" dirty="0" err="1" smtClean="0">
                <a:solidFill>
                  <a:schemeClr val="tx1"/>
                </a:solidFill>
              </a:rPr>
              <a:t>Scenarij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odr</a:t>
            </a:r>
            <a:r>
              <a:rPr lang="hr-HR" sz="1100" b="1" dirty="0" smtClean="0">
                <a:solidFill>
                  <a:schemeClr val="tx1"/>
                </a:solidFill>
              </a:rPr>
              <a:t>ž</a:t>
            </a:r>
            <a:r>
              <a:rPr lang="en-US" sz="1100" b="1" dirty="0" err="1" smtClean="0">
                <a:solidFill>
                  <a:schemeClr val="tx1"/>
                </a:solidFill>
              </a:rPr>
              <a:t>ivosti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javnog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duga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i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hr-HR" sz="1100" b="1" dirty="0" err="1">
                <a:solidFill>
                  <a:schemeClr val="tx1"/>
                </a:solidFill>
              </a:rPr>
              <a:t>š</a:t>
            </a:r>
            <a:r>
              <a:rPr lang="en-US" sz="1100" b="1" dirty="0" smtClean="0">
                <a:solidFill>
                  <a:schemeClr val="tx1"/>
                </a:solidFill>
              </a:rPr>
              <a:t>ok </a:t>
            </a:r>
            <a:r>
              <a:rPr lang="en-US" sz="1100" b="1" dirty="0" err="1" smtClean="0">
                <a:solidFill>
                  <a:schemeClr val="tx1"/>
                </a:solidFill>
              </a:rPr>
              <a:t>rasta</a:t>
            </a:r>
            <a:r>
              <a:rPr lang="en-US" sz="1100" b="1" dirty="0" smtClean="0">
                <a:solidFill>
                  <a:schemeClr val="tx1"/>
                </a:solidFill>
              </a:rPr>
              <a:t>, </a:t>
            </a:r>
            <a:r>
              <a:rPr lang="en-US" sz="1100" dirty="0" err="1" smtClean="0">
                <a:solidFill>
                  <a:schemeClr val="tx1"/>
                </a:solidFill>
              </a:rPr>
              <a:t>Javni</a:t>
            </a:r>
            <a:r>
              <a:rPr lang="en-US" sz="1100" dirty="0" smtClean="0">
                <a:solidFill>
                  <a:schemeClr val="tx1"/>
                </a:solidFill>
              </a:rPr>
              <a:t> dug, u % BDP-a</a:t>
            </a:r>
          </a:p>
        </p:txBody>
      </p:sp>
    </p:spTree>
    <p:extLst>
      <p:ext uri="{BB962C8B-B14F-4D97-AF65-F5344CB8AC3E}">
        <p14:creationId xmlns:p14="http://schemas.microsoft.com/office/powerpoint/2010/main" val="39657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080" y="578303"/>
            <a:ext cx="7968344" cy="440187"/>
          </a:xfrm>
        </p:spPr>
        <p:txBody>
          <a:bodyPr/>
          <a:lstStyle/>
          <a:p>
            <a:pPr algn="ctr"/>
            <a:r>
              <a:rPr lang="en-US" sz="2500" b="1" dirty="0" err="1" smtClean="0">
                <a:solidFill>
                  <a:schemeClr val="tx1"/>
                </a:solidFill>
              </a:rPr>
              <a:t>Struktura</a:t>
            </a:r>
            <a:r>
              <a:rPr lang="en-US" sz="2500" b="1" dirty="0" smtClean="0">
                <a:solidFill>
                  <a:schemeClr val="tx1"/>
                </a:solidFill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</a:rPr>
              <a:t>prihoda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504825" y="4619624"/>
            <a:ext cx="8279153" cy="1743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700" dirty="0" smtClean="0">
                <a:solidFill>
                  <a:schemeClr val="tx1"/>
                </a:solidFill>
              </a:rPr>
              <a:t>Ukupni prihodi su za oko 3 </a:t>
            </a:r>
            <a:r>
              <a:rPr lang="hr-HR" sz="1700" dirty="0" err="1" smtClean="0">
                <a:solidFill>
                  <a:schemeClr val="tx1"/>
                </a:solidFill>
              </a:rPr>
              <a:t>pp</a:t>
            </a:r>
            <a:r>
              <a:rPr lang="hr-HR" sz="1700" dirty="0" smtClean="0">
                <a:solidFill>
                  <a:schemeClr val="tx1"/>
                </a:solidFill>
              </a:rPr>
              <a:t> viši nego u EU10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700" dirty="0" smtClean="0">
                <a:solidFill>
                  <a:schemeClr val="tx1"/>
                </a:solidFill>
              </a:rPr>
              <a:t>Indirektno oporezivanje već pretjerano visoko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700" dirty="0" smtClean="0">
                <a:solidFill>
                  <a:schemeClr val="tx1"/>
                </a:solidFill>
              </a:rPr>
              <a:t>Ipak, još uvijek ima prostora za povećanje ukupnih prihoda uglavnom kroz racionalizaciju izuzeća i moderno oporezivanje nekretnina.</a:t>
            </a:r>
            <a:endParaRPr lang="hr-HR" sz="1700" dirty="0">
              <a:solidFill>
                <a:schemeClr val="tx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676275" y="1506303"/>
            <a:ext cx="4101476" cy="29216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lvl="1" algn="ctr"/>
            <a:r>
              <a:rPr lang="en-US" sz="1300" b="1" dirty="0" err="1" smtClean="0">
                <a:solidFill>
                  <a:schemeClr val="tx1"/>
                </a:solidFill>
              </a:rPr>
              <a:t>Prihodi</a:t>
            </a:r>
            <a:r>
              <a:rPr lang="en-US" sz="1300" b="1" dirty="0" smtClean="0">
                <a:solidFill>
                  <a:schemeClr val="tx1"/>
                </a:solidFill>
              </a:rPr>
              <a:t> op</a:t>
            </a:r>
            <a:r>
              <a:rPr lang="hr-HR" sz="1300" b="1" dirty="0">
                <a:solidFill>
                  <a:schemeClr val="tx1"/>
                </a:solidFill>
              </a:rPr>
              <a:t>ć</a:t>
            </a:r>
            <a:r>
              <a:rPr lang="en-US" sz="1300" b="1" dirty="0" smtClean="0">
                <a:solidFill>
                  <a:schemeClr val="tx1"/>
                </a:solidFill>
              </a:rPr>
              <a:t>e </a:t>
            </a:r>
            <a:r>
              <a:rPr lang="en-US" sz="1300" b="1" dirty="0" err="1" smtClean="0">
                <a:solidFill>
                  <a:schemeClr val="tx1"/>
                </a:solidFill>
              </a:rPr>
              <a:t>dr</a:t>
            </a:r>
            <a:r>
              <a:rPr lang="hr-HR" sz="1300" b="1" dirty="0" smtClean="0">
                <a:solidFill>
                  <a:schemeClr val="tx1"/>
                </a:solidFill>
              </a:rPr>
              <a:t>ž</a:t>
            </a:r>
            <a:r>
              <a:rPr lang="en-US" sz="1300" b="1" dirty="0" err="1" smtClean="0">
                <a:solidFill>
                  <a:schemeClr val="tx1"/>
                </a:solidFill>
              </a:rPr>
              <a:t>ave</a:t>
            </a:r>
            <a:r>
              <a:rPr lang="en-US" sz="1300" b="1" dirty="0" smtClean="0">
                <a:solidFill>
                  <a:schemeClr val="tx1"/>
                </a:solidFill>
              </a:rPr>
              <a:t>, </a:t>
            </a:r>
            <a:r>
              <a:rPr lang="en-US" sz="1300" dirty="0" smtClean="0">
                <a:solidFill>
                  <a:schemeClr val="tx1"/>
                </a:solidFill>
              </a:rPr>
              <a:t>% BDP-a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275" y="4075717"/>
            <a:ext cx="3796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 smtClean="0"/>
              <a:t>Izvor</a:t>
            </a:r>
            <a:r>
              <a:rPr lang="en-US" sz="1000" i="1" dirty="0" smtClean="0"/>
              <a:t>: </a:t>
            </a:r>
            <a:r>
              <a:rPr lang="en-US" sz="1000" dirty="0" smtClean="0"/>
              <a:t>MF, </a:t>
            </a:r>
            <a:r>
              <a:rPr lang="en-US" sz="1000" dirty="0"/>
              <a:t>Eurostat, </a:t>
            </a:r>
            <a:r>
              <a:rPr lang="en-US" sz="1000" dirty="0" smtClean="0"/>
              <a:t>DZS, </a:t>
            </a:r>
            <a:r>
              <a:rPr lang="en-US" sz="1000" dirty="0" err="1" smtClean="0"/>
              <a:t>izracun</a:t>
            </a:r>
            <a:r>
              <a:rPr lang="en-US" sz="1000" dirty="0" smtClean="0"/>
              <a:t> </a:t>
            </a:r>
            <a:r>
              <a:rPr lang="en-US" sz="1000" dirty="0" err="1" smtClean="0"/>
              <a:t>autora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13" y="1825483"/>
            <a:ext cx="3411487" cy="237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8613" y="1363818"/>
            <a:ext cx="3344811" cy="27699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indent="-11112" algn="ctr">
              <a:spcBef>
                <a:spcPct val="20000"/>
              </a:spcBef>
            </a:pPr>
            <a:r>
              <a:rPr lang="en-US" sz="1200" b="1" dirty="0" err="1"/>
              <a:t>Prihodi</a:t>
            </a:r>
            <a:r>
              <a:rPr lang="en-US" sz="1200" b="1" dirty="0"/>
              <a:t> </a:t>
            </a:r>
            <a:r>
              <a:rPr lang="en-US" sz="1200" b="1" dirty="0" smtClean="0"/>
              <a:t>op</a:t>
            </a:r>
            <a:r>
              <a:rPr lang="hr-HR" sz="1200" b="1" dirty="0" smtClean="0"/>
              <a:t>ć</a:t>
            </a:r>
            <a:r>
              <a:rPr lang="en-US" sz="1200" b="1" dirty="0" smtClean="0"/>
              <a:t>e </a:t>
            </a:r>
            <a:r>
              <a:rPr lang="en-US" sz="1200" b="1" dirty="0" err="1" smtClean="0"/>
              <a:t>dr</a:t>
            </a:r>
            <a:r>
              <a:rPr lang="hr-HR" sz="1200" b="1" dirty="0" smtClean="0"/>
              <a:t>ž</a:t>
            </a:r>
            <a:r>
              <a:rPr lang="en-US" sz="1200" b="1" dirty="0" err="1" smtClean="0"/>
              <a:t>ave</a:t>
            </a:r>
            <a:r>
              <a:rPr lang="en-US" sz="1200" b="1" dirty="0" smtClean="0"/>
              <a:t>, </a:t>
            </a:r>
            <a:r>
              <a:rPr lang="en-US" sz="1200" dirty="0"/>
              <a:t>% </a:t>
            </a:r>
            <a:r>
              <a:rPr lang="en-US" sz="1200" dirty="0" err="1" smtClean="0"/>
              <a:t>ukupnih</a:t>
            </a:r>
            <a:r>
              <a:rPr lang="en-US" sz="1200" dirty="0" smtClean="0"/>
              <a:t> </a:t>
            </a:r>
            <a:r>
              <a:rPr lang="en-US" sz="1200" dirty="0" err="1" smtClean="0"/>
              <a:t>prihoda</a:t>
            </a:r>
            <a:endParaRPr lang="en-US" sz="12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1798462"/>
            <a:ext cx="4101477" cy="21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079" y="333374"/>
            <a:ext cx="8645979" cy="525915"/>
          </a:xfrm>
        </p:spPr>
        <p:txBody>
          <a:bodyPr/>
          <a:lstStyle/>
          <a:p>
            <a:pPr algn="ctr"/>
            <a:r>
              <a:rPr lang="en-US" b="1" dirty="0" smtClean="0"/>
              <a:t>I. </a:t>
            </a:r>
            <a:r>
              <a:rPr lang="en-US" b="1" dirty="0" err="1" smtClean="0"/>
              <a:t>Prilagodbe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prihodnoj</a:t>
            </a:r>
            <a:r>
              <a:rPr lang="en-US" b="1" dirty="0" smtClean="0"/>
              <a:t> </a:t>
            </a:r>
            <a:r>
              <a:rPr lang="en-US" b="1" dirty="0" err="1" smtClean="0"/>
              <a:t>strani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400050" y="1126681"/>
            <a:ext cx="8172450" cy="1597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</a:rPr>
              <a:t>Hrvatska zauzima drugo mjesto po visini prihoda medu EU10 zemljama → visoko indirektno oporezivanje i niski direktni porezi.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000" dirty="0" err="1" smtClean="0">
                <a:solidFill>
                  <a:schemeClr val="tx1"/>
                </a:solidFill>
              </a:rPr>
              <a:t>Porezn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hr-HR" sz="2000" dirty="0" smtClean="0">
                <a:solidFill>
                  <a:schemeClr val="tx1"/>
                </a:solidFill>
              </a:rPr>
              <a:t> </a:t>
            </a:r>
            <a:r>
              <a:rPr lang="hr-HR" sz="2000" dirty="0">
                <a:solidFill>
                  <a:schemeClr val="tx1"/>
                </a:solidFill>
              </a:rPr>
              <a:t>prostor (iznos prihoda s obzirom </a:t>
            </a:r>
            <a:r>
              <a:rPr lang="en-US" sz="2000" dirty="0" err="1" smtClean="0">
                <a:solidFill>
                  <a:schemeClr val="tx1"/>
                </a:solidFill>
              </a:rPr>
              <a:t>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ekonomsku </a:t>
            </a:r>
            <a:r>
              <a:rPr lang="hr-HR" sz="2000" dirty="0">
                <a:solidFill>
                  <a:schemeClr val="tx1"/>
                </a:solidFill>
              </a:rPr>
              <a:t>snagu zemlje, a ne ono što </a:t>
            </a:r>
            <a:r>
              <a:rPr lang="en-US" sz="2000" dirty="0" smtClean="0">
                <a:solidFill>
                  <a:schemeClr val="tx1"/>
                </a:solidFill>
              </a:rPr>
              <a:t>je </a:t>
            </a:r>
            <a:r>
              <a:rPr lang="hr-HR" sz="2000" dirty="0" smtClean="0">
                <a:solidFill>
                  <a:schemeClr val="tx1"/>
                </a:solidFill>
              </a:rPr>
              <a:t>zakonodavac </a:t>
            </a:r>
            <a:r>
              <a:rPr lang="en-US" sz="2000" dirty="0" err="1" smtClean="0">
                <a:solidFill>
                  <a:schemeClr val="tx1"/>
                </a:solidFill>
              </a:rPr>
              <a:t>propisao</a:t>
            </a:r>
            <a:r>
              <a:rPr lang="hr-HR" sz="2000" dirty="0" smtClean="0">
                <a:solidFill>
                  <a:schemeClr val="tx1"/>
                </a:solidFill>
              </a:rPr>
              <a:t>) </a:t>
            </a:r>
            <a:r>
              <a:rPr lang="hr-HR" sz="2000" dirty="0">
                <a:solidFill>
                  <a:schemeClr val="tx1"/>
                </a:solidFill>
              </a:rPr>
              <a:t>je negativan.</a:t>
            </a:r>
            <a:endParaRPr lang="hr-HR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0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4275" y="5787765"/>
            <a:ext cx="10903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err="1" smtClean="0"/>
              <a:t>Izvor</a:t>
            </a:r>
            <a:r>
              <a:rPr lang="en-US" sz="1100" i="1" dirty="0" smtClean="0"/>
              <a:t>:</a:t>
            </a:r>
            <a:r>
              <a:rPr lang="en-US" sz="1100" dirty="0" smtClean="0"/>
              <a:t> </a:t>
            </a:r>
            <a:r>
              <a:rPr lang="en-US" sz="1100" dirty="0"/>
              <a:t>Eurostat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228" y="3025005"/>
            <a:ext cx="4254047" cy="307777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Prihodi</a:t>
            </a:r>
            <a:r>
              <a:rPr lang="en-US" sz="1400" b="1" dirty="0" smtClean="0"/>
              <a:t> op</a:t>
            </a:r>
            <a:r>
              <a:rPr lang="hr-HR" sz="1400" b="1" dirty="0" smtClean="0"/>
              <a:t>ć</a:t>
            </a:r>
            <a:r>
              <a:rPr lang="en-US" sz="1400" b="1" dirty="0" smtClean="0"/>
              <a:t>e </a:t>
            </a:r>
            <a:r>
              <a:rPr lang="en-US" sz="1400" b="1" dirty="0" err="1" smtClean="0"/>
              <a:t>dr</a:t>
            </a:r>
            <a:r>
              <a:rPr lang="hr-HR" sz="1400" b="1" dirty="0" smtClean="0"/>
              <a:t>ž</a:t>
            </a:r>
            <a:r>
              <a:rPr lang="en-US" sz="1400" b="1" dirty="0" err="1" smtClean="0"/>
              <a:t>ave</a:t>
            </a:r>
            <a:r>
              <a:rPr lang="en-US" sz="1400" b="1" dirty="0" smtClean="0"/>
              <a:t>, </a:t>
            </a:r>
            <a:r>
              <a:rPr lang="en-US" sz="1400" dirty="0" smtClean="0"/>
              <a:t>2013</a:t>
            </a:r>
            <a:r>
              <a:rPr lang="en-US" sz="1400" i="1" dirty="0" smtClean="0"/>
              <a:t>, % BDP-a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4055" y="3025005"/>
            <a:ext cx="4241346" cy="307777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Indirektni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direktni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porezi</a:t>
            </a:r>
            <a:r>
              <a:rPr lang="en-US" sz="1400" b="1" dirty="0" smtClean="0"/>
              <a:t> u 2013</a:t>
            </a:r>
            <a:r>
              <a:rPr lang="en-US" sz="1400" dirty="0"/>
              <a:t>, </a:t>
            </a:r>
            <a:r>
              <a:rPr lang="en-US" sz="1400" i="1" dirty="0" smtClean="0"/>
              <a:t>% BDP-a</a:t>
            </a:r>
            <a:endParaRPr lang="en-US" sz="1400" i="1" dirty="0"/>
          </a:p>
        </p:txBody>
      </p:sp>
      <p:pic>
        <p:nvPicPr>
          <p:cNvPr id="4098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8" y="3332784"/>
            <a:ext cx="4254047" cy="241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54" y="3349624"/>
            <a:ext cx="4241346" cy="24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2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079" y="333374"/>
            <a:ext cx="8645979" cy="525915"/>
          </a:xfrm>
        </p:spPr>
        <p:txBody>
          <a:bodyPr/>
          <a:lstStyle/>
          <a:p>
            <a:pPr algn="ctr"/>
            <a:r>
              <a:rPr lang="en-US" sz="2800" b="1" dirty="0" err="1"/>
              <a:t>Prilagodbe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prihodnoj</a:t>
            </a:r>
            <a:r>
              <a:rPr lang="en-US" sz="2800" b="1" dirty="0"/>
              <a:t> </a:t>
            </a:r>
            <a:r>
              <a:rPr lang="en-US" sz="2800" b="1" dirty="0" err="1"/>
              <a:t>strani</a:t>
            </a:r>
            <a:r>
              <a:rPr lang="en-US" sz="2800" b="1" dirty="0"/>
              <a:t> </a:t>
            </a:r>
            <a:r>
              <a:rPr lang="en-US" sz="2800" b="1" dirty="0" smtClean="0"/>
              <a:t>…</a:t>
            </a:r>
            <a:r>
              <a:rPr lang="en-US" sz="2800" b="1" dirty="0" err="1" smtClean="0"/>
              <a:t>preporuke</a:t>
            </a:r>
            <a:endParaRPr lang="en-US" sz="2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400050" y="1299619"/>
            <a:ext cx="8305800" cy="41963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Uvesti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moderno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oporezivanje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nekretnina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temeljeno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procjeni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vrijednosti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marL="903288" lvl="2" indent="-457200"/>
            <a:r>
              <a:rPr lang="en-US" sz="1600" dirty="0" err="1" smtClean="0">
                <a:solidFill>
                  <a:schemeClr val="tx1"/>
                </a:solidFill>
              </a:rPr>
              <a:t>Potencijalno</a:t>
            </a:r>
            <a:r>
              <a:rPr lang="en-US" sz="1600" dirty="0" smtClean="0">
                <a:solidFill>
                  <a:schemeClr val="tx1"/>
                </a:solidFill>
              </a:rPr>
              <a:t> do 1.5% BDP-a </a:t>
            </a:r>
            <a:r>
              <a:rPr lang="en-US" sz="1600" dirty="0" err="1" smtClean="0">
                <a:solidFill>
                  <a:schemeClr val="tx1"/>
                </a:solidFill>
              </a:rPr>
              <a:t>novih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poreznih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prihoda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tijekom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vremena</a:t>
            </a:r>
            <a:r>
              <a:rPr lang="en-US" sz="1600" dirty="0" smtClean="0">
                <a:solidFill>
                  <a:schemeClr val="tx1"/>
                </a:solidFill>
              </a:rPr>
              <a:t>.  </a:t>
            </a:r>
            <a:endParaRPr lang="en-US" sz="1600" dirty="0">
              <a:solidFill>
                <a:schemeClr val="tx1"/>
              </a:solidFill>
            </a:endParaRPr>
          </a:p>
          <a:p>
            <a:pPr marL="446088" lvl="2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Podr</a:t>
            </a:r>
            <a:r>
              <a:rPr lang="hr-HR" sz="2000" dirty="0" smtClean="0">
                <a:solidFill>
                  <a:schemeClr val="tx1"/>
                </a:solidFill>
              </a:rPr>
              <a:t>ž</a:t>
            </a:r>
            <a:r>
              <a:rPr lang="en-US" sz="2000" dirty="0" err="1" smtClean="0">
                <a:solidFill>
                  <a:schemeClr val="tx1"/>
                </a:solidFill>
              </a:rPr>
              <a:t>ati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fiskalnu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devalvaciju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kroz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smanjenje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poreza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rad, </a:t>
            </a:r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dirty="0" err="1">
                <a:solidFill>
                  <a:schemeClr val="tx1"/>
                </a:solidFill>
              </a:rPr>
              <a:t>istodobno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ukloniti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veliki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broj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poreznih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izuze</a:t>
            </a:r>
            <a:r>
              <a:rPr lang="hr-HR" sz="2000" dirty="0" smtClean="0">
                <a:solidFill>
                  <a:schemeClr val="tx1"/>
                </a:solidFill>
              </a:rPr>
              <a:t>ć</a:t>
            </a: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 err="1">
                <a:solidFill>
                  <a:schemeClr val="tx1"/>
                </a:solidFill>
              </a:rPr>
              <a:t>danih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stanovništvu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poduze</a:t>
            </a:r>
            <a:r>
              <a:rPr lang="hr-HR" sz="2000" dirty="0" smtClean="0">
                <a:solidFill>
                  <a:schemeClr val="tx1"/>
                </a:solidFill>
              </a:rPr>
              <a:t>ć</a:t>
            </a:r>
            <a:r>
              <a:rPr lang="en-US" sz="2000" dirty="0" err="1" smtClean="0">
                <a:solidFill>
                  <a:schemeClr val="tx1"/>
                </a:solidFill>
              </a:rPr>
              <a:t>ima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903288" lvl="2" indent="-457200">
              <a:spcBef>
                <a:spcPts val="0"/>
              </a:spcBef>
            </a:pPr>
            <a:r>
              <a:rPr lang="en-US" sz="1600" dirty="0" err="1" smtClean="0">
                <a:solidFill>
                  <a:schemeClr val="tx1"/>
                </a:solidFill>
              </a:rPr>
              <a:t>Moglo</a:t>
            </a:r>
            <a:r>
              <a:rPr lang="en-US" sz="1600" dirty="0" smtClean="0">
                <a:solidFill>
                  <a:schemeClr val="tx1"/>
                </a:solidFill>
              </a:rPr>
              <a:t> bi </a:t>
            </a:r>
            <a:r>
              <a:rPr lang="en-US" sz="1600" dirty="0" err="1" smtClean="0">
                <a:solidFill>
                  <a:schemeClr val="tx1"/>
                </a:solidFill>
              </a:rPr>
              <a:t>rezultirati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dodatnim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novim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prihodima</a:t>
            </a:r>
            <a:r>
              <a:rPr lang="en-US" sz="1600" dirty="0" smtClean="0">
                <a:solidFill>
                  <a:schemeClr val="tx1"/>
                </a:solidFill>
              </a:rPr>
              <a:t> od 1% BDP-a</a:t>
            </a:r>
          </a:p>
          <a:p>
            <a:pPr marL="903288" lvl="2" indent="-457200">
              <a:spcBef>
                <a:spcPts val="0"/>
              </a:spcBef>
            </a:pPr>
            <a:r>
              <a:rPr lang="hr-HR" sz="1600" dirty="0" smtClean="0">
                <a:solidFill>
                  <a:schemeClr val="tx1"/>
                </a:solidFill>
              </a:rPr>
              <a:t>Oporezivanje dohotka </a:t>
            </a:r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hr-HR" sz="1600" dirty="0" err="1" smtClean="0">
                <a:solidFill>
                  <a:schemeClr val="tx1"/>
                </a:solidFill>
              </a:rPr>
              <a:t>reformuliranje</a:t>
            </a:r>
            <a:r>
              <a:rPr lang="hr-HR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izuze</a:t>
            </a:r>
            <a:r>
              <a:rPr lang="hr-HR" sz="1600" dirty="0" smtClean="0">
                <a:solidFill>
                  <a:schemeClr val="tx1"/>
                </a:solidFill>
              </a:rPr>
              <a:t>ć</a:t>
            </a: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 err="1" smtClean="0">
                <a:solidFill>
                  <a:schemeClr val="tx1"/>
                </a:solidFill>
              </a:rPr>
              <a:t>trebali</a:t>
            </a:r>
            <a:r>
              <a:rPr lang="en-US" sz="1600" dirty="0" smtClean="0">
                <a:solidFill>
                  <a:schemeClr val="tx1"/>
                </a:solidFill>
              </a:rPr>
              <a:t> bi </a:t>
            </a:r>
            <a:r>
              <a:rPr lang="hr-HR" sz="1600" dirty="0" smtClean="0">
                <a:solidFill>
                  <a:schemeClr val="tx1"/>
                </a:solidFill>
              </a:rPr>
              <a:t>dovesti i do povećanja participacije na tržištu rada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Oja</a:t>
            </a:r>
            <a:r>
              <a:rPr lang="hr-HR" sz="2000" dirty="0" smtClean="0">
                <a:solidFill>
                  <a:schemeClr val="tx1"/>
                </a:solidFill>
              </a:rPr>
              <a:t>č</a:t>
            </a:r>
            <a:r>
              <a:rPr lang="en-US" sz="2000" dirty="0" err="1" smtClean="0">
                <a:solidFill>
                  <a:schemeClr val="tx1"/>
                </a:solidFill>
              </a:rPr>
              <a:t>ati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modernizirati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hrvatsku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poreznu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upravu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kako</a:t>
            </a:r>
            <a:r>
              <a:rPr lang="en-US" sz="2000" dirty="0" smtClean="0">
                <a:solidFill>
                  <a:schemeClr val="tx1"/>
                </a:solidFill>
              </a:rPr>
              <a:t> bi se </a:t>
            </a:r>
            <a:r>
              <a:rPr lang="en-US" sz="2000" dirty="0" err="1" smtClean="0">
                <a:solidFill>
                  <a:schemeClr val="tx1"/>
                </a:solidFill>
              </a:rPr>
              <a:t>za</a:t>
            </a:r>
            <a:r>
              <a:rPr lang="hr-HR" sz="2000" dirty="0" smtClean="0">
                <a:solidFill>
                  <a:schemeClr val="tx1"/>
                </a:solidFill>
              </a:rPr>
              <a:t>š</a:t>
            </a:r>
            <a:r>
              <a:rPr lang="en-US" sz="2000" dirty="0" err="1" smtClean="0">
                <a:solidFill>
                  <a:schemeClr val="tx1"/>
                </a:solidFill>
              </a:rPr>
              <a:t>titila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pro</a:t>
            </a:r>
            <a:r>
              <a:rPr lang="hr-HR" sz="2000" dirty="0" smtClean="0">
                <a:solidFill>
                  <a:schemeClr val="tx1"/>
                </a:solidFill>
              </a:rPr>
              <a:t>š</a:t>
            </a:r>
            <a:r>
              <a:rPr lang="en-US" sz="2000" dirty="0" err="1" smtClean="0">
                <a:solidFill>
                  <a:schemeClr val="tx1"/>
                </a:solidFill>
              </a:rPr>
              <a:t>irila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osnovica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prihoda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</a:t>
            </a:r>
            <a:endParaRPr lang="en-US" sz="2000" dirty="0"/>
          </a:p>
          <a:p>
            <a:pPr marL="903288" lvl="2" indent="-457200">
              <a:spcBef>
                <a:spcPts val="0"/>
              </a:spcBef>
            </a:pPr>
            <a:r>
              <a:rPr lang="vi-VN" sz="1600" dirty="0" smtClean="0">
                <a:solidFill>
                  <a:schemeClr val="tx1"/>
                </a:solidFill>
              </a:rPr>
              <a:t>usklađenost </a:t>
            </a:r>
            <a:r>
              <a:rPr lang="vi-VN" sz="1600" dirty="0">
                <a:solidFill>
                  <a:schemeClr val="tx1"/>
                </a:solidFill>
              </a:rPr>
              <a:t>sustava upravljanja rizicima</a:t>
            </a:r>
            <a:r>
              <a:rPr lang="en-US" sz="1600" dirty="0" smtClean="0">
                <a:solidFill>
                  <a:schemeClr val="tx1"/>
                </a:solidFill>
              </a:rPr>
              <a:t>; </a:t>
            </a:r>
            <a:endParaRPr lang="en-US" sz="1600" dirty="0">
              <a:solidFill>
                <a:schemeClr val="tx1"/>
              </a:solidFill>
            </a:endParaRPr>
          </a:p>
          <a:p>
            <a:pPr marL="903288" lvl="2" indent="-457200">
              <a:spcBef>
                <a:spcPts val="0"/>
              </a:spcBef>
            </a:pPr>
            <a:r>
              <a:rPr lang="en-US" sz="1600" dirty="0" err="1" smtClean="0">
                <a:solidFill>
                  <a:schemeClr val="tx1"/>
                </a:solidFill>
              </a:rPr>
              <a:t>sna</a:t>
            </a:r>
            <a:r>
              <a:rPr lang="hr-HR" sz="1600" dirty="0" smtClean="0">
                <a:solidFill>
                  <a:schemeClr val="tx1"/>
                </a:solidFill>
              </a:rPr>
              <a:t>ž</a:t>
            </a:r>
            <a:r>
              <a:rPr lang="en-US" sz="1600" dirty="0" err="1" smtClean="0">
                <a:solidFill>
                  <a:schemeClr val="tx1"/>
                </a:solidFill>
              </a:rPr>
              <a:t>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uprava</a:t>
            </a:r>
            <a:r>
              <a:rPr lang="en-US" sz="1600" dirty="0" smtClean="0">
                <a:solidFill>
                  <a:schemeClr val="tx1"/>
                </a:solidFill>
              </a:rPr>
              <a:t> u </a:t>
            </a:r>
            <a:r>
              <a:rPr lang="en-US" sz="1600" dirty="0" err="1" smtClean="0">
                <a:solidFill>
                  <a:schemeClr val="tx1"/>
                </a:solidFill>
              </a:rPr>
              <a:t>sredi</a:t>
            </a:r>
            <a:r>
              <a:rPr lang="hr-HR" sz="1600" dirty="0" smtClean="0">
                <a:solidFill>
                  <a:schemeClr val="tx1"/>
                </a:solidFill>
              </a:rPr>
              <a:t>š</a:t>
            </a:r>
            <a:r>
              <a:rPr lang="en-US" sz="1600" dirty="0" err="1" smtClean="0">
                <a:solidFill>
                  <a:schemeClr val="tx1"/>
                </a:solidFill>
              </a:rPr>
              <a:t>njem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uredu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oja</a:t>
            </a:r>
            <a:r>
              <a:rPr lang="hr-HR" sz="1600" dirty="0" smtClean="0">
                <a:solidFill>
                  <a:schemeClr val="tx1"/>
                </a:solidFill>
              </a:rPr>
              <a:t>č</a:t>
            </a:r>
            <a:r>
              <a:rPr lang="en-US" sz="1600" dirty="0" smtClean="0">
                <a:solidFill>
                  <a:schemeClr val="tx1"/>
                </a:solidFill>
              </a:rPr>
              <a:t>an LTO; </a:t>
            </a:r>
            <a:endParaRPr lang="en-US" sz="1600" dirty="0">
              <a:solidFill>
                <a:schemeClr val="tx1"/>
              </a:solidFill>
            </a:endParaRPr>
          </a:p>
          <a:p>
            <a:pPr marL="903288" lvl="2" indent="-457200">
              <a:spcBef>
                <a:spcPts val="0"/>
              </a:spcBef>
            </a:pPr>
            <a:r>
              <a:rPr lang="en-US" sz="1600" dirty="0" err="1" smtClean="0">
                <a:solidFill>
                  <a:schemeClr val="tx1"/>
                </a:solidFill>
              </a:rPr>
              <a:t>optimalna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mreža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regionalnih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lokalnih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poreznih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ureda</a:t>
            </a:r>
            <a:r>
              <a:rPr lang="en-US" sz="1600" dirty="0">
                <a:solidFill>
                  <a:schemeClr val="tx1"/>
                </a:solidFill>
              </a:rPr>
              <a:t>; </a:t>
            </a:r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  <a:p>
            <a:pPr marL="903288" lvl="2" indent="-457200">
              <a:spcBef>
                <a:spcPts val="0"/>
              </a:spcBef>
            </a:pPr>
            <a:r>
              <a:rPr lang="en-US" sz="1600" dirty="0" err="1" smtClean="0">
                <a:solidFill>
                  <a:schemeClr val="tx1"/>
                </a:solidFill>
              </a:rPr>
              <a:t>pouzdano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IT </a:t>
            </a:r>
            <a:r>
              <a:rPr lang="en-US" sz="1600" dirty="0" err="1" smtClean="0">
                <a:solidFill>
                  <a:schemeClr val="tx1"/>
                </a:solidFill>
              </a:rPr>
              <a:t>upravljanje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400048" y="3001864"/>
            <a:ext cx="4274006" cy="198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BG Slide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3621</TotalTime>
  <Words>1992</Words>
  <Application>Microsoft Office PowerPoint</Application>
  <PresentationFormat>On-screen Show (4:3)</PresentationFormat>
  <Paragraphs>167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WBG Slide</vt:lpstr>
      <vt:lpstr>Restrukturiranje rashoda za stabilnost i rast</vt:lpstr>
      <vt:lpstr>Sadržaj</vt:lpstr>
      <vt:lpstr>Globalna kriza je izložila makro neravnoteže</vt:lpstr>
      <vt:lpstr>Strukturni problemi ne omogućuju oporavak</vt:lpstr>
      <vt:lpstr>Rastuće fiskalne ranjivosti</vt:lpstr>
      <vt:lpstr>Održivost javnog duga</vt:lpstr>
      <vt:lpstr>Struktura prihoda</vt:lpstr>
      <vt:lpstr>I. Prilagodbe na prihodnoj strani</vt:lpstr>
      <vt:lpstr>Prilagodbe na prihodnoj strani …preporuke</vt:lpstr>
      <vt:lpstr>Struktura rashoda</vt:lpstr>
      <vt:lpstr>Učinkovitost rashoda</vt:lpstr>
      <vt:lpstr>II. Optimizacija javnog sektora</vt:lpstr>
      <vt:lpstr>Optimizacija javnog sektora…preporuke</vt:lpstr>
      <vt:lpstr>III. Zdravstvo</vt:lpstr>
      <vt:lpstr>Zdravstvo…preporuke</vt:lpstr>
      <vt:lpstr>IV. Racionalizacija subvencija</vt:lpstr>
      <vt:lpstr>Željeznice</vt:lpstr>
      <vt:lpstr>Željeznice…preporuke</vt:lpstr>
      <vt:lpstr>Osiguravanje održivosti</vt:lpstr>
      <vt:lpstr>Je li izvedivo?</vt:lpstr>
      <vt:lpstr>PowerPoint Presentation</vt:lpstr>
    </vt:vector>
  </TitlesOfParts>
  <Company>Rivia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*</dc:creator>
  <dc:description>Presentation Template;_x000d_
Version 001;_x000d_
2012-11-16;</dc:description>
  <cp:lastModifiedBy>Sanja Madzarevic-Sujster</cp:lastModifiedBy>
  <cp:revision>628</cp:revision>
  <cp:lastPrinted>2014-12-02T14:33:32Z</cp:lastPrinted>
  <dcterms:created xsi:type="dcterms:W3CDTF">2012-11-07T14:44:50Z</dcterms:created>
  <dcterms:modified xsi:type="dcterms:W3CDTF">2014-12-08T11:33:37Z</dcterms:modified>
</cp:coreProperties>
</file>