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20" r:id="rId2"/>
    <p:sldId id="880" r:id="rId3"/>
    <p:sldId id="935" r:id="rId4"/>
    <p:sldId id="918" r:id="rId5"/>
    <p:sldId id="919" r:id="rId6"/>
    <p:sldId id="920" r:id="rId7"/>
    <p:sldId id="923" r:id="rId8"/>
    <p:sldId id="926" r:id="rId9"/>
    <p:sldId id="927" r:id="rId10"/>
    <p:sldId id="937" r:id="rId11"/>
    <p:sldId id="943" r:id="rId12"/>
    <p:sldId id="924" r:id="rId13"/>
    <p:sldId id="938" r:id="rId14"/>
    <p:sldId id="925" r:id="rId15"/>
    <p:sldId id="929" r:id="rId16"/>
    <p:sldId id="930" r:id="rId17"/>
    <p:sldId id="931" r:id="rId18"/>
    <p:sldId id="932" r:id="rId19"/>
    <p:sldId id="941" r:id="rId20"/>
    <p:sldId id="933" r:id="rId21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harris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800000"/>
    <a:srgbClr val="996600"/>
    <a:srgbClr val="FFFFCC"/>
    <a:srgbClr val="99CCFF"/>
    <a:srgbClr val="FF9999"/>
    <a:srgbClr val="FF7C80"/>
    <a:srgbClr val="FF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86813" autoAdjust="0"/>
  </p:normalViewPr>
  <p:slideViewPr>
    <p:cSldViewPr>
      <p:cViewPr>
        <p:scale>
          <a:sx n="60" d="100"/>
          <a:sy n="60" d="100"/>
        </p:scale>
        <p:origin x="-1716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028" y="-72"/>
      </p:cViewPr>
      <p:guideLst>
        <p:guide orient="horz" pos="2933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76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76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024AD-0859-4334-97C1-F4D52B28F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74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76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4" y="4423331"/>
            <a:ext cx="5621648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76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0D58CA-9F49-4A27-A831-D9FED8A7D3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739" y="4429623"/>
            <a:ext cx="5621648" cy="4190524"/>
          </a:xfrm>
          <a:noFill/>
          <a:ln/>
        </p:spPr>
        <p:txBody>
          <a:bodyPr/>
          <a:lstStyle/>
          <a:p>
            <a:pPr marL="226383" indent="-226383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 txBox="1">
            <a:spLocks noGrp="1" noChangeArrowheads="1"/>
          </p:cNvSpPr>
          <p:nvPr/>
        </p:nvSpPr>
        <p:spPr bwMode="auto">
          <a:xfrm>
            <a:off x="3982918" y="8848235"/>
            <a:ext cx="3043357" cy="46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9" tIns="45814" rIns="91629" bIns="45814" anchor="b"/>
          <a:lstStyle/>
          <a:p>
            <a:pPr algn="r" defTabSz="918107" eaLnBrk="1" hangingPunct="1">
              <a:spcBef>
                <a:spcPct val="0"/>
              </a:spcBef>
            </a:pPr>
            <a:fld id="{E79451CC-6A09-47E3-993A-78BA4FC1155E}" type="slidenum">
              <a:rPr lang="en-GB" sz="1200" b="0">
                <a:solidFill>
                  <a:schemeClr val="tx1"/>
                </a:solidFill>
                <a:latin typeface="Times New Roman" pitchFamily="18" charset="0"/>
              </a:rPr>
              <a:pPr algn="r" defTabSz="918107" eaLnBrk="1" hangingPunct="1">
                <a:spcBef>
                  <a:spcPct val="0"/>
                </a:spcBef>
              </a:pPr>
              <a:t>11</a:t>
            </a:fld>
            <a:endParaRPr lang="en-GB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3738"/>
            <a:ext cx="4659312" cy="3495675"/>
          </a:xfrm>
          <a:ln/>
        </p:spPr>
      </p:sp>
      <p:sp>
        <p:nvSpPr>
          <p:cNvPr id="25088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 dirty="0">
              <a:solidFill>
                <a:srgbClr val="0000FF"/>
              </a:solidFill>
            </a:endParaRPr>
          </a:p>
        </p:txBody>
      </p:sp>
      <p:pic>
        <p:nvPicPr>
          <p:cNvPr id="5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5613" y="5738291"/>
            <a:ext cx="1315553" cy="88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717C-996E-4190-B55D-12A35DF5A163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2D164-5F29-469B-8861-D62A45D36345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35A6-39C6-4B23-BE02-D3F3183FFD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55482-C772-471F-888F-D17740B4266D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2409-82F5-4F6B-8709-73BBA561B3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D4DE6-D746-4D10-A3E2-5656338BBD73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1C322-26C0-4973-B24B-58450906D3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40547-E12F-4C00-A1A5-B3355315D668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6E41F-D730-4460-A095-8E441A0F53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FD2F-88D2-48AC-BB55-67DB362D0289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A27A8-29AF-4DFD-9EE8-0FECFA2F62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D15ED6-5813-4013-A1F9-8A95C644CA1A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AE2223-78B1-442A-9FF9-89E91986AB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44DB-2407-428D-9B61-4812B7C6EDC9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9FE57-B04B-4B7C-816D-A15AF53620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C1CD8-054F-444D-98CA-E1827D9039A5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90B0-7E9D-4D94-9CDC-887F82336E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77F04-2CE7-4E5C-932A-6FDB1B93FDC3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A304A-2A52-4088-8CAF-2E75BA7CCC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02329-849D-47EC-A156-2F474824BEBA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E71F4-BD95-4845-9E24-D67667EF0E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DD503-961D-4233-91FF-3D72F8A5134C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17803-2800-4867-BEDA-65382B3594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B3DBD-0EFC-42BD-ADD1-FADAC954BEF2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3155D-84CD-48C0-9F06-F0DF4E61AB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1E31F-9BAC-4F06-958A-AAC24D557A3F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58960-875C-4DF9-BBA4-AFD8153C16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0F6BF-F85B-4650-83B6-A555BA4C70C8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91687-06A5-4701-B6D2-8EBA4AB424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A744E7-BC6A-4FCA-AA0B-CD8052C98A82}" type="datetime1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600">
                <a:solidFill>
                  <a:schemeClr val="bg1"/>
                </a:solidFill>
              </a:defRPr>
            </a:lvl1pPr>
          </a:lstStyle>
          <a:p>
            <a:fld id="{93240BDF-807B-469F-AA9A-587A43BB6C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1" name="Picture 8" descr="fadlogo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 dirty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66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848600" cy="14700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cene3d>
              <a:camera prst="obliqueTopLef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/>
            <a:r>
              <a:rPr lang="hr-HR" sz="4000" dirty="0" smtClean="0">
                <a:solidFill>
                  <a:srgbClr val="800000"/>
                </a:solidFill>
              </a:rPr>
              <a:t>Identificiranje ušteda:</a:t>
            </a:r>
            <a:r>
              <a:rPr lang="en-US" sz="4000" dirty="0" smtClean="0">
                <a:solidFill>
                  <a:srgbClr val="800000"/>
                </a:solidFill>
              </a:rPr>
              <a:t/>
            </a:r>
            <a:br>
              <a:rPr lang="en-US" sz="4000" dirty="0" smtClean="0">
                <a:solidFill>
                  <a:srgbClr val="800000"/>
                </a:solidFill>
              </a:rPr>
            </a:br>
            <a:r>
              <a:rPr lang="hr-HR" sz="3600" b="0" dirty="0" smtClean="0">
                <a:solidFill>
                  <a:srgbClr val="800000"/>
                </a:solidFill>
              </a:rPr>
              <a:t>Savjeti, trikovi, zamke</a:t>
            </a:r>
            <a:endParaRPr lang="en-US" sz="3600" b="0" dirty="0" smtClean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962400"/>
            <a:ext cx="4953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66"/>
                </a:solidFill>
              </a:rPr>
              <a:t>Jason Harris</a:t>
            </a:r>
          </a:p>
          <a:p>
            <a:pPr algn="ctr"/>
            <a:r>
              <a:rPr lang="hr-HR" sz="2000" dirty="0" smtClean="0">
                <a:solidFill>
                  <a:srgbClr val="000066"/>
                </a:solidFill>
              </a:rPr>
              <a:t>MMF</a:t>
            </a:r>
            <a:endParaRPr lang="en-US" sz="2000" dirty="0" smtClean="0">
              <a:solidFill>
                <a:srgbClr val="000066"/>
              </a:solidFill>
            </a:endParaRPr>
          </a:p>
          <a:p>
            <a:pPr algn="ctr"/>
            <a:endParaRPr lang="en-US" sz="2000" dirty="0" smtClean="0">
              <a:solidFill>
                <a:srgbClr val="996600"/>
              </a:solidFill>
            </a:endParaRPr>
          </a:p>
          <a:p>
            <a:pPr algn="ctr"/>
            <a:r>
              <a:rPr lang="en-US" sz="2000" dirty="0" smtClean="0">
                <a:solidFill>
                  <a:srgbClr val="996600"/>
                </a:solidFill>
              </a:rPr>
              <a:t>Zagreb, </a:t>
            </a:r>
            <a:r>
              <a:rPr lang="hr-HR" sz="2000" dirty="0" smtClean="0">
                <a:solidFill>
                  <a:srgbClr val="996600"/>
                </a:solidFill>
              </a:rPr>
              <a:t>prosinac,</a:t>
            </a:r>
            <a:r>
              <a:rPr lang="en-US" sz="2000" dirty="0" smtClean="0">
                <a:solidFill>
                  <a:srgbClr val="996600"/>
                </a:solidFill>
              </a:rPr>
              <a:t> 2014</a:t>
            </a:r>
            <a:r>
              <a:rPr lang="hr-HR" sz="2000" dirty="0" smtClean="0">
                <a:solidFill>
                  <a:srgbClr val="996600"/>
                </a:solidFill>
              </a:rPr>
              <a:t>.</a:t>
            </a:r>
            <a:endParaRPr lang="en-US" sz="2000" dirty="0" smtClean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II. </a:t>
            </a:r>
            <a:r>
              <a:rPr lang="hr-HR" dirty="0" smtClean="0"/>
              <a:t>Identificiranje potencijalnih ušteda                             </a:t>
            </a:r>
            <a:r>
              <a:rPr lang="en-US" sz="2400" dirty="0" smtClean="0">
                <a:solidFill>
                  <a:srgbClr val="000099"/>
                </a:solidFill>
              </a:rPr>
              <a:t>b. </a:t>
            </a:r>
            <a:r>
              <a:rPr lang="hr-HR" sz="2400" dirty="0" smtClean="0">
                <a:solidFill>
                  <a:srgbClr val="000099"/>
                </a:solidFill>
              </a:rPr>
              <a:t>Razmotriti</a:t>
            </a:r>
            <a:r>
              <a:rPr lang="hr-HR" sz="2400" baseline="0" dirty="0" smtClean="0">
                <a:solidFill>
                  <a:srgbClr val="000099"/>
                </a:solidFill>
              </a:rPr>
              <a:t> (ali </a:t>
            </a:r>
            <a:r>
              <a:rPr lang="hr-HR" sz="2400" baseline="0" dirty="0" smtClean="0">
                <a:solidFill>
                  <a:srgbClr val="000099"/>
                </a:solidFill>
              </a:rPr>
              <a:t>i dovesti </a:t>
            </a:r>
            <a:r>
              <a:rPr lang="hr-HR" sz="2400" baseline="0" dirty="0" smtClean="0">
                <a:solidFill>
                  <a:srgbClr val="000099"/>
                </a:solidFill>
              </a:rPr>
              <a:t>u pitanje) političke realnosti 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759" y="1489075"/>
            <a:ext cx="76200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2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" y="1419225"/>
            <a:ext cx="42846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9859" name="Rectangle 16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Identificiranje potencijalnih ušteda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rgbClr val="000099"/>
                </a:solidFill>
              </a:rPr>
              <a:t>c. </a:t>
            </a:r>
            <a:r>
              <a:rPr lang="hr-HR" sz="2000" dirty="0" smtClean="0">
                <a:solidFill>
                  <a:srgbClr val="000099"/>
                </a:solidFill>
              </a:rPr>
              <a:t>Analiza i</a:t>
            </a:r>
            <a:r>
              <a:rPr lang="en-US" sz="2000" dirty="0" err="1" smtClean="0">
                <a:solidFill>
                  <a:srgbClr val="000099"/>
                </a:solidFill>
              </a:rPr>
              <a:t>nput</a:t>
            </a:r>
            <a:r>
              <a:rPr lang="hr-HR" sz="2000" dirty="0" smtClean="0">
                <a:solidFill>
                  <a:srgbClr val="000099"/>
                </a:solidFill>
              </a:rPr>
              <a:t>a</a:t>
            </a:r>
            <a:r>
              <a:rPr lang="en-US" sz="2000" dirty="0" smtClean="0">
                <a:solidFill>
                  <a:srgbClr val="000099"/>
                </a:solidFill>
              </a:rPr>
              <a:t> – </a:t>
            </a:r>
            <a:r>
              <a:rPr lang="hr-HR" sz="2000" dirty="0" smtClean="0">
                <a:solidFill>
                  <a:srgbClr val="000099"/>
                </a:solidFill>
              </a:rPr>
              <a:t>o</a:t>
            </a:r>
            <a:r>
              <a:rPr lang="en-US" sz="2000" dirty="0" err="1" smtClean="0">
                <a:solidFill>
                  <a:srgbClr val="000099"/>
                </a:solidFill>
              </a:rPr>
              <a:t>utput</a:t>
            </a:r>
            <a:r>
              <a:rPr lang="hr-HR" sz="2000" dirty="0" smtClean="0">
                <a:solidFill>
                  <a:srgbClr val="000099"/>
                </a:solidFill>
              </a:rPr>
              <a:t>a: primjer </a:t>
            </a:r>
            <a:r>
              <a:rPr lang="hr-HR" sz="2000" dirty="0" smtClean="0">
                <a:solidFill>
                  <a:srgbClr val="000099"/>
                </a:solidFill>
              </a:rPr>
              <a:t>Nacionalne službe za zdravstvo (National Health Service, </a:t>
            </a:r>
            <a:r>
              <a:rPr lang="hr-HR" sz="2000" i="1" dirty="0" err="1" smtClean="0">
                <a:solidFill>
                  <a:srgbClr val="000099"/>
                </a:solidFill>
              </a:rPr>
              <a:t>NHS</a:t>
            </a:r>
            <a:r>
              <a:rPr lang="hr-HR" sz="2000" dirty="0" smtClean="0">
                <a:solidFill>
                  <a:srgbClr val="000099"/>
                </a:solidFill>
              </a:rPr>
              <a:t>), </a:t>
            </a:r>
            <a:r>
              <a:rPr lang="en-US" sz="2000" dirty="0" smtClean="0">
                <a:solidFill>
                  <a:srgbClr val="000099"/>
                </a:solidFill>
              </a:rPr>
              <a:t>UK</a:t>
            </a:r>
            <a:endParaRPr lang="en-US" sz="2000" b="0" dirty="0" smtClean="0">
              <a:solidFill>
                <a:srgbClr val="660066"/>
              </a:solidFill>
            </a:endParaRPr>
          </a:p>
        </p:txBody>
      </p:sp>
      <p:sp>
        <p:nvSpPr>
          <p:cNvPr id="249860" name="Text Box 10"/>
          <p:cNvSpPr txBox="1">
            <a:spLocks noChangeArrowheads="1"/>
          </p:cNvSpPr>
          <p:nvPr/>
        </p:nvSpPr>
        <p:spPr bwMode="auto">
          <a:xfrm>
            <a:off x="587375" y="1143000"/>
            <a:ext cx="30187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>
                <a:solidFill>
                  <a:srgbClr val="006600"/>
                </a:solidFill>
              </a:rPr>
              <a:t>Potrošnja</a:t>
            </a:r>
            <a:r>
              <a:rPr lang="en-GB" sz="1800" dirty="0" smtClean="0">
                <a:solidFill>
                  <a:srgbClr val="006600"/>
                </a:solidFill>
              </a:rPr>
              <a:t> </a:t>
            </a:r>
            <a:r>
              <a:rPr lang="en-GB" sz="1800" dirty="0">
                <a:solidFill>
                  <a:srgbClr val="006600"/>
                </a:solidFill>
                <a:sym typeface="Wingdings" pitchFamily="2" charset="2"/>
              </a:rPr>
              <a:t> </a:t>
            </a:r>
            <a:r>
              <a:rPr lang="hr-HR" sz="1800" dirty="0" smtClean="0">
                <a:solidFill>
                  <a:srgbClr val="006600"/>
                </a:solidFill>
                <a:sym typeface="Wingdings" pitchFamily="2" charset="2"/>
              </a:rPr>
              <a:t>ishodi u</a:t>
            </a:r>
            <a:r>
              <a:rPr lang="en-GB" sz="1800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GB" sz="1800" i="1" dirty="0">
                <a:solidFill>
                  <a:srgbClr val="006600"/>
                </a:solidFill>
                <a:sym typeface="Wingdings" pitchFamily="2" charset="2"/>
              </a:rPr>
              <a:t>NHS</a:t>
            </a:r>
          </a:p>
        </p:txBody>
      </p:sp>
      <p:sp>
        <p:nvSpPr>
          <p:cNvPr id="249861" name="Text Box 155"/>
          <p:cNvSpPr txBox="1">
            <a:spLocks noChangeArrowheads="1"/>
          </p:cNvSpPr>
          <p:nvPr/>
        </p:nvSpPr>
        <p:spPr bwMode="auto">
          <a:xfrm>
            <a:off x="5100915" y="1111251"/>
            <a:ext cx="35355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hr-HR" sz="1200" dirty="0" smtClean="0">
                <a:solidFill>
                  <a:srgbClr val="006600"/>
                </a:solidFill>
              </a:rPr>
              <a:t>Plaća liječnika opće prakse </a:t>
            </a:r>
            <a:r>
              <a:rPr lang="en-GB" sz="1800" dirty="0" smtClean="0">
                <a:solidFill>
                  <a:srgbClr val="006600"/>
                </a:solidFill>
              </a:rPr>
              <a:t>(£</a:t>
            </a:r>
            <a:r>
              <a:rPr lang="en-GB" sz="1800" dirty="0">
                <a:solidFill>
                  <a:srgbClr val="006600"/>
                </a:solidFill>
              </a:rPr>
              <a:t>PPP 2004)</a:t>
            </a:r>
            <a:endParaRPr lang="en-US" sz="1800" dirty="0">
              <a:solidFill>
                <a:srgbClr val="006600"/>
              </a:solidFill>
            </a:endParaRPr>
          </a:p>
        </p:txBody>
      </p:sp>
      <p:grpSp>
        <p:nvGrpSpPr>
          <p:cNvPr id="2" name="Group 246"/>
          <p:cNvGrpSpPr>
            <a:grpSpLocks/>
          </p:cNvGrpSpPr>
          <p:nvPr/>
        </p:nvGrpSpPr>
        <p:grpSpPr bwMode="auto">
          <a:xfrm>
            <a:off x="4284664" y="1295400"/>
            <a:ext cx="4705350" cy="3018354"/>
            <a:chOff x="2795" y="809"/>
            <a:chExt cx="2879" cy="1767"/>
          </a:xfrm>
        </p:grpSpPr>
        <p:sp>
          <p:nvSpPr>
            <p:cNvPr id="249863" name="Line 85"/>
            <p:cNvSpPr>
              <a:spLocks noChangeShapeType="1"/>
            </p:cNvSpPr>
            <p:nvPr/>
          </p:nvSpPr>
          <p:spPr bwMode="auto">
            <a:xfrm>
              <a:off x="3232" y="868"/>
              <a:ext cx="1" cy="11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64" name="Line 86"/>
            <p:cNvSpPr>
              <a:spLocks noChangeShapeType="1"/>
            </p:cNvSpPr>
            <p:nvPr/>
          </p:nvSpPr>
          <p:spPr bwMode="auto">
            <a:xfrm>
              <a:off x="3219" y="206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65" name="Line 87"/>
            <p:cNvSpPr>
              <a:spLocks noChangeShapeType="1"/>
            </p:cNvSpPr>
            <p:nvPr/>
          </p:nvSpPr>
          <p:spPr bwMode="auto">
            <a:xfrm>
              <a:off x="3219" y="1916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66" name="Line 88"/>
            <p:cNvSpPr>
              <a:spLocks noChangeShapeType="1"/>
            </p:cNvSpPr>
            <p:nvPr/>
          </p:nvSpPr>
          <p:spPr bwMode="auto">
            <a:xfrm>
              <a:off x="3219" y="176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67" name="Line 89"/>
            <p:cNvSpPr>
              <a:spLocks noChangeShapeType="1"/>
            </p:cNvSpPr>
            <p:nvPr/>
          </p:nvSpPr>
          <p:spPr bwMode="auto">
            <a:xfrm>
              <a:off x="3219" y="1616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68" name="Line 90"/>
            <p:cNvSpPr>
              <a:spLocks noChangeShapeType="1"/>
            </p:cNvSpPr>
            <p:nvPr/>
          </p:nvSpPr>
          <p:spPr bwMode="auto">
            <a:xfrm>
              <a:off x="3219" y="1467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69" name="Line 91"/>
            <p:cNvSpPr>
              <a:spLocks noChangeShapeType="1"/>
            </p:cNvSpPr>
            <p:nvPr/>
          </p:nvSpPr>
          <p:spPr bwMode="auto">
            <a:xfrm>
              <a:off x="3219" y="1317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0" name="Line 92"/>
            <p:cNvSpPr>
              <a:spLocks noChangeShapeType="1"/>
            </p:cNvSpPr>
            <p:nvPr/>
          </p:nvSpPr>
          <p:spPr bwMode="auto">
            <a:xfrm>
              <a:off x="3219" y="1168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1" name="Line 93"/>
            <p:cNvSpPr>
              <a:spLocks noChangeShapeType="1"/>
            </p:cNvSpPr>
            <p:nvPr/>
          </p:nvSpPr>
          <p:spPr bwMode="auto">
            <a:xfrm>
              <a:off x="3219" y="1017"/>
              <a:ext cx="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2" name="Line 94"/>
            <p:cNvSpPr>
              <a:spLocks noChangeShapeType="1"/>
            </p:cNvSpPr>
            <p:nvPr/>
          </p:nvSpPr>
          <p:spPr bwMode="auto">
            <a:xfrm>
              <a:off x="3219" y="868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3" name="Line 95"/>
            <p:cNvSpPr>
              <a:spLocks noChangeShapeType="1"/>
            </p:cNvSpPr>
            <p:nvPr/>
          </p:nvSpPr>
          <p:spPr bwMode="auto">
            <a:xfrm>
              <a:off x="3232" y="2066"/>
              <a:ext cx="24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4" name="Line 96"/>
            <p:cNvSpPr>
              <a:spLocks noChangeShapeType="1"/>
            </p:cNvSpPr>
            <p:nvPr/>
          </p:nvSpPr>
          <p:spPr bwMode="auto">
            <a:xfrm flipV="1">
              <a:off x="3232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5" name="Line 97"/>
            <p:cNvSpPr>
              <a:spLocks noChangeShapeType="1"/>
            </p:cNvSpPr>
            <p:nvPr/>
          </p:nvSpPr>
          <p:spPr bwMode="auto">
            <a:xfrm flipV="1">
              <a:off x="3384" y="2047"/>
              <a:ext cx="0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6" name="Line 98"/>
            <p:cNvSpPr>
              <a:spLocks noChangeShapeType="1"/>
            </p:cNvSpPr>
            <p:nvPr/>
          </p:nvSpPr>
          <p:spPr bwMode="auto">
            <a:xfrm flipV="1">
              <a:off x="3536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7" name="Line 99"/>
            <p:cNvSpPr>
              <a:spLocks noChangeShapeType="1"/>
            </p:cNvSpPr>
            <p:nvPr/>
          </p:nvSpPr>
          <p:spPr bwMode="auto">
            <a:xfrm flipV="1">
              <a:off x="3689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8" name="Line 100"/>
            <p:cNvSpPr>
              <a:spLocks noChangeShapeType="1"/>
            </p:cNvSpPr>
            <p:nvPr/>
          </p:nvSpPr>
          <p:spPr bwMode="auto">
            <a:xfrm flipV="1">
              <a:off x="3841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79" name="Line 101"/>
            <p:cNvSpPr>
              <a:spLocks noChangeShapeType="1"/>
            </p:cNvSpPr>
            <p:nvPr/>
          </p:nvSpPr>
          <p:spPr bwMode="auto">
            <a:xfrm flipV="1">
              <a:off x="3994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0" name="Line 102"/>
            <p:cNvSpPr>
              <a:spLocks noChangeShapeType="1"/>
            </p:cNvSpPr>
            <p:nvPr/>
          </p:nvSpPr>
          <p:spPr bwMode="auto">
            <a:xfrm flipV="1">
              <a:off x="4147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1" name="Line 103"/>
            <p:cNvSpPr>
              <a:spLocks noChangeShapeType="1"/>
            </p:cNvSpPr>
            <p:nvPr/>
          </p:nvSpPr>
          <p:spPr bwMode="auto">
            <a:xfrm flipV="1">
              <a:off x="4299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2" name="Line 104"/>
            <p:cNvSpPr>
              <a:spLocks noChangeShapeType="1"/>
            </p:cNvSpPr>
            <p:nvPr/>
          </p:nvSpPr>
          <p:spPr bwMode="auto">
            <a:xfrm flipV="1">
              <a:off x="4452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3" name="Line 105"/>
            <p:cNvSpPr>
              <a:spLocks noChangeShapeType="1"/>
            </p:cNvSpPr>
            <p:nvPr/>
          </p:nvSpPr>
          <p:spPr bwMode="auto">
            <a:xfrm flipV="1">
              <a:off x="4605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4" name="Line 106"/>
            <p:cNvSpPr>
              <a:spLocks noChangeShapeType="1"/>
            </p:cNvSpPr>
            <p:nvPr/>
          </p:nvSpPr>
          <p:spPr bwMode="auto">
            <a:xfrm flipV="1">
              <a:off x="4757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5" name="Line 107"/>
            <p:cNvSpPr>
              <a:spLocks noChangeShapeType="1"/>
            </p:cNvSpPr>
            <p:nvPr/>
          </p:nvSpPr>
          <p:spPr bwMode="auto">
            <a:xfrm flipV="1">
              <a:off x="4910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6" name="Line 108"/>
            <p:cNvSpPr>
              <a:spLocks noChangeShapeType="1"/>
            </p:cNvSpPr>
            <p:nvPr/>
          </p:nvSpPr>
          <p:spPr bwMode="auto">
            <a:xfrm flipV="1">
              <a:off x="5062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7" name="Line 109"/>
            <p:cNvSpPr>
              <a:spLocks noChangeShapeType="1"/>
            </p:cNvSpPr>
            <p:nvPr/>
          </p:nvSpPr>
          <p:spPr bwMode="auto">
            <a:xfrm flipV="1">
              <a:off x="5214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8" name="Line 110"/>
            <p:cNvSpPr>
              <a:spLocks noChangeShapeType="1"/>
            </p:cNvSpPr>
            <p:nvPr/>
          </p:nvSpPr>
          <p:spPr bwMode="auto">
            <a:xfrm flipV="1">
              <a:off x="5368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89" name="Line 111"/>
            <p:cNvSpPr>
              <a:spLocks noChangeShapeType="1"/>
            </p:cNvSpPr>
            <p:nvPr/>
          </p:nvSpPr>
          <p:spPr bwMode="auto">
            <a:xfrm flipV="1">
              <a:off x="5519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90" name="Line 112"/>
            <p:cNvSpPr>
              <a:spLocks noChangeShapeType="1"/>
            </p:cNvSpPr>
            <p:nvPr/>
          </p:nvSpPr>
          <p:spPr bwMode="auto">
            <a:xfrm flipV="1">
              <a:off x="5673" y="2047"/>
              <a:ext cx="1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891" name="Freeform 113"/>
            <p:cNvSpPr>
              <a:spLocks/>
            </p:cNvSpPr>
            <p:nvPr/>
          </p:nvSpPr>
          <p:spPr bwMode="auto">
            <a:xfrm>
              <a:off x="3288" y="900"/>
              <a:ext cx="37" cy="39"/>
            </a:xfrm>
            <a:custGeom>
              <a:avLst/>
              <a:gdLst>
                <a:gd name="T0" fmla="*/ 18 w 37"/>
                <a:gd name="T1" fmla="*/ 0 h 64"/>
                <a:gd name="T2" fmla="*/ 37 w 37"/>
                <a:gd name="T3" fmla="*/ 20 h 64"/>
                <a:gd name="T4" fmla="*/ 18 w 37"/>
                <a:gd name="T5" fmla="*/ 39 h 64"/>
                <a:gd name="T6" fmla="*/ 0 w 37"/>
                <a:gd name="T7" fmla="*/ 20 h 64"/>
                <a:gd name="T8" fmla="*/ 18 w 37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4"/>
                <a:gd name="T17" fmla="*/ 37 w 37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4">
                  <a:moveTo>
                    <a:pt x="18" y="0"/>
                  </a:moveTo>
                  <a:lnTo>
                    <a:pt x="37" y="32"/>
                  </a:lnTo>
                  <a:lnTo>
                    <a:pt x="18" y="64"/>
                  </a:lnTo>
                  <a:lnTo>
                    <a:pt x="0" y="3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2" name="Freeform 114"/>
            <p:cNvSpPr>
              <a:spLocks/>
            </p:cNvSpPr>
            <p:nvPr/>
          </p:nvSpPr>
          <p:spPr bwMode="auto">
            <a:xfrm>
              <a:off x="3441" y="1110"/>
              <a:ext cx="37" cy="39"/>
            </a:xfrm>
            <a:custGeom>
              <a:avLst/>
              <a:gdLst>
                <a:gd name="T0" fmla="*/ 19 w 37"/>
                <a:gd name="T1" fmla="*/ 0 h 64"/>
                <a:gd name="T2" fmla="*/ 37 w 37"/>
                <a:gd name="T3" fmla="*/ 20 h 64"/>
                <a:gd name="T4" fmla="*/ 19 w 37"/>
                <a:gd name="T5" fmla="*/ 39 h 64"/>
                <a:gd name="T6" fmla="*/ 0 w 37"/>
                <a:gd name="T7" fmla="*/ 20 h 64"/>
                <a:gd name="T8" fmla="*/ 19 w 37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4"/>
                <a:gd name="T17" fmla="*/ 37 w 37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4">
                  <a:moveTo>
                    <a:pt x="19" y="0"/>
                  </a:moveTo>
                  <a:lnTo>
                    <a:pt x="37" y="32"/>
                  </a:lnTo>
                  <a:lnTo>
                    <a:pt x="19" y="64"/>
                  </a:lnTo>
                  <a:lnTo>
                    <a:pt x="0" y="3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3" name="Freeform 115"/>
            <p:cNvSpPr>
              <a:spLocks/>
            </p:cNvSpPr>
            <p:nvPr/>
          </p:nvSpPr>
          <p:spPr bwMode="auto">
            <a:xfrm>
              <a:off x="3593" y="1335"/>
              <a:ext cx="38" cy="37"/>
            </a:xfrm>
            <a:custGeom>
              <a:avLst/>
              <a:gdLst>
                <a:gd name="T0" fmla="*/ 18 w 37"/>
                <a:gd name="T1" fmla="*/ 0 h 63"/>
                <a:gd name="T2" fmla="*/ 38 w 37"/>
                <a:gd name="T3" fmla="*/ 18 h 63"/>
                <a:gd name="T4" fmla="*/ 18 w 37"/>
                <a:gd name="T5" fmla="*/ 37 h 63"/>
                <a:gd name="T6" fmla="*/ 0 w 37"/>
                <a:gd name="T7" fmla="*/ 18 h 63"/>
                <a:gd name="T8" fmla="*/ 18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8" y="0"/>
                  </a:moveTo>
                  <a:lnTo>
                    <a:pt x="37" y="31"/>
                  </a:lnTo>
                  <a:lnTo>
                    <a:pt x="18" y="63"/>
                  </a:lnTo>
                  <a:lnTo>
                    <a:pt x="0" y="3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4" name="Freeform 116"/>
            <p:cNvSpPr>
              <a:spLocks/>
            </p:cNvSpPr>
            <p:nvPr/>
          </p:nvSpPr>
          <p:spPr bwMode="auto">
            <a:xfrm>
              <a:off x="3746" y="1404"/>
              <a:ext cx="37" cy="39"/>
            </a:xfrm>
            <a:custGeom>
              <a:avLst/>
              <a:gdLst>
                <a:gd name="T0" fmla="*/ 18 w 37"/>
                <a:gd name="T1" fmla="*/ 0 h 63"/>
                <a:gd name="T2" fmla="*/ 37 w 37"/>
                <a:gd name="T3" fmla="*/ 19 h 63"/>
                <a:gd name="T4" fmla="*/ 18 w 37"/>
                <a:gd name="T5" fmla="*/ 39 h 63"/>
                <a:gd name="T6" fmla="*/ 0 w 37"/>
                <a:gd name="T7" fmla="*/ 19 h 63"/>
                <a:gd name="T8" fmla="*/ 18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8" y="0"/>
                  </a:moveTo>
                  <a:lnTo>
                    <a:pt x="37" y="31"/>
                  </a:lnTo>
                  <a:lnTo>
                    <a:pt x="18" y="63"/>
                  </a:lnTo>
                  <a:lnTo>
                    <a:pt x="0" y="3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5" name="Freeform 117"/>
            <p:cNvSpPr>
              <a:spLocks/>
            </p:cNvSpPr>
            <p:nvPr/>
          </p:nvSpPr>
          <p:spPr bwMode="auto">
            <a:xfrm>
              <a:off x="3899" y="1410"/>
              <a:ext cx="37" cy="38"/>
            </a:xfrm>
            <a:custGeom>
              <a:avLst/>
              <a:gdLst>
                <a:gd name="T0" fmla="*/ 18 w 37"/>
                <a:gd name="T1" fmla="*/ 0 h 63"/>
                <a:gd name="T2" fmla="*/ 37 w 37"/>
                <a:gd name="T3" fmla="*/ 19 h 63"/>
                <a:gd name="T4" fmla="*/ 18 w 37"/>
                <a:gd name="T5" fmla="*/ 38 h 63"/>
                <a:gd name="T6" fmla="*/ 0 w 37"/>
                <a:gd name="T7" fmla="*/ 19 h 63"/>
                <a:gd name="T8" fmla="*/ 18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8" y="0"/>
                  </a:moveTo>
                  <a:lnTo>
                    <a:pt x="37" y="31"/>
                  </a:lnTo>
                  <a:lnTo>
                    <a:pt x="18" y="63"/>
                  </a:lnTo>
                  <a:lnTo>
                    <a:pt x="0" y="3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6" name="Freeform 118"/>
            <p:cNvSpPr>
              <a:spLocks/>
            </p:cNvSpPr>
            <p:nvPr/>
          </p:nvSpPr>
          <p:spPr bwMode="auto">
            <a:xfrm>
              <a:off x="4051" y="1434"/>
              <a:ext cx="38" cy="38"/>
            </a:xfrm>
            <a:custGeom>
              <a:avLst/>
              <a:gdLst>
                <a:gd name="T0" fmla="*/ 20 w 37"/>
                <a:gd name="T1" fmla="*/ 0 h 64"/>
                <a:gd name="T2" fmla="*/ 38 w 37"/>
                <a:gd name="T3" fmla="*/ 19 h 64"/>
                <a:gd name="T4" fmla="*/ 20 w 37"/>
                <a:gd name="T5" fmla="*/ 38 h 64"/>
                <a:gd name="T6" fmla="*/ 0 w 37"/>
                <a:gd name="T7" fmla="*/ 19 h 64"/>
                <a:gd name="T8" fmla="*/ 20 w 37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4"/>
                <a:gd name="T17" fmla="*/ 37 w 37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4">
                  <a:moveTo>
                    <a:pt x="19" y="0"/>
                  </a:moveTo>
                  <a:lnTo>
                    <a:pt x="37" y="32"/>
                  </a:lnTo>
                  <a:lnTo>
                    <a:pt x="19" y="64"/>
                  </a:lnTo>
                  <a:lnTo>
                    <a:pt x="0" y="3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7" name="Freeform 119"/>
            <p:cNvSpPr>
              <a:spLocks/>
            </p:cNvSpPr>
            <p:nvPr/>
          </p:nvSpPr>
          <p:spPr bwMode="auto">
            <a:xfrm>
              <a:off x="4203" y="1490"/>
              <a:ext cx="38" cy="39"/>
            </a:xfrm>
            <a:custGeom>
              <a:avLst/>
              <a:gdLst>
                <a:gd name="T0" fmla="*/ 20 w 37"/>
                <a:gd name="T1" fmla="*/ 0 h 63"/>
                <a:gd name="T2" fmla="*/ 38 w 37"/>
                <a:gd name="T3" fmla="*/ 20 h 63"/>
                <a:gd name="T4" fmla="*/ 20 w 37"/>
                <a:gd name="T5" fmla="*/ 39 h 63"/>
                <a:gd name="T6" fmla="*/ 0 w 37"/>
                <a:gd name="T7" fmla="*/ 20 h 63"/>
                <a:gd name="T8" fmla="*/ 20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9" y="0"/>
                  </a:moveTo>
                  <a:lnTo>
                    <a:pt x="37" y="32"/>
                  </a:lnTo>
                  <a:lnTo>
                    <a:pt x="19" y="63"/>
                  </a:lnTo>
                  <a:lnTo>
                    <a:pt x="0" y="3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8" name="Freeform 120"/>
            <p:cNvSpPr>
              <a:spLocks/>
            </p:cNvSpPr>
            <p:nvPr/>
          </p:nvSpPr>
          <p:spPr bwMode="auto">
            <a:xfrm>
              <a:off x="4356" y="1544"/>
              <a:ext cx="38" cy="37"/>
            </a:xfrm>
            <a:custGeom>
              <a:avLst/>
              <a:gdLst>
                <a:gd name="T0" fmla="*/ 20 w 37"/>
                <a:gd name="T1" fmla="*/ 0 h 63"/>
                <a:gd name="T2" fmla="*/ 38 w 37"/>
                <a:gd name="T3" fmla="*/ 18 h 63"/>
                <a:gd name="T4" fmla="*/ 20 w 37"/>
                <a:gd name="T5" fmla="*/ 37 h 63"/>
                <a:gd name="T6" fmla="*/ 0 w 37"/>
                <a:gd name="T7" fmla="*/ 18 h 63"/>
                <a:gd name="T8" fmla="*/ 20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9" y="0"/>
                  </a:moveTo>
                  <a:lnTo>
                    <a:pt x="37" y="31"/>
                  </a:lnTo>
                  <a:lnTo>
                    <a:pt x="19" y="63"/>
                  </a:lnTo>
                  <a:lnTo>
                    <a:pt x="0" y="3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899" name="Freeform 121"/>
            <p:cNvSpPr>
              <a:spLocks/>
            </p:cNvSpPr>
            <p:nvPr/>
          </p:nvSpPr>
          <p:spPr bwMode="auto">
            <a:xfrm>
              <a:off x="4508" y="1546"/>
              <a:ext cx="38" cy="37"/>
            </a:xfrm>
            <a:custGeom>
              <a:avLst/>
              <a:gdLst>
                <a:gd name="T0" fmla="*/ 20 w 37"/>
                <a:gd name="T1" fmla="*/ 0 h 63"/>
                <a:gd name="T2" fmla="*/ 38 w 37"/>
                <a:gd name="T3" fmla="*/ 18 h 63"/>
                <a:gd name="T4" fmla="*/ 20 w 37"/>
                <a:gd name="T5" fmla="*/ 37 h 63"/>
                <a:gd name="T6" fmla="*/ 0 w 37"/>
                <a:gd name="T7" fmla="*/ 18 h 63"/>
                <a:gd name="T8" fmla="*/ 20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9" y="0"/>
                  </a:moveTo>
                  <a:lnTo>
                    <a:pt x="37" y="31"/>
                  </a:lnTo>
                  <a:lnTo>
                    <a:pt x="19" y="63"/>
                  </a:lnTo>
                  <a:lnTo>
                    <a:pt x="0" y="3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0" name="Freeform 122"/>
            <p:cNvSpPr>
              <a:spLocks/>
            </p:cNvSpPr>
            <p:nvPr/>
          </p:nvSpPr>
          <p:spPr bwMode="auto">
            <a:xfrm>
              <a:off x="4662" y="1556"/>
              <a:ext cx="37" cy="38"/>
            </a:xfrm>
            <a:custGeom>
              <a:avLst/>
              <a:gdLst>
                <a:gd name="T0" fmla="*/ 18 w 37"/>
                <a:gd name="T1" fmla="*/ 0 h 63"/>
                <a:gd name="T2" fmla="*/ 37 w 37"/>
                <a:gd name="T3" fmla="*/ 19 h 63"/>
                <a:gd name="T4" fmla="*/ 18 w 37"/>
                <a:gd name="T5" fmla="*/ 38 h 63"/>
                <a:gd name="T6" fmla="*/ 0 w 37"/>
                <a:gd name="T7" fmla="*/ 19 h 63"/>
                <a:gd name="T8" fmla="*/ 18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8" y="0"/>
                  </a:moveTo>
                  <a:lnTo>
                    <a:pt x="37" y="31"/>
                  </a:lnTo>
                  <a:lnTo>
                    <a:pt x="18" y="63"/>
                  </a:lnTo>
                  <a:lnTo>
                    <a:pt x="0" y="3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1" name="Freeform 123"/>
            <p:cNvSpPr>
              <a:spLocks/>
            </p:cNvSpPr>
            <p:nvPr/>
          </p:nvSpPr>
          <p:spPr bwMode="auto">
            <a:xfrm>
              <a:off x="4813" y="1642"/>
              <a:ext cx="39" cy="38"/>
            </a:xfrm>
            <a:custGeom>
              <a:avLst/>
              <a:gdLst>
                <a:gd name="T0" fmla="*/ 20 w 37"/>
                <a:gd name="T1" fmla="*/ 0 h 63"/>
                <a:gd name="T2" fmla="*/ 39 w 37"/>
                <a:gd name="T3" fmla="*/ 19 h 63"/>
                <a:gd name="T4" fmla="*/ 20 w 37"/>
                <a:gd name="T5" fmla="*/ 38 h 63"/>
                <a:gd name="T6" fmla="*/ 0 w 37"/>
                <a:gd name="T7" fmla="*/ 19 h 63"/>
                <a:gd name="T8" fmla="*/ 20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9" y="0"/>
                  </a:moveTo>
                  <a:lnTo>
                    <a:pt x="37" y="32"/>
                  </a:lnTo>
                  <a:lnTo>
                    <a:pt x="19" y="63"/>
                  </a:lnTo>
                  <a:lnTo>
                    <a:pt x="0" y="3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2" name="Freeform 124"/>
            <p:cNvSpPr>
              <a:spLocks/>
            </p:cNvSpPr>
            <p:nvPr/>
          </p:nvSpPr>
          <p:spPr bwMode="auto">
            <a:xfrm>
              <a:off x="4967" y="1653"/>
              <a:ext cx="37" cy="38"/>
            </a:xfrm>
            <a:custGeom>
              <a:avLst/>
              <a:gdLst>
                <a:gd name="T0" fmla="*/ 18 w 37"/>
                <a:gd name="T1" fmla="*/ 0 h 63"/>
                <a:gd name="T2" fmla="*/ 37 w 37"/>
                <a:gd name="T3" fmla="*/ 19 h 63"/>
                <a:gd name="T4" fmla="*/ 18 w 37"/>
                <a:gd name="T5" fmla="*/ 38 h 63"/>
                <a:gd name="T6" fmla="*/ 0 w 37"/>
                <a:gd name="T7" fmla="*/ 19 h 63"/>
                <a:gd name="T8" fmla="*/ 18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8" y="0"/>
                  </a:moveTo>
                  <a:lnTo>
                    <a:pt x="37" y="32"/>
                  </a:lnTo>
                  <a:lnTo>
                    <a:pt x="18" y="63"/>
                  </a:lnTo>
                  <a:lnTo>
                    <a:pt x="0" y="3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3" name="Freeform 125"/>
            <p:cNvSpPr>
              <a:spLocks/>
            </p:cNvSpPr>
            <p:nvPr/>
          </p:nvSpPr>
          <p:spPr bwMode="auto">
            <a:xfrm>
              <a:off x="5120" y="1733"/>
              <a:ext cx="37" cy="38"/>
            </a:xfrm>
            <a:custGeom>
              <a:avLst/>
              <a:gdLst>
                <a:gd name="T0" fmla="*/ 19 w 36"/>
                <a:gd name="T1" fmla="*/ 0 h 63"/>
                <a:gd name="T2" fmla="*/ 37 w 36"/>
                <a:gd name="T3" fmla="*/ 19 h 63"/>
                <a:gd name="T4" fmla="*/ 19 w 36"/>
                <a:gd name="T5" fmla="*/ 38 h 63"/>
                <a:gd name="T6" fmla="*/ 0 w 36"/>
                <a:gd name="T7" fmla="*/ 19 h 63"/>
                <a:gd name="T8" fmla="*/ 19 w 36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63"/>
                <a:gd name="T17" fmla="*/ 36 w 36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63">
                  <a:moveTo>
                    <a:pt x="18" y="0"/>
                  </a:moveTo>
                  <a:lnTo>
                    <a:pt x="36" y="31"/>
                  </a:lnTo>
                  <a:lnTo>
                    <a:pt x="18" y="63"/>
                  </a:lnTo>
                  <a:lnTo>
                    <a:pt x="0" y="3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4" name="Freeform 126"/>
            <p:cNvSpPr>
              <a:spLocks/>
            </p:cNvSpPr>
            <p:nvPr/>
          </p:nvSpPr>
          <p:spPr bwMode="auto">
            <a:xfrm>
              <a:off x="5272" y="1700"/>
              <a:ext cx="38" cy="38"/>
            </a:xfrm>
            <a:custGeom>
              <a:avLst/>
              <a:gdLst>
                <a:gd name="T0" fmla="*/ 18 w 37"/>
                <a:gd name="T1" fmla="*/ 0 h 63"/>
                <a:gd name="T2" fmla="*/ 38 w 37"/>
                <a:gd name="T3" fmla="*/ 19 h 63"/>
                <a:gd name="T4" fmla="*/ 18 w 37"/>
                <a:gd name="T5" fmla="*/ 38 h 63"/>
                <a:gd name="T6" fmla="*/ 0 w 37"/>
                <a:gd name="T7" fmla="*/ 19 h 63"/>
                <a:gd name="T8" fmla="*/ 18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8" y="0"/>
                  </a:moveTo>
                  <a:lnTo>
                    <a:pt x="37" y="31"/>
                  </a:lnTo>
                  <a:lnTo>
                    <a:pt x="18" y="63"/>
                  </a:lnTo>
                  <a:lnTo>
                    <a:pt x="0" y="3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5" name="Freeform 127"/>
            <p:cNvSpPr>
              <a:spLocks/>
            </p:cNvSpPr>
            <p:nvPr/>
          </p:nvSpPr>
          <p:spPr bwMode="auto">
            <a:xfrm>
              <a:off x="5424" y="1806"/>
              <a:ext cx="38" cy="37"/>
            </a:xfrm>
            <a:custGeom>
              <a:avLst/>
              <a:gdLst>
                <a:gd name="T0" fmla="*/ 20 w 37"/>
                <a:gd name="T1" fmla="*/ 0 h 63"/>
                <a:gd name="T2" fmla="*/ 38 w 37"/>
                <a:gd name="T3" fmla="*/ 18 h 63"/>
                <a:gd name="T4" fmla="*/ 20 w 37"/>
                <a:gd name="T5" fmla="*/ 37 h 63"/>
                <a:gd name="T6" fmla="*/ 0 w 37"/>
                <a:gd name="T7" fmla="*/ 18 h 63"/>
                <a:gd name="T8" fmla="*/ 20 w 37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3"/>
                <a:gd name="T17" fmla="*/ 37 w 37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3">
                  <a:moveTo>
                    <a:pt x="19" y="0"/>
                  </a:moveTo>
                  <a:lnTo>
                    <a:pt x="37" y="31"/>
                  </a:lnTo>
                  <a:lnTo>
                    <a:pt x="19" y="63"/>
                  </a:lnTo>
                  <a:lnTo>
                    <a:pt x="0" y="3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6" name="Freeform 128"/>
            <p:cNvSpPr>
              <a:spLocks/>
            </p:cNvSpPr>
            <p:nvPr/>
          </p:nvSpPr>
          <p:spPr bwMode="auto">
            <a:xfrm>
              <a:off x="5577" y="1960"/>
              <a:ext cx="38" cy="39"/>
            </a:xfrm>
            <a:custGeom>
              <a:avLst/>
              <a:gdLst>
                <a:gd name="T0" fmla="*/ 18 w 37"/>
                <a:gd name="T1" fmla="*/ 0 h 64"/>
                <a:gd name="T2" fmla="*/ 38 w 37"/>
                <a:gd name="T3" fmla="*/ 20 h 64"/>
                <a:gd name="T4" fmla="*/ 18 w 37"/>
                <a:gd name="T5" fmla="*/ 39 h 64"/>
                <a:gd name="T6" fmla="*/ 0 w 37"/>
                <a:gd name="T7" fmla="*/ 20 h 64"/>
                <a:gd name="T8" fmla="*/ 18 w 37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64"/>
                <a:gd name="T17" fmla="*/ 37 w 37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64">
                  <a:moveTo>
                    <a:pt x="18" y="0"/>
                  </a:moveTo>
                  <a:lnTo>
                    <a:pt x="37" y="32"/>
                  </a:lnTo>
                  <a:lnTo>
                    <a:pt x="18" y="64"/>
                  </a:lnTo>
                  <a:lnTo>
                    <a:pt x="0" y="3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07" name="Rectangle 129"/>
            <p:cNvSpPr>
              <a:spLocks noChangeArrowheads="1"/>
            </p:cNvSpPr>
            <p:nvPr/>
          </p:nvSpPr>
          <p:spPr bwMode="auto">
            <a:xfrm>
              <a:off x="2830" y="2007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£20,000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08" name="Rectangle 130"/>
            <p:cNvSpPr>
              <a:spLocks noChangeArrowheads="1"/>
            </p:cNvSpPr>
            <p:nvPr/>
          </p:nvSpPr>
          <p:spPr bwMode="auto">
            <a:xfrm>
              <a:off x="2824" y="1858"/>
              <a:ext cx="35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£30,000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09" name="Rectangle 131"/>
            <p:cNvSpPr>
              <a:spLocks noChangeArrowheads="1"/>
            </p:cNvSpPr>
            <p:nvPr/>
          </p:nvSpPr>
          <p:spPr bwMode="auto">
            <a:xfrm>
              <a:off x="2830" y="1707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£40,000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10" name="Rectangle 132"/>
            <p:cNvSpPr>
              <a:spLocks noChangeArrowheads="1"/>
            </p:cNvSpPr>
            <p:nvPr/>
          </p:nvSpPr>
          <p:spPr bwMode="auto">
            <a:xfrm>
              <a:off x="2830" y="1559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£50,000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11" name="Rectangle 133"/>
            <p:cNvSpPr>
              <a:spLocks noChangeArrowheads="1"/>
            </p:cNvSpPr>
            <p:nvPr/>
          </p:nvSpPr>
          <p:spPr bwMode="auto">
            <a:xfrm>
              <a:off x="2830" y="1408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£60,000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12" name="Rectangle 134"/>
            <p:cNvSpPr>
              <a:spLocks noChangeArrowheads="1"/>
            </p:cNvSpPr>
            <p:nvPr/>
          </p:nvSpPr>
          <p:spPr bwMode="auto">
            <a:xfrm>
              <a:off x="2830" y="1259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£70,000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13" name="Rectangle 135"/>
            <p:cNvSpPr>
              <a:spLocks noChangeArrowheads="1"/>
            </p:cNvSpPr>
            <p:nvPr/>
          </p:nvSpPr>
          <p:spPr bwMode="auto">
            <a:xfrm>
              <a:off x="2830" y="1108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£80,000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14" name="Rectangle 136"/>
            <p:cNvSpPr>
              <a:spLocks noChangeArrowheads="1"/>
            </p:cNvSpPr>
            <p:nvPr/>
          </p:nvSpPr>
          <p:spPr bwMode="auto">
            <a:xfrm>
              <a:off x="2830" y="959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 dirty="0">
                  <a:solidFill>
                    <a:srgbClr val="000000"/>
                  </a:solidFill>
                </a:rPr>
                <a:t>£90,000</a:t>
              </a:r>
              <a:endParaRPr lang="en-GB" sz="120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15" name="Rectangle 137"/>
            <p:cNvSpPr>
              <a:spLocks noChangeArrowheads="1"/>
            </p:cNvSpPr>
            <p:nvPr/>
          </p:nvSpPr>
          <p:spPr bwMode="auto">
            <a:xfrm>
              <a:off x="2795" y="809"/>
              <a:ext cx="3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200">
                  <a:solidFill>
                    <a:srgbClr val="000000"/>
                  </a:solidFill>
                </a:rPr>
                <a:t>£100,000</a:t>
              </a:r>
              <a:endParaRPr lang="en-GB" sz="12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grpSp>
          <p:nvGrpSpPr>
            <p:cNvPr id="3" name="Group 138"/>
            <p:cNvGrpSpPr>
              <a:grpSpLocks/>
            </p:cNvGrpSpPr>
            <p:nvPr/>
          </p:nvGrpSpPr>
          <p:grpSpPr bwMode="auto">
            <a:xfrm>
              <a:off x="3291" y="2106"/>
              <a:ext cx="2353" cy="470"/>
              <a:chOff x="634" y="3080"/>
              <a:chExt cx="2303" cy="784"/>
            </a:xfrm>
          </p:grpSpPr>
          <p:sp>
            <p:nvSpPr>
              <p:cNvPr id="249917" name="Rectangle 139"/>
              <p:cNvSpPr>
                <a:spLocks noChangeArrowheads="1"/>
              </p:cNvSpPr>
              <p:nvPr/>
            </p:nvSpPr>
            <p:spPr bwMode="auto">
              <a:xfrm rot="-5400000">
                <a:off x="540" y="3246"/>
                <a:ext cx="282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USA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18" name="Rectangle 140"/>
              <p:cNvSpPr>
                <a:spLocks noChangeArrowheads="1"/>
              </p:cNvSpPr>
              <p:nvPr/>
            </p:nvSpPr>
            <p:spPr bwMode="auto">
              <a:xfrm rot="-5400000">
                <a:off x="725" y="3215"/>
                <a:ext cx="194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UK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19" name="Rectangle 141"/>
              <p:cNvSpPr>
                <a:spLocks noChangeArrowheads="1"/>
              </p:cNvSpPr>
              <p:nvPr/>
            </p:nvSpPr>
            <p:spPr bwMode="auto">
              <a:xfrm rot="-5400000">
                <a:off x="738" y="3304"/>
                <a:ext cx="436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Ireland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0" name="Rectangle 142"/>
              <p:cNvSpPr>
                <a:spLocks noChangeArrowheads="1"/>
              </p:cNvSpPr>
              <p:nvPr/>
            </p:nvSpPr>
            <p:spPr bwMode="auto">
              <a:xfrm rot="-5400000">
                <a:off x="826" y="3355"/>
                <a:ext cx="569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Denmark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1" name="Rectangle 143"/>
              <p:cNvSpPr>
                <a:spLocks noChangeArrowheads="1"/>
              </p:cNvSpPr>
              <p:nvPr/>
            </p:nvSpPr>
            <p:spPr bwMode="auto">
              <a:xfrm rot="16200000">
                <a:off x="961" y="3349"/>
                <a:ext cx="576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 dirty="0">
                    <a:solidFill>
                      <a:srgbClr val="000000"/>
                    </a:solidFill>
                  </a:rPr>
                  <a:t>Germany</a:t>
                </a:r>
                <a:endParaRPr lang="en-GB" sz="1000" dirty="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2" name="Rectangle 144"/>
              <p:cNvSpPr>
                <a:spLocks noChangeArrowheads="1"/>
              </p:cNvSpPr>
              <p:nvPr/>
            </p:nvSpPr>
            <p:spPr bwMode="auto">
              <a:xfrm rot="-5400000">
                <a:off x="1162" y="3323"/>
                <a:ext cx="480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Canada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3" name="Rectangle 145"/>
              <p:cNvSpPr>
                <a:spLocks noChangeArrowheads="1"/>
              </p:cNvSpPr>
              <p:nvPr/>
            </p:nvSpPr>
            <p:spPr bwMode="auto">
              <a:xfrm rot="-5400000">
                <a:off x="1182" y="3433"/>
                <a:ext cx="769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Netherlands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4" name="Rectangle 146"/>
              <p:cNvSpPr>
                <a:spLocks noChangeArrowheads="1"/>
              </p:cNvSpPr>
              <p:nvPr/>
            </p:nvSpPr>
            <p:spPr bwMode="auto">
              <a:xfrm rot="-5400000">
                <a:off x="1374" y="3365"/>
                <a:ext cx="663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Australia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5" name="Rectangle 147"/>
              <p:cNvSpPr>
                <a:spLocks noChangeArrowheads="1"/>
              </p:cNvSpPr>
              <p:nvPr/>
            </p:nvSpPr>
            <p:spPr bwMode="auto">
              <a:xfrm rot="-5400000">
                <a:off x="1621" y="3315"/>
                <a:ext cx="459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Austria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6" name="Rectangle 148"/>
              <p:cNvSpPr>
                <a:spLocks noChangeArrowheads="1"/>
              </p:cNvSpPr>
              <p:nvPr/>
            </p:nvSpPr>
            <p:spPr bwMode="auto">
              <a:xfrm rot="-5400000">
                <a:off x="1678" y="3455"/>
                <a:ext cx="635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N Zealand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7" name="Rectangle 149"/>
              <p:cNvSpPr>
                <a:spLocks noChangeArrowheads="1"/>
              </p:cNvSpPr>
              <p:nvPr/>
            </p:nvSpPr>
            <p:spPr bwMode="auto">
              <a:xfrm rot="-5400000">
                <a:off x="1924" y="3310"/>
                <a:ext cx="435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France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8" name="Rectangle 150"/>
              <p:cNvSpPr>
                <a:spLocks noChangeArrowheads="1"/>
              </p:cNvSpPr>
              <p:nvPr/>
            </p:nvSpPr>
            <p:spPr bwMode="auto">
              <a:xfrm rot="-5400000">
                <a:off x="2016" y="3350"/>
                <a:ext cx="540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Portugal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29" name="Rectangle 151"/>
              <p:cNvSpPr>
                <a:spLocks noChangeArrowheads="1"/>
              </p:cNvSpPr>
              <p:nvPr/>
            </p:nvSpPr>
            <p:spPr bwMode="auto">
              <a:xfrm rot="-5400000">
                <a:off x="2208" y="3336"/>
                <a:ext cx="502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Sweden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30" name="Rectangle 152"/>
              <p:cNvSpPr>
                <a:spLocks noChangeArrowheads="1"/>
              </p:cNvSpPr>
              <p:nvPr/>
            </p:nvSpPr>
            <p:spPr bwMode="auto">
              <a:xfrm rot="-5400000">
                <a:off x="2422" y="3281"/>
                <a:ext cx="362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Spain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31" name="Rectangle 153"/>
              <p:cNvSpPr>
                <a:spLocks noChangeArrowheads="1"/>
              </p:cNvSpPr>
              <p:nvPr/>
            </p:nvSpPr>
            <p:spPr bwMode="auto">
              <a:xfrm rot="-5400000">
                <a:off x="2511" y="3322"/>
                <a:ext cx="474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Finland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249932" name="Rectangle 154"/>
              <p:cNvSpPr>
                <a:spLocks noChangeArrowheads="1"/>
              </p:cNvSpPr>
              <p:nvPr/>
            </p:nvSpPr>
            <p:spPr bwMode="auto">
              <a:xfrm rot="-5400000">
                <a:off x="2757" y="3240"/>
                <a:ext cx="265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000">
                    <a:solidFill>
                      <a:srgbClr val="000000"/>
                    </a:solidFill>
                  </a:rPr>
                  <a:t>Italy</a:t>
                </a:r>
                <a:endParaRPr lang="en-GB" sz="1000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</p:grpSp>
        <p:sp>
          <p:nvSpPr>
            <p:cNvPr id="249933" name="Oval 158"/>
            <p:cNvSpPr>
              <a:spLocks noChangeArrowheads="1"/>
            </p:cNvSpPr>
            <p:nvPr/>
          </p:nvSpPr>
          <p:spPr bwMode="auto">
            <a:xfrm>
              <a:off x="3387" y="959"/>
              <a:ext cx="153" cy="33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</p:grpSp>
      <p:sp>
        <p:nvSpPr>
          <p:cNvPr id="249934" name="Rectangle 165"/>
          <p:cNvSpPr>
            <a:spLocks noChangeArrowheads="1"/>
          </p:cNvSpPr>
          <p:nvPr/>
        </p:nvSpPr>
        <p:spPr bwMode="auto">
          <a:xfrm>
            <a:off x="6908800" y="6348413"/>
            <a:ext cx="184150" cy="3968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49935" name="Text Box 167"/>
          <p:cNvSpPr txBox="1">
            <a:spLocks noChangeArrowheads="1"/>
          </p:cNvSpPr>
          <p:nvPr/>
        </p:nvSpPr>
        <p:spPr bwMode="auto">
          <a:xfrm>
            <a:off x="5734050" y="4129088"/>
            <a:ext cx="298030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>
                <a:solidFill>
                  <a:srgbClr val="006600"/>
                </a:solidFill>
              </a:rPr>
              <a:t>Plan učinkovitosti </a:t>
            </a:r>
            <a:r>
              <a:rPr lang="en-GB" sz="1800" i="1" dirty="0" smtClean="0">
                <a:solidFill>
                  <a:srgbClr val="006600"/>
                </a:solidFill>
              </a:rPr>
              <a:t>NHS</a:t>
            </a:r>
            <a:r>
              <a:rPr lang="hr-HR" sz="1800" dirty="0" smtClean="0">
                <a:solidFill>
                  <a:srgbClr val="006600"/>
                </a:solidFill>
              </a:rPr>
              <a:t>-a </a:t>
            </a:r>
            <a:endParaRPr lang="en-GB" sz="1800" dirty="0">
              <a:solidFill>
                <a:srgbClr val="006600"/>
              </a:solidFill>
              <a:sym typeface="Wingdings" pitchFamily="2" charset="2"/>
            </a:endParaRPr>
          </a:p>
        </p:txBody>
      </p:sp>
      <p:sp>
        <p:nvSpPr>
          <p:cNvPr id="249936" name="Rectangle 172"/>
          <p:cNvSpPr>
            <a:spLocks noChangeArrowheads="1"/>
          </p:cNvSpPr>
          <p:nvPr/>
        </p:nvSpPr>
        <p:spPr bwMode="auto">
          <a:xfrm>
            <a:off x="753269" y="4100935"/>
            <a:ext cx="34940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hr-HR" sz="1800" dirty="0" smtClean="0">
                <a:solidFill>
                  <a:srgbClr val="006600"/>
                </a:solidFill>
              </a:rPr>
              <a:t>Cijene </a:t>
            </a:r>
            <a:r>
              <a:rPr lang="hr-HR" sz="1800" dirty="0" err="1" smtClean="0">
                <a:solidFill>
                  <a:srgbClr val="006600"/>
                </a:solidFill>
              </a:rPr>
              <a:t>brendiranih</a:t>
            </a:r>
            <a:r>
              <a:rPr lang="hr-HR" sz="1800" dirty="0" smtClean="0">
                <a:solidFill>
                  <a:srgbClr val="006600"/>
                </a:solidFill>
              </a:rPr>
              <a:t> lijekova</a:t>
            </a:r>
            <a:r>
              <a:rPr lang="en-GB" sz="1800" dirty="0" smtClean="0">
                <a:solidFill>
                  <a:srgbClr val="006600"/>
                </a:solidFill>
              </a:rPr>
              <a:t>: </a:t>
            </a:r>
            <a:r>
              <a:rPr lang="en-GB" sz="1800" dirty="0">
                <a:solidFill>
                  <a:srgbClr val="006600"/>
                </a:solidFill>
              </a:rPr>
              <a:t>UK vs EU</a:t>
            </a:r>
            <a:r>
              <a:rPr lang="en-GB" sz="1500" dirty="0">
                <a:solidFill>
                  <a:srgbClr val="006600"/>
                </a:solidFill>
              </a:rPr>
              <a:t> </a:t>
            </a:r>
            <a:endParaRPr lang="en-GB" sz="1500" dirty="0">
              <a:solidFill>
                <a:srgbClr val="006600"/>
              </a:solidFill>
              <a:latin typeface="Times" pitchFamily="18" charset="0"/>
            </a:endParaRPr>
          </a:p>
        </p:txBody>
      </p:sp>
      <p:grpSp>
        <p:nvGrpSpPr>
          <p:cNvPr id="4" name="Group 245"/>
          <p:cNvGrpSpPr>
            <a:grpSpLocks/>
          </p:cNvGrpSpPr>
          <p:nvPr/>
        </p:nvGrpSpPr>
        <p:grpSpPr bwMode="auto">
          <a:xfrm>
            <a:off x="342900" y="4489450"/>
            <a:ext cx="3767138" cy="2368550"/>
            <a:chOff x="285" y="2848"/>
            <a:chExt cx="2373" cy="1492"/>
          </a:xfrm>
        </p:grpSpPr>
        <p:sp>
          <p:nvSpPr>
            <p:cNvPr id="249938" name="Rectangle 161"/>
            <p:cNvSpPr>
              <a:spLocks noChangeArrowheads="1"/>
            </p:cNvSpPr>
            <p:nvPr/>
          </p:nvSpPr>
          <p:spPr bwMode="auto">
            <a:xfrm>
              <a:off x="725" y="4090"/>
              <a:ext cx="116" cy="25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39" name="Rectangle 173"/>
            <p:cNvSpPr>
              <a:spLocks noChangeArrowheads="1"/>
            </p:cNvSpPr>
            <p:nvPr/>
          </p:nvSpPr>
          <p:spPr bwMode="auto">
            <a:xfrm>
              <a:off x="346" y="3948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0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40" name="Rectangle 174"/>
            <p:cNvSpPr>
              <a:spLocks noChangeArrowheads="1"/>
            </p:cNvSpPr>
            <p:nvPr/>
          </p:nvSpPr>
          <p:spPr bwMode="auto">
            <a:xfrm>
              <a:off x="317" y="3754"/>
              <a:ext cx="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20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41" name="Rectangle 175"/>
            <p:cNvSpPr>
              <a:spLocks noChangeArrowheads="1"/>
            </p:cNvSpPr>
            <p:nvPr/>
          </p:nvSpPr>
          <p:spPr bwMode="auto">
            <a:xfrm>
              <a:off x="317" y="3570"/>
              <a:ext cx="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40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42" name="Rectangle 176"/>
            <p:cNvSpPr>
              <a:spLocks noChangeArrowheads="1"/>
            </p:cNvSpPr>
            <p:nvPr/>
          </p:nvSpPr>
          <p:spPr bwMode="auto">
            <a:xfrm>
              <a:off x="317" y="3387"/>
              <a:ext cx="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60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43" name="Rectangle 177"/>
            <p:cNvSpPr>
              <a:spLocks noChangeArrowheads="1"/>
            </p:cNvSpPr>
            <p:nvPr/>
          </p:nvSpPr>
          <p:spPr bwMode="auto">
            <a:xfrm>
              <a:off x="317" y="3213"/>
              <a:ext cx="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80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44" name="Rectangle 178"/>
            <p:cNvSpPr>
              <a:spLocks noChangeArrowheads="1"/>
            </p:cNvSpPr>
            <p:nvPr/>
          </p:nvSpPr>
          <p:spPr bwMode="auto">
            <a:xfrm>
              <a:off x="285" y="3029"/>
              <a:ext cx="13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100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45" name="Rectangle 179"/>
            <p:cNvSpPr>
              <a:spLocks noChangeArrowheads="1"/>
            </p:cNvSpPr>
            <p:nvPr/>
          </p:nvSpPr>
          <p:spPr bwMode="auto">
            <a:xfrm>
              <a:off x="285" y="2848"/>
              <a:ext cx="13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120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46" name="Line 180"/>
            <p:cNvSpPr>
              <a:spLocks noChangeShapeType="1"/>
            </p:cNvSpPr>
            <p:nvPr/>
          </p:nvSpPr>
          <p:spPr bwMode="auto">
            <a:xfrm>
              <a:off x="428" y="3801"/>
              <a:ext cx="2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47" name="Line 181"/>
            <p:cNvSpPr>
              <a:spLocks noChangeShapeType="1"/>
            </p:cNvSpPr>
            <p:nvPr/>
          </p:nvSpPr>
          <p:spPr bwMode="auto">
            <a:xfrm>
              <a:off x="428" y="3620"/>
              <a:ext cx="2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48" name="Line 182"/>
            <p:cNvSpPr>
              <a:spLocks noChangeShapeType="1"/>
            </p:cNvSpPr>
            <p:nvPr/>
          </p:nvSpPr>
          <p:spPr bwMode="auto">
            <a:xfrm>
              <a:off x="428" y="3440"/>
              <a:ext cx="2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49" name="Line 183"/>
            <p:cNvSpPr>
              <a:spLocks noChangeShapeType="1"/>
            </p:cNvSpPr>
            <p:nvPr/>
          </p:nvSpPr>
          <p:spPr bwMode="auto">
            <a:xfrm>
              <a:off x="428" y="3258"/>
              <a:ext cx="22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50" name="Line 184"/>
            <p:cNvSpPr>
              <a:spLocks noChangeShapeType="1"/>
            </p:cNvSpPr>
            <p:nvPr/>
          </p:nvSpPr>
          <p:spPr bwMode="auto">
            <a:xfrm>
              <a:off x="428" y="3078"/>
              <a:ext cx="22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51" name="Rectangle 185"/>
            <p:cNvSpPr>
              <a:spLocks noChangeArrowheads="1"/>
            </p:cNvSpPr>
            <p:nvPr/>
          </p:nvSpPr>
          <p:spPr bwMode="auto">
            <a:xfrm>
              <a:off x="488" y="3269"/>
              <a:ext cx="82" cy="711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2" name="Rectangle 186"/>
            <p:cNvSpPr>
              <a:spLocks noChangeArrowheads="1"/>
            </p:cNvSpPr>
            <p:nvPr/>
          </p:nvSpPr>
          <p:spPr bwMode="auto">
            <a:xfrm>
              <a:off x="690" y="3204"/>
              <a:ext cx="84" cy="776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3" name="Rectangle 187"/>
            <p:cNvSpPr>
              <a:spLocks noChangeArrowheads="1"/>
            </p:cNvSpPr>
            <p:nvPr/>
          </p:nvSpPr>
          <p:spPr bwMode="auto">
            <a:xfrm>
              <a:off x="894" y="3178"/>
              <a:ext cx="81" cy="802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4" name="Rectangle 188"/>
            <p:cNvSpPr>
              <a:spLocks noChangeArrowheads="1"/>
            </p:cNvSpPr>
            <p:nvPr/>
          </p:nvSpPr>
          <p:spPr bwMode="auto">
            <a:xfrm>
              <a:off x="1094" y="3124"/>
              <a:ext cx="85" cy="856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5" name="Rectangle 189"/>
            <p:cNvSpPr>
              <a:spLocks noChangeArrowheads="1"/>
            </p:cNvSpPr>
            <p:nvPr/>
          </p:nvSpPr>
          <p:spPr bwMode="auto">
            <a:xfrm>
              <a:off x="1298" y="3124"/>
              <a:ext cx="82" cy="856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6" name="Rectangle 190"/>
            <p:cNvSpPr>
              <a:spLocks noChangeArrowheads="1"/>
            </p:cNvSpPr>
            <p:nvPr/>
          </p:nvSpPr>
          <p:spPr bwMode="auto">
            <a:xfrm>
              <a:off x="1500" y="3114"/>
              <a:ext cx="85" cy="866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7" name="Rectangle 191"/>
            <p:cNvSpPr>
              <a:spLocks noChangeArrowheads="1"/>
            </p:cNvSpPr>
            <p:nvPr/>
          </p:nvSpPr>
          <p:spPr bwMode="auto">
            <a:xfrm>
              <a:off x="1704" y="3105"/>
              <a:ext cx="81" cy="875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8" name="Rectangle 192"/>
            <p:cNvSpPr>
              <a:spLocks noChangeArrowheads="1"/>
            </p:cNvSpPr>
            <p:nvPr/>
          </p:nvSpPr>
          <p:spPr bwMode="auto">
            <a:xfrm>
              <a:off x="1906" y="3078"/>
              <a:ext cx="83" cy="902"/>
            </a:xfrm>
            <a:prstGeom prst="rect">
              <a:avLst/>
            </a:prstGeom>
            <a:solidFill>
              <a:srgbClr val="000000"/>
            </a:solidFill>
            <a:ln w="48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59" name="Rectangle 193"/>
            <p:cNvSpPr>
              <a:spLocks noChangeArrowheads="1"/>
            </p:cNvSpPr>
            <p:nvPr/>
          </p:nvSpPr>
          <p:spPr bwMode="auto">
            <a:xfrm>
              <a:off x="2110" y="3051"/>
              <a:ext cx="81" cy="929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60" name="Rectangle 194"/>
            <p:cNvSpPr>
              <a:spLocks noChangeArrowheads="1"/>
            </p:cNvSpPr>
            <p:nvPr/>
          </p:nvSpPr>
          <p:spPr bwMode="auto">
            <a:xfrm>
              <a:off x="2311" y="3033"/>
              <a:ext cx="84" cy="947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61" name="Rectangle 195"/>
            <p:cNvSpPr>
              <a:spLocks noChangeArrowheads="1"/>
            </p:cNvSpPr>
            <p:nvPr/>
          </p:nvSpPr>
          <p:spPr bwMode="auto">
            <a:xfrm>
              <a:off x="2515" y="3024"/>
              <a:ext cx="82" cy="956"/>
            </a:xfrm>
            <a:prstGeom prst="rect">
              <a:avLst/>
            </a:prstGeom>
            <a:solidFill>
              <a:srgbClr val="99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49962" name="Line 196"/>
            <p:cNvSpPr>
              <a:spLocks noChangeShapeType="1"/>
            </p:cNvSpPr>
            <p:nvPr/>
          </p:nvSpPr>
          <p:spPr bwMode="auto">
            <a:xfrm>
              <a:off x="428" y="2898"/>
              <a:ext cx="0" cy="10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63" name="Line 197"/>
            <p:cNvSpPr>
              <a:spLocks noChangeShapeType="1"/>
            </p:cNvSpPr>
            <p:nvPr/>
          </p:nvSpPr>
          <p:spPr bwMode="auto">
            <a:xfrm>
              <a:off x="419" y="398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64" name="Line 198"/>
            <p:cNvSpPr>
              <a:spLocks noChangeShapeType="1"/>
            </p:cNvSpPr>
            <p:nvPr/>
          </p:nvSpPr>
          <p:spPr bwMode="auto">
            <a:xfrm>
              <a:off x="419" y="3801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65" name="Line 199"/>
            <p:cNvSpPr>
              <a:spLocks noChangeShapeType="1"/>
            </p:cNvSpPr>
            <p:nvPr/>
          </p:nvSpPr>
          <p:spPr bwMode="auto">
            <a:xfrm>
              <a:off x="419" y="362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66" name="Line 200"/>
            <p:cNvSpPr>
              <a:spLocks noChangeShapeType="1"/>
            </p:cNvSpPr>
            <p:nvPr/>
          </p:nvSpPr>
          <p:spPr bwMode="auto">
            <a:xfrm>
              <a:off x="419" y="3440"/>
              <a:ext cx="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67" name="Line 201"/>
            <p:cNvSpPr>
              <a:spLocks noChangeShapeType="1"/>
            </p:cNvSpPr>
            <p:nvPr/>
          </p:nvSpPr>
          <p:spPr bwMode="auto">
            <a:xfrm>
              <a:off x="419" y="3258"/>
              <a:ext cx="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68" name="Line 202"/>
            <p:cNvSpPr>
              <a:spLocks noChangeShapeType="1"/>
            </p:cNvSpPr>
            <p:nvPr/>
          </p:nvSpPr>
          <p:spPr bwMode="auto">
            <a:xfrm>
              <a:off x="419" y="3078"/>
              <a:ext cx="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69" name="Line 203"/>
            <p:cNvSpPr>
              <a:spLocks noChangeShapeType="1"/>
            </p:cNvSpPr>
            <p:nvPr/>
          </p:nvSpPr>
          <p:spPr bwMode="auto">
            <a:xfrm>
              <a:off x="419" y="2898"/>
              <a:ext cx="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0" name="Line 204"/>
            <p:cNvSpPr>
              <a:spLocks noChangeShapeType="1"/>
            </p:cNvSpPr>
            <p:nvPr/>
          </p:nvSpPr>
          <p:spPr bwMode="auto">
            <a:xfrm>
              <a:off x="428" y="3980"/>
              <a:ext cx="22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1" name="Line 205"/>
            <p:cNvSpPr>
              <a:spLocks noChangeShapeType="1"/>
            </p:cNvSpPr>
            <p:nvPr/>
          </p:nvSpPr>
          <p:spPr bwMode="auto">
            <a:xfrm flipV="1">
              <a:off x="428" y="3980"/>
              <a:ext cx="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2" name="Line 206"/>
            <p:cNvSpPr>
              <a:spLocks noChangeShapeType="1"/>
            </p:cNvSpPr>
            <p:nvPr/>
          </p:nvSpPr>
          <p:spPr bwMode="auto">
            <a:xfrm flipV="1">
              <a:off x="630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3" name="Line 207"/>
            <p:cNvSpPr>
              <a:spLocks noChangeShapeType="1"/>
            </p:cNvSpPr>
            <p:nvPr/>
          </p:nvSpPr>
          <p:spPr bwMode="auto">
            <a:xfrm flipV="1">
              <a:off x="833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4" name="Line 208"/>
            <p:cNvSpPr>
              <a:spLocks noChangeShapeType="1"/>
            </p:cNvSpPr>
            <p:nvPr/>
          </p:nvSpPr>
          <p:spPr bwMode="auto">
            <a:xfrm flipV="1">
              <a:off x="1034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5" name="Line 209"/>
            <p:cNvSpPr>
              <a:spLocks noChangeShapeType="1"/>
            </p:cNvSpPr>
            <p:nvPr/>
          </p:nvSpPr>
          <p:spPr bwMode="auto">
            <a:xfrm flipV="1">
              <a:off x="1239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6" name="Line 210"/>
            <p:cNvSpPr>
              <a:spLocks noChangeShapeType="1"/>
            </p:cNvSpPr>
            <p:nvPr/>
          </p:nvSpPr>
          <p:spPr bwMode="auto">
            <a:xfrm flipV="1">
              <a:off x="1440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7" name="Line 211"/>
            <p:cNvSpPr>
              <a:spLocks noChangeShapeType="1"/>
            </p:cNvSpPr>
            <p:nvPr/>
          </p:nvSpPr>
          <p:spPr bwMode="auto">
            <a:xfrm flipV="1">
              <a:off x="1644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8" name="Line 212"/>
            <p:cNvSpPr>
              <a:spLocks noChangeShapeType="1"/>
            </p:cNvSpPr>
            <p:nvPr/>
          </p:nvSpPr>
          <p:spPr bwMode="auto">
            <a:xfrm flipV="1">
              <a:off x="1846" y="3980"/>
              <a:ext cx="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79" name="Line 213"/>
            <p:cNvSpPr>
              <a:spLocks noChangeShapeType="1"/>
            </p:cNvSpPr>
            <p:nvPr/>
          </p:nvSpPr>
          <p:spPr bwMode="auto">
            <a:xfrm flipV="1">
              <a:off x="2050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80" name="Line 214"/>
            <p:cNvSpPr>
              <a:spLocks noChangeShapeType="1"/>
            </p:cNvSpPr>
            <p:nvPr/>
          </p:nvSpPr>
          <p:spPr bwMode="auto">
            <a:xfrm flipV="1">
              <a:off x="2250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81" name="Line 215"/>
            <p:cNvSpPr>
              <a:spLocks noChangeShapeType="1"/>
            </p:cNvSpPr>
            <p:nvPr/>
          </p:nvSpPr>
          <p:spPr bwMode="auto">
            <a:xfrm flipV="1">
              <a:off x="2456" y="3980"/>
              <a:ext cx="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82" name="Line 216"/>
            <p:cNvSpPr>
              <a:spLocks noChangeShapeType="1"/>
            </p:cNvSpPr>
            <p:nvPr/>
          </p:nvSpPr>
          <p:spPr bwMode="auto">
            <a:xfrm flipV="1">
              <a:off x="2657" y="3980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983" name="Rectangle 217"/>
            <p:cNvSpPr>
              <a:spLocks noChangeArrowheads="1"/>
            </p:cNvSpPr>
            <p:nvPr/>
          </p:nvSpPr>
          <p:spPr bwMode="auto">
            <a:xfrm rot="-5400000">
              <a:off x="440" y="4026"/>
              <a:ext cx="14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Italy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84" name="Rectangle 218"/>
            <p:cNvSpPr>
              <a:spLocks noChangeArrowheads="1"/>
            </p:cNvSpPr>
            <p:nvPr/>
          </p:nvSpPr>
          <p:spPr bwMode="auto">
            <a:xfrm rot="-5400000">
              <a:off x="616" y="4055"/>
              <a:ext cx="20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Spain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85" name="Rectangle 219"/>
            <p:cNvSpPr>
              <a:spLocks noChangeArrowheads="1"/>
            </p:cNvSpPr>
            <p:nvPr/>
          </p:nvSpPr>
          <p:spPr bwMode="auto">
            <a:xfrm rot="-5400000">
              <a:off x="793" y="4077"/>
              <a:ext cx="24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France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86" name="Rectangle 220"/>
            <p:cNvSpPr>
              <a:spLocks noChangeArrowheads="1"/>
            </p:cNvSpPr>
            <p:nvPr/>
          </p:nvSpPr>
          <p:spPr bwMode="auto">
            <a:xfrm rot="-5400000">
              <a:off x="988" y="4088"/>
              <a:ext cx="2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Nth’nds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87" name="Rectangle 221"/>
            <p:cNvSpPr>
              <a:spLocks noChangeArrowheads="1"/>
            </p:cNvSpPr>
            <p:nvPr/>
          </p:nvSpPr>
          <p:spPr bwMode="auto">
            <a:xfrm rot="-5400000">
              <a:off x="1179" y="4099"/>
              <a:ext cx="29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  Austria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88" name="Rectangle 222"/>
            <p:cNvSpPr>
              <a:spLocks noChangeArrowheads="1"/>
            </p:cNvSpPr>
            <p:nvPr/>
          </p:nvSpPr>
          <p:spPr bwMode="auto">
            <a:xfrm rot="-5400000">
              <a:off x="1405" y="4092"/>
              <a:ext cx="26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Finland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89" name="Rectangle 223"/>
            <p:cNvSpPr>
              <a:spLocks noChangeArrowheads="1"/>
            </p:cNvSpPr>
            <p:nvPr/>
          </p:nvSpPr>
          <p:spPr bwMode="auto">
            <a:xfrm rot="-5400000">
              <a:off x="1590" y="4097"/>
              <a:ext cx="2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Belgium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90" name="Rectangle 224"/>
            <p:cNvSpPr>
              <a:spLocks noChangeArrowheads="1"/>
            </p:cNvSpPr>
            <p:nvPr/>
          </p:nvSpPr>
          <p:spPr bwMode="auto">
            <a:xfrm rot="-5400000">
              <a:off x="1841" y="4045"/>
              <a:ext cx="19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400">
                  <a:solidFill>
                    <a:srgbClr val="000000"/>
                  </a:solidFill>
                </a:rPr>
                <a:t>U.K</a:t>
              </a:r>
              <a:endParaRPr lang="en-GB" sz="14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91" name="Rectangle 225"/>
            <p:cNvSpPr>
              <a:spLocks noChangeArrowheads="1"/>
            </p:cNvSpPr>
            <p:nvPr/>
          </p:nvSpPr>
          <p:spPr bwMode="auto">
            <a:xfrm rot="-5400000">
              <a:off x="2001" y="4102"/>
              <a:ext cx="28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Sweden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92" name="Rectangle 226"/>
            <p:cNvSpPr>
              <a:spLocks noChangeArrowheads="1"/>
            </p:cNvSpPr>
            <p:nvPr/>
          </p:nvSpPr>
          <p:spPr bwMode="auto">
            <a:xfrm rot="-5400000">
              <a:off x="2179" y="4112"/>
              <a:ext cx="32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Germany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93" name="Rectangle 227"/>
            <p:cNvSpPr>
              <a:spLocks noChangeArrowheads="1"/>
            </p:cNvSpPr>
            <p:nvPr/>
          </p:nvSpPr>
          <p:spPr bwMode="auto">
            <a:xfrm rot="-5400000">
              <a:off x="2427" y="4076"/>
              <a:ext cx="24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GB" sz="1000" b="0">
                  <a:solidFill>
                    <a:srgbClr val="000000"/>
                  </a:solidFill>
                </a:rPr>
                <a:t>Ireland</a:t>
              </a:r>
              <a:endParaRPr lang="en-GB" sz="1000">
                <a:solidFill>
                  <a:schemeClr val="tx1"/>
                </a:solidFill>
                <a:latin typeface="Times" pitchFamily="18" charset="0"/>
              </a:endParaRPr>
            </a:p>
          </p:txBody>
        </p:sp>
        <p:sp>
          <p:nvSpPr>
            <p:cNvPr id="249994" name="Rectangle 228"/>
            <p:cNvSpPr>
              <a:spLocks noChangeArrowheads="1"/>
            </p:cNvSpPr>
            <p:nvPr/>
          </p:nvSpPr>
          <p:spPr bwMode="auto">
            <a:xfrm>
              <a:off x="505" y="2920"/>
              <a:ext cx="92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000" dirty="0">
                  <a:solidFill>
                    <a:srgbClr val="000000"/>
                  </a:solidFill>
                </a:rPr>
                <a:t>Relative Price </a:t>
              </a:r>
              <a:r>
                <a:rPr lang="en-GB" sz="1000" b="0" dirty="0">
                  <a:solidFill>
                    <a:srgbClr val="000000"/>
                  </a:solidFill>
                </a:rPr>
                <a:t>(UK = 100</a:t>
              </a:r>
              <a:r>
                <a:rPr lang="en-GB" sz="900" b="0" dirty="0">
                  <a:solidFill>
                    <a:srgbClr val="000000"/>
                  </a:solidFill>
                </a:rPr>
                <a:t>)</a:t>
              </a:r>
              <a:endParaRPr lang="en-GB" sz="900" b="0" dirty="0">
                <a:solidFill>
                  <a:schemeClr val="tx1"/>
                </a:solidFill>
                <a:latin typeface="Times" pitchFamily="18" charset="0"/>
              </a:endParaRPr>
            </a:p>
          </p:txBody>
        </p:sp>
      </p:grpSp>
      <p:pic>
        <p:nvPicPr>
          <p:cNvPr id="249995" name="Picture 2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4508500"/>
            <a:ext cx="1584325" cy="229076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249996" name="Rectangle 235"/>
          <p:cNvSpPr>
            <a:spLocks noChangeArrowheads="1"/>
          </p:cNvSpPr>
          <p:nvPr/>
        </p:nvSpPr>
        <p:spPr bwMode="auto">
          <a:xfrm>
            <a:off x="6661150" y="6083300"/>
            <a:ext cx="2447925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400">
                <a:solidFill>
                  <a:srgbClr val="000000"/>
                </a:solidFill>
                <a:latin typeface="Times New Roman" pitchFamily="18" charset="0"/>
              </a:rPr>
              <a:t>“NHS push for 10% drug price cut”</a:t>
            </a:r>
          </a:p>
          <a:p>
            <a:pPr eaLnBrk="1" hangingPunct="1">
              <a:spcBef>
                <a:spcPct val="0"/>
              </a:spcBef>
            </a:pPr>
            <a:r>
              <a:rPr lang="en-GB" sz="1400" b="0" i="1">
                <a:solidFill>
                  <a:srgbClr val="000000"/>
                </a:solidFill>
                <a:latin typeface="Times New Roman" pitchFamily="18" charset="0"/>
              </a:rPr>
              <a:t>Financial Times 7/1/08</a:t>
            </a:r>
            <a:endParaRPr lang="en-GB" sz="14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9997" name="Rectangle 236"/>
          <p:cNvSpPr>
            <a:spLocks noChangeArrowheads="1"/>
          </p:cNvSpPr>
          <p:nvPr/>
        </p:nvSpPr>
        <p:spPr bwMode="auto">
          <a:xfrm>
            <a:off x="6661150" y="5365750"/>
            <a:ext cx="2232025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400" dirty="0">
                <a:solidFill>
                  <a:srgbClr val="000000"/>
                </a:solidFill>
                <a:latin typeface="Times New Roman" pitchFamily="18" charset="0"/>
              </a:rPr>
              <a:t>“NHS price plans surprise drug companies”</a:t>
            </a:r>
          </a:p>
          <a:p>
            <a:pPr eaLnBrk="1" hangingPunct="1">
              <a:spcBef>
                <a:spcPct val="0"/>
              </a:spcBef>
            </a:pPr>
            <a:r>
              <a:rPr lang="en-GB" sz="1400" b="0" i="1" dirty="0">
                <a:solidFill>
                  <a:srgbClr val="000000"/>
                </a:solidFill>
                <a:latin typeface="Times New Roman" pitchFamily="18" charset="0"/>
              </a:rPr>
              <a:t>Financial Times 2/8/07</a:t>
            </a:r>
            <a:endParaRPr lang="en-GB" sz="14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9998" name="Rectangle 237"/>
          <p:cNvSpPr>
            <a:spLocks noChangeArrowheads="1"/>
          </p:cNvSpPr>
          <p:nvPr/>
        </p:nvSpPr>
        <p:spPr bwMode="auto">
          <a:xfrm>
            <a:off x="6732588" y="4589463"/>
            <a:ext cx="2376487" cy="744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4436" rIns="0" bIns="61893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1400" dirty="0">
                <a:solidFill>
                  <a:srgbClr val="000000"/>
                </a:solidFill>
              </a:rPr>
              <a:t>“Brown to tackle £100,000 a year GPs over pay &amp; hours”</a:t>
            </a:r>
          </a:p>
          <a:p>
            <a:pPr eaLnBrk="1" hangingPunct="1">
              <a:spcBef>
                <a:spcPct val="0"/>
              </a:spcBef>
            </a:pPr>
            <a:r>
              <a:rPr lang="en-GB" sz="1400" b="0" i="1" dirty="0">
                <a:solidFill>
                  <a:srgbClr val="000000"/>
                </a:solidFill>
              </a:rPr>
              <a:t>Daily Mail 14/5/07</a:t>
            </a:r>
            <a:endParaRPr lang="en-GB" sz="14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9999" name="Text Box 238"/>
          <p:cNvSpPr txBox="1">
            <a:spLocks noChangeArrowheads="1"/>
          </p:cNvSpPr>
          <p:nvPr/>
        </p:nvSpPr>
        <p:spPr bwMode="auto">
          <a:xfrm>
            <a:off x="602734" y="1401763"/>
            <a:ext cx="89479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 dirty="0" smtClean="0">
                <a:solidFill>
                  <a:srgbClr val="99CC00"/>
                </a:solidFill>
              </a:rPr>
              <a:t>Potrošnja</a:t>
            </a:r>
            <a:endParaRPr lang="en-GB" sz="1200" dirty="0">
              <a:solidFill>
                <a:srgbClr val="99CC00"/>
              </a:solidFill>
            </a:endParaRPr>
          </a:p>
        </p:txBody>
      </p:sp>
      <p:sp>
        <p:nvSpPr>
          <p:cNvPr id="250000" name="Text Box 239"/>
          <p:cNvSpPr txBox="1">
            <a:spLocks noChangeArrowheads="1"/>
          </p:cNvSpPr>
          <p:nvPr/>
        </p:nvSpPr>
        <p:spPr bwMode="auto">
          <a:xfrm>
            <a:off x="1435100" y="2028825"/>
            <a:ext cx="6429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solidFill>
                  <a:srgbClr val="9966FF"/>
                </a:solidFill>
              </a:rPr>
              <a:t>Inputs</a:t>
            </a:r>
          </a:p>
        </p:txBody>
      </p:sp>
      <p:sp>
        <p:nvSpPr>
          <p:cNvPr id="250001" name="AutoShape 240"/>
          <p:cNvSpPr>
            <a:spLocks/>
          </p:cNvSpPr>
          <p:nvPr/>
        </p:nvSpPr>
        <p:spPr bwMode="auto">
          <a:xfrm rot="16200000" flipV="1">
            <a:off x="1651001" y="1862137"/>
            <a:ext cx="144462" cy="1008063"/>
          </a:xfrm>
          <a:prstGeom prst="rightBrace">
            <a:avLst>
              <a:gd name="adj1" fmla="val 58150"/>
              <a:gd name="adj2" fmla="val 50000"/>
            </a:avLst>
          </a:prstGeom>
          <a:noFill/>
          <a:ln w="9525">
            <a:solidFill>
              <a:srgbClr val="9966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50002" name="Text Box 241"/>
          <p:cNvSpPr txBox="1">
            <a:spLocks noChangeArrowheads="1"/>
          </p:cNvSpPr>
          <p:nvPr/>
        </p:nvSpPr>
        <p:spPr bwMode="auto">
          <a:xfrm>
            <a:off x="2527300" y="2395538"/>
            <a:ext cx="769938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solidFill>
                  <a:srgbClr val="FF5050"/>
                </a:solidFill>
              </a:rPr>
              <a:t>Outputs</a:t>
            </a:r>
          </a:p>
        </p:txBody>
      </p:sp>
      <p:sp>
        <p:nvSpPr>
          <p:cNvPr id="250003" name="AutoShape 242"/>
          <p:cNvSpPr>
            <a:spLocks/>
          </p:cNvSpPr>
          <p:nvPr/>
        </p:nvSpPr>
        <p:spPr bwMode="auto">
          <a:xfrm rot="16200000" flipV="1">
            <a:off x="2754312" y="2220913"/>
            <a:ext cx="130175" cy="914400"/>
          </a:xfrm>
          <a:prstGeom prst="rightBrace">
            <a:avLst>
              <a:gd name="adj1" fmla="val 58537"/>
              <a:gd name="adj2" fmla="val 50000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50004" name="Text Box 243"/>
          <p:cNvSpPr txBox="1">
            <a:spLocks noChangeArrowheads="1"/>
          </p:cNvSpPr>
          <p:nvPr/>
        </p:nvSpPr>
        <p:spPr bwMode="auto">
          <a:xfrm>
            <a:off x="3352800" y="2205038"/>
            <a:ext cx="928688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solidFill>
                  <a:srgbClr val="FF9933"/>
                </a:solidFill>
              </a:rPr>
              <a:t>Outcomes</a:t>
            </a:r>
          </a:p>
        </p:txBody>
      </p:sp>
      <p:sp>
        <p:nvSpPr>
          <p:cNvPr id="250005" name="AutoShape 244"/>
          <p:cNvSpPr>
            <a:spLocks/>
          </p:cNvSpPr>
          <p:nvPr/>
        </p:nvSpPr>
        <p:spPr bwMode="auto">
          <a:xfrm rot="16200000" flipV="1">
            <a:off x="3763169" y="2201069"/>
            <a:ext cx="131762" cy="647700"/>
          </a:xfrm>
          <a:prstGeom prst="rightBrace">
            <a:avLst>
              <a:gd name="adj1" fmla="val 40964"/>
              <a:gd name="adj2" fmla="val 50000"/>
            </a:avLst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>
              <a:spcBef>
                <a:spcPct val="50000"/>
              </a:spcBef>
            </a:pPr>
            <a:endParaRPr lang="en-US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Identificiranje potencijalnih ušteda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solidFill>
                  <a:srgbClr val="000099"/>
                </a:solidFill>
              </a:rPr>
              <a:t>d. </a:t>
            </a:r>
            <a:r>
              <a:rPr lang="hr-HR" dirty="0" smtClean="0">
                <a:solidFill>
                  <a:srgbClr val="000099"/>
                </a:solidFill>
              </a:rPr>
              <a:t>Dubinske analize programa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9220200" cy="4754563"/>
          </a:xfrm>
        </p:spPr>
        <p:txBody>
          <a:bodyPr/>
          <a:lstStyle/>
          <a:p>
            <a:r>
              <a:rPr lang="hr-HR" sz="2000" dirty="0" smtClean="0">
                <a:solidFill>
                  <a:srgbClr val="000099"/>
                </a:solidFill>
              </a:rPr>
              <a:t>Postaviti jasne ciljeve i procijeniti</a:t>
            </a:r>
            <a:r>
              <a:rPr lang="hr-HR" sz="2000" baseline="0" dirty="0" smtClean="0">
                <a:solidFill>
                  <a:srgbClr val="000099"/>
                </a:solidFill>
              </a:rPr>
              <a:t> aktivnosti u vezi s njima</a:t>
            </a:r>
            <a:r>
              <a:rPr lang="en-US" sz="2000" dirty="0" smtClean="0">
                <a:solidFill>
                  <a:srgbClr val="000099"/>
                </a:solidFill>
              </a:rPr>
              <a:t>:</a:t>
            </a:r>
          </a:p>
          <a:p>
            <a:pPr lvl="1"/>
            <a:r>
              <a:rPr lang="hr-HR" sz="2400" dirty="0" smtClean="0"/>
              <a:t>Treba li država biti uključena</a:t>
            </a:r>
            <a:r>
              <a:rPr lang="en-US" sz="2400" dirty="0" smtClean="0"/>
              <a:t>?</a:t>
            </a:r>
          </a:p>
          <a:p>
            <a:pPr lvl="1"/>
            <a:r>
              <a:rPr lang="hr-HR" sz="2400" dirty="0" smtClean="0"/>
              <a:t>Imaju li odgovarajuće</a:t>
            </a:r>
            <a:r>
              <a:rPr lang="hr-HR" sz="2400" baseline="0" dirty="0" smtClean="0"/>
              <a:t> distribucijske učinke?</a:t>
            </a:r>
            <a:endParaRPr lang="en-US" sz="2400" dirty="0" smtClean="0"/>
          </a:p>
          <a:p>
            <a:pPr lvl="1"/>
            <a:r>
              <a:rPr lang="hr-HR" sz="2400" dirty="0" smtClean="0"/>
              <a:t>Da li su aktivnosti učinkovite za postizanje ciljeva</a:t>
            </a:r>
            <a:r>
              <a:rPr lang="en-US" sz="2400" dirty="0" smtClean="0"/>
              <a:t>?</a:t>
            </a:r>
          </a:p>
          <a:p>
            <a:pPr lvl="1"/>
            <a:r>
              <a:rPr lang="hr-HR" sz="2400" dirty="0" smtClean="0"/>
              <a:t>Isporučuju li</a:t>
            </a:r>
            <a:r>
              <a:rPr lang="hr-HR" sz="2400" baseline="0" dirty="0" smtClean="0"/>
              <a:t> vrijednost za novac</a:t>
            </a:r>
            <a:r>
              <a:rPr lang="en-US" sz="2400" dirty="0" smtClean="0"/>
              <a:t>?</a:t>
            </a:r>
          </a:p>
          <a:p>
            <a:pPr lvl="1"/>
            <a:r>
              <a:rPr lang="hr-HR" sz="2400" dirty="0" smtClean="0"/>
              <a:t>Da li se aktivnost financijski isplati</a:t>
            </a:r>
            <a:r>
              <a:rPr lang="en-US" sz="2400" dirty="0" smtClean="0"/>
              <a:t>?</a:t>
            </a:r>
          </a:p>
          <a:p>
            <a:endParaRPr lang="en-US" sz="2400" dirty="0" smtClean="0">
              <a:solidFill>
                <a:srgbClr val="000099"/>
              </a:solidFill>
            </a:endParaRPr>
          </a:p>
          <a:p>
            <a:r>
              <a:rPr lang="hr-HR" sz="2400" dirty="0" smtClean="0">
                <a:solidFill>
                  <a:srgbClr val="000099"/>
                </a:solidFill>
              </a:rPr>
              <a:t>Vrlo političko izvršavanje</a:t>
            </a:r>
            <a:endParaRPr lang="en-US" sz="2400" dirty="0" smtClean="0">
              <a:solidFill>
                <a:srgbClr val="000099"/>
              </a:solidFill>
            </a:endParaRPr>
          </a:p>
          <a:p>
            <a:endParaRPr lang="en-US" sz="2400" dirty="0" smtClean="0">
              <a:solidFill>
                <a:srgbClr val="000099"/>
              </a:solidFill>
            </a:endParaRPr>
          </a:p>
          <a:p>
            <a:r>
              <a:rPr lang="hr-HR" sz="2400" dirty="0" smtClean="0">
                <a:solidFill>
                  <a:srgbClr val="000099"/>
                </a:solidFill>
              </a:rPr>
              <a:t>Najbolje koristiti kada su programi dobro definirani</a:t>
            </a:r>
            <a:endParaRPr lang="en-US" sz="2400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Identificiranje potencijalnih ušteda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99"/>
                </a:solidFill>
              </a:rPr>
              <a:t>e. </a:t>
            </a:r>
            <a:r>
              <a:rPr lang="hr-HR" sz="2800" b="1" dirty="0" smtClean="0">
                <a:solidFill>
                  <a:schemeClr val="accent6"/>
                </a:solidFill>
                <a:effectLst/>
              </a:rPr>
              <a:t>Dubinske analize programa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000" dirty="0" smtClean="0">
                <a:solidFill>
                  <a:srgbClr val="000099"/>
                </a:solidFill>
              </a:rPr>
              <a:t>Dubinske analize uključuju opise poslova fokusirajući se na niz općih načela</a:t>
            </a:r>
            <a:r>
              <a:rPr lang="en-US" sz="2000" dirty="0" smtClean="0">
                <a:solidFill>
                  <a:srgbClr val="000099"/>
                </a:solidFill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hr-HR" sz="2000" b="0" dirty="0" smtClean="0">
                <a:solidFill>
                  <a:srgbClr val="000099"/>
                </a:solidFill>
              </a:rPr>
              <a:t>Je li rashod bio </a:t>
            </a:r>
            <a:r>
              <a:rPr lang="hr-HR" sz="2000" b="0" dirty="0" smtClean="0">
                <a:solidFill>
                  <a:srgbClr val="000099"/>
                </a:solidFill>
              </a:rPr>
              <a:t>ograničen na zadane korisnike;</a:t>
            </a:r>
            <a:endParaRPr lang="en-US" sz="2000" b="0" dirty="0" smtClean="0">
              <a:solidFill>
                <a:srgbClr val="000099"/>
              </a:solidFill>
            </a:endParaRPr>
          </a:p>
          <a:p>
            <a:pPr>
              <a:spcBef>
                <a:spcPts val="1200"/>
              </a:spcBef>
            </a:pPr>
            <a:r>
              <a:rPr lang="hr-HR" sz="2000" b="0" dirty="0" smtClean="0">
                <a:solidFill>
                  <a:srgbClr val="000099"/>
                </a:solidFill>
              </a:rPr>
              <a:t>Da li se cilj ostvaruje</a:t>
            </a:r>
            <a:r>
              <a:rPr lang="hr-HR" sz="2000" b="0" baseline="0" dirty="0" smtClean="0">
                <a:solidFill>
                  <a:srgbClr val="000099"/>
                </a:solidFill>
              </a:rPr>
              <a:t> na ekonomičan način?</a:t>
            </a:r>
            <a:endParaRPr lang="en-US" sz="2000" b="0" dirty="0" smtClean="0">
              <a:solidFill>
                <a:srgbClr val="000099"/>
              </a:solidFill>
            </a:endParaRPr>
          </a:p>
          <a:p>
            <a:pPr>
              <a:spcBef>
                <a:spcPts val="1200"/>
              </a:spcBef>
            </a:pPr>
            <a:r>
              <a:rPr lang="hr-HR" sz="2000" b="0" dirty="0" smtClean="0">
                <a:solidFill>
                  <a:srgbClr val="000099"/>
                </a:solidFill>
              </a:rPr>
              <a:t>Postoji li prostor za </a:t>
            </a:r>
            <a:r>
              <a:rPr lang="hr-HR" sz="2000" b="0" dirty="0" smtClean="0">
                <a:solidFill>
                  <a:srgbClr val="000099"/>
                </a:solidFill>
              </a:rPr>
              <a:t>preciznije ciljanje </a:t>
            </a:r>
            <a:r>
              <a:rPr lang="hr-HR" sz="2000" b="0" dirty="0" smtClean="0">
                <a:solidFill>
                  <a:srgbClr val="000099"/>
                </a:solidFill>
              </a:rPr>
              <a:t>ili za veće doprinose</a:t>
            </a:r>
            <a:r>
              <a:rPr lang="hr-HR" sz="2000" b="0" baseline="0" dirty="0" smtClean="0">
                <a:solidFill>
                  <a:srgbClr val="000099"/>
                </a:solidFill>
              </a:rPr>
              <a:t> od pojedinaca koji imaju koristi; i </a:t>
            </a:r>
            <a:endParaRPr lang="en-US" sz="2000" b="0" dirty="0" smtClean="0">
              <a:solidFill>
                <a:srgbClr val="000099"/>
              </a:solidFill>
            </a:endParaRPr>
          </a:p>
          <a:p>
            <a:pPr>
              <a:spcBef>
                <a:spcPts val="1200"/>
              </a:spcBef>
            </a:pPr>
            <a:r>
              <a:rPr lang="hr-HR" sz="2000" b="0" dirty="0" smtClean="0">
                <a:solidFill>
                  <a:srgbClr val="000099"/>
                </a:solidFill>
              </a:rPr>
              <a:t>Postoje li drugi programi</a:t>
            </a:r>
            <a:r>
              <a:rPr lang="hr-HR" sz="2000" b="0" baseline="0" dirty="0" smtClean="0">
                <a:solidFill>
                  <a:srgbClr val="000099"/>
                </a:solidFill>
              </a:rPr>
              <a:t> sa sličnim ciljevima i ciljanim skupinama: </a:t>
            </a:r>
            <a:r>
              <a:rPr lang="hr-HR" sz="2000" b="0" dirty="0" smtClean="0">
                <a:solidFill>
                  <a:srgbClr val="000099"/>
                </a:solidFill>
              </a:rPr>
              <a:t>postoji li prostor za reorganizaciju i konsolidaciju. </a:t>
            </a:r>
            <a:endParaRPr lang="en-US" sz="2000" b="0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Identificiranje potencijalnih ušteda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99"/>
                </a:solidFill>
              </a:rPr>
              <a:t>f. </a:t>
            </a:r>
            <a:r>
              <a:rPr lang="hr-HR" dirty="0" smtClean="0">
                <a:solidFill>
                  <a:srgbClr val="000099"/>
                </a:solidFill>
              </a:rPr>
              <a:t>Samo-identifikacija ministarstva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/>
            <a:r>
              <a:rPr lang="hr-HR" sz="2400" dirty="0" smtClean="0">
                <a:solidFill>
                  <a:srgbClr val="000099"/>
                </a:solidFill>
              </a:rPr>
              <a:t>Tražiti od agencija da identificiraju svoje rashode</a:t>
            </a:r>
            <a:r>
              <a:rPr lang="hr-HR" sz="2400" baseline="0" dirty="0" smtClean="0">
                <a:solidFill>
                  <a:srgbClr val="000099"/>
                </a:solidFill>
              </a:rPr>
              <a:t> najnižeg prioriteta</a:t>
            </a:r>
            <a:endParaRPr lang="en-US" sz="2400" dirty="0" smtClean="0">
              <a:solidFill>
                <a:srgbClr val="000099"/>
              </a:solidFill>
            </a:endParaRPr>
          </a:p>
          <a:p>
            <a:pPr lvl="1"/>
            <a:r>
              <a:rPr lang="hr-HR" sz="2400" dirty="0" smtClean="0"/>
              <a:t>Primjer</a:t>
            </a:r>
            <a:r>
              <a:rPr lang="en-US" sz="2400" dirty="0" smtClean="0"/>
              <a:t>: </a:t>
            </a:r>
            <a:r>
              <a:rPr lang="hr-HR" sz="2400" dirty="0" smtClean="0"/>
              <a:t>Godišnja dubinska analiza </a:t>
            </a:r>
            <a:r>
              <a:rPr lang="hr-HR" sz="2400" dirty="0" err="1" smtClean="0"/>
              <a:t>2007</a:t>
            </a:r>
            <a:r>
              <a:rPr lang="hr-HR" sz="2400" dirty="0" smtClean="0"/>
              <a:t>.-</a:t>
            </a:r>
            <a:r>
              <a:rPr lang="hr-HR" sz="2400" dirty="0" err="1" smtClean="0"/>
              <a:t>2010</a:t>
            </a:r>
            <a:r>
              <a:rPr lang="hr-HR" sz="2400" dirty="0" smtClean="0"/>
              <a:t>.,</a:t>
            </a:r>
            <a:r>
              <a:rPr lang="hr-HR" sz="2400" baseline="0" dirty="0" smtClean="0"/>
              <a:t> Kanada </a:t>
            </a:r>
            <a:endParaRPr lang="en-US" sz="2400" dirty="0" smtClean="0"/>
          </a:p>
          <a:p>
            <a:r>
              <a:rPr lang="hr-HR" sz="2400" dirty="0" smtClean="0">
                <a:solidFill>
                  <a:srgbClr val="000099"/>
                </a:solidFill>
              </a:rPr>
              <a:t>Agencije će pokušati </a:t>
            </a:r>
            <a:r>
              <a:rPr lang="hr-HR" sz="2400" dirty="0" smtClean="0">
                <a:solidFill>
                  <a:srgbClr val="000099"/>
                </a:solidFill>
              </a:rPr>
              <a:t>predložiti </a:t>
            </a:r>
            <a:r>
              <a:rPr lang="hr-HR" sz="2400" dirty="0" smtClean="0">
                <a:solidFill>
                  <a:srgbClr val="000099"/>
                </a:solidFill>
              </a:rPr>
              <a:t>političke neostvarive</a:t>
            </a:r>
            <a:r>
              <a:rPr lang="hr-HR" sz="2400" baseline="0" dirty="0" smtClean="0">
                <a:solidFill>
                  <a:srgbClr val="000099"/>
                </a:solidFill>
              </a:rPr>
              <a:t> uštede </a:t>
            </a:r>
            <a:endParaRPr lang="en-US" sz="2400" dirty="0" smtClean="0">
              <a:solidFill>
                <a:srgbClr val="000099"/>
              </a:solidFill>
            </a:endParaRPr>
          </a:p>
          <a:p>
            <a:r>
              <a:rPr lang="hr-HR" sz="2400" dirty="0" smtClean="0">
                <a:solidFill>
                  <a:srgbClr val="000099"/>
                </a:solidFill>
              </a:rPr>
              <a:t>Središnje</a:t>
            </a:r>
            <a:r>
              <a:rPr lang="hr-HR" sz="2400" baseline="0" dirty="0" smtClean="0">
                <a:solidFill>
                  <a:srgbClr val="000099"/>
                </a:solidFill>
              </a:rPr>
              <a:t> agencije trebaju alternativu</a:t>
            </a:r>
            <a:endParaRPr lang="en-US" sz="2400" dirty="0" smtClean="0">
              <a:solidFill>
                <a:srgbClr val="000099"/>
              </a:solidFill>
            </a:endParaRPr>
          </a:p>
          <a:p>
            <a:pPr lvl="1"/>
            <a:r>
              <a:rPr lang="hr-HR" sz="2400" dirty="0" smtClean="0"/>
              <a:t>Primjer</a:t>
            </a:r>
            <a:r>
              <a:rPr lang="en-US" sz="2400" dirty="0" smtClean="0"/>
              <a:t>: </a:t>
            </a:r>
            <a:r>
              <a:rPr lang="hr-HR" sz="2400" dirty="0" smtClean="0"/>
              <a:t>alternativne opcije </a:t>
            </a:r>
            <a:r>
              <a:rPr lang="hr-HR" sz="2400" dirty="0" smtClean="0"/>
              <a:t>Irske </a:t>
            </a:r>
            <a:endParaRPr lang="en-US" sz="2400" dirty="0" smtClean="0"/>
          </a:p>
          <a:p>
            <a:r>
              <a:rPr lang="hr-HR" sz="2400" dirty="0" smtClean="0">
                <a:solidFill>
                  <a:srgbClr val="000099"/>
                </a:solidFill>
              </a:rPr>
              <a:t>Fokusiranjem na manje uštede, ovaj pristup može propustiti </a:t>
            </a:r>
            <a:r>
              <a:rPr lang="hr-HR" sz="2400" dirty="0" smtClean="0">
                <a:solidFill>
                  <a:srgbClr val="000099"/>
                </a:solidFill>
              </a:rPr>
              <a:t>širi kontekst</a:t>
            </a:r>
            <a:endParaRPr lang="en-US" sz="2400" dirty="0" smtClean="0">
              <a:solidFill>
                <a:srgbClr val="000099"/>
              </a:solidFill>
            </a:endParaRPr>
          </a:p>
          <a:p>
            <a:r>
              <a:rPr lang="hr-HR" sz="2400" dirty="0" smtClean="0">
                <a:solidFill>
                  <a:srgbClr val="000099"/>
                </a:solidFill>
              </a:rPr>
              <a:t>Naglašava potrebu za jasnim hijerarhijskim ciljevima ušteda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hr-HR" dirty="0" smtClean="0"/>
              <a:t>Procjena vjerodostojnosti ušteda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99"/>
                </a:solidFill>
              </a:rPr>
              <a:t>a. </a:t>
            </a:r>
            <a:r>
              <a:rPr lang="hr-HR" dirty="0" smtClean="0">
                <a:solidFill>
                  <a:srgbClr val="000099"/>
                </a:solidFill>
              </a:rPr>
              <a:t>Pazite se ušteda </a:t>
            </a:r>
            <a:r>
              <a:rPr lang="en-US" dirty="0" smtClean="0">
                <a:solidFill>
                  <a:srgbClr val="000099"/>
                </a:solidFill>
              </a:rPr>
              <a:t>‘</a:t>
            </a:r>
            <a:r>
              <a:rPr lang="hr-HR" dirty="0" smtClean="0">
                <a:solidFill>
                  <a:srgbClr val="000099"/>
                </a:solidFill>
              </a:rPr>
              <a:t>magičnog pudinga</a:t>
            </a:r>
            <a:r>
              <a:rPr lang="en-US" dirty="0" smtClean="0">
                <a:solidFill>
                  <a:srgbClr val="000099"/>
                </a:solidFill>
              </a:rPr>
              <a:t>’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C322-26C0-4973-B24B-58450906D3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3041" y="1371599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kern="0" dirty="0" smtClean="0">
                <a:solidFill>
                  <a:srgbClr val="000099"/>
                </a:solidFill>
                <a:latin typeface="+mn-lt"/>
                <a:cs typeface="+mn-cs"/>
              </a:rPr>
              <a:t>Ako </a:t>
            </a:r>
            <a:r>
              <a:rPr lang="hr-HR" kern="0" dirty="0" smtClean="0">
                <a:solidFill>
                  <a:srgbClr val="000099"/>
                </a:solidFill>
                <a:latin typeface="+mn-lt"/>
                <a:cs typeface="+mn-cs"/>
              </a:rPr>
              <a:t>uštede ne utječu na pružanje usluga</a:t>
            </a:r>
            <a:r>
              <a:rPr lang="hr-HR" kern="0" dirty="0" smtClean="0">
                <a:solidFill>
                  <a:srgbClr val="000099"/>
                </a:solidFill>
                <a:latin typeface="+mn-lt"/>
                <a:cs typeface="+mn-cs"/>
              </a:rPr>
              <a:t>, budite vrlo skeptični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5122" name="Picture 2" descr="C:\Users\jharris\Desktop\Magicpud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2540000" cy="4140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2514600"/>
            <a:ext cx="4648200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kern="0" dirty="0" smtClean="0">
                <a:solidFill>
                  <a:srgbClr val="800000"/>
                </a:solidFill>
                <a:latin typeface="+mn-lt"/>
                <a:cs typeface="+mn-cs"/>
              </a:rPr>
              <a:t>Klasični primjeri</a:t>
            </a:r>
            <a:endParaRPr lang="en-US" sz="2800" kern="0" dirty="0" smtClean="0">
              <a:solidFill>
                <a:srgbClr val="800000"/>
              </a:solidFill>
              <a:latin typeface="+mn-lt"/>
              <a:cs typeface="+mn-cs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Učinkovitost</a:t>
            </a:r>
            <a:r>
              <a:rPr lang="en-US" sz="2800" kern="0" dirty="0" smtClean="0">
                <a:solidFill>
                  <a:srgbClr val="000099"/>
                </a:solidFill>
                <a:latin typeface="+mn-lt"/>
                <a:cs typeface="+mn-cs"/>
              </a:rPr>
              <a:t>/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povećanje učinkovitosti 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Agencije koje se spajaju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Ponovni pregovori oko farmaceutskih ugovora</a:t>
            </a:r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Procjena vjerodostojnosti ušteda</a:t>
            </a:r>
            <a: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rgbClr val="000099"/>
                </a:solidFill>
              </a:rPr>
              <a:t>b. </a:t>
            </a:r>
            <a:r>
              <a:rPr lang="hr-HR" dirty="0" smtClean="0">
                <a:solidFill>
                  <a:srgbClr val="000099"/>
                </a:solidFill>
              </a:rPr>
              <a:t>„Priviđenja” potrošnje radi uštede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C322-26C0-4973-B24B-58450906D3E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0772" y="1376854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Mjere koje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prvo uključuju određeni trošak da bi se kasnije ostvarile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uštede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514600"/>
            <a:ext cx="5257800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kern="0" dirty="0" smtClean="0">
                <a:solidFill>
                  <a:srgbClr val="C00000"/>
                </a:solidFill>
                <a:latin typeface="+mn-lt"/>
                <a:cs typeface="+mn-cs"/>
              </a:rPr>
              <a:t>Klasični primjeri</a:t>
            </a:r>
            <a:endParaRPr lang="en-US" sz="2800" kern="0" dirty="0" smtClean="0">
              <a:solidFill>
                <a:srgbClr val="C00000"/>
              </a:solidFill>
              <a:latin typeface="+mn-lt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Ulaganja u </a:t>
            </a:r>
            <a:r>
              <a:rPr lang="hr-HR" sz="2800" kern="0" dirty="0" err="1" smtClean="0">
                <a:solidFill>
                  <a:srgbClr val="000099"/>
                </a:solidFill>
                <a:latin typeface="+mn-lt"/>
                <a:cs typeface="+mn-cs"/>
              </a:rPr>
              <a:t>ICT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Prijevare i neusklađenost 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Paketi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isplate otpremnina 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</p:txBody>
      </p:sp>
      <p:pic>
        <p:nvPicPr>
          <p:cNvPr id="6146" name="Picture 2" descr="C:\Users\jharris\Desktop\palms-in-desert-oasis-4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266700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Procjena vjerodostojnosti ušteda</a:t>
            </a:r>
            <a: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rgbClr val="000099"/>
                </a:solidFill>
              </a:rPr>
              <a:t>c. </a:t>
            </a:r>
            <a:r>
              <a:rPr lang="hr-HR" dirty="0" smtClean="0">
                <a:solidFill>
                  <a:srgbClr val="000099"/>
                </a:solidFill>
              </a:rPr>
              <a:t>Spomenici </a:t>
            </a:r>
            <a:r>
              <a:rPr lang="en-US" dirty="0" smtClean="0">
                <a:solidFill>
                  <a:srgbClr val="000099"/>
                </a:solidFill>
              </a:rPr>
              <a:t>Washington</a:t>
            </a:r>
            <a:r>
              <a:rPr lang="hr-HR" dirty="0" smtClean="0">
                <a:solidFill>
                  <a:srgbClr val="000099"/>
                </a:solidFill>
              </a:rPr>
              <a:t>-a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C322-26C0-4973-B24B-58450906D3E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Agencije će često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ponuditi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uštede znajući u potpunosti da su politički neostvarive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514600"/>
            <a:ext cx="5257800" cy="465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kern="0" dirty="0" smtClean="0">
                <a:solidFill>
                  <a:srgbClr val="C00000"/>
                </a:solidFill>
                <a:latin typeface="+mn-lt"/>
                <a:cs typeface="+mn-cs"/>
              </a:rPr>
              <a:t>Klasični primjeri </a:t>
            </a:r>
            <a:endParaRPr lang="en-US" sz="2800" kern="0" dirty="0" smtClean="0">
              <a:solidFill>
                <a:srgbClr val="C00000"/>
              </a:solidFill>
              <a:latin typeface="+mn-lt"/>
              <a:cs typeface="+mn-cs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Spomenik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G. </a:t>
            </a:r>
            <a:r>
              <a:rPr lang="en-US" sz="2800" kern="0" dirty="0" smtClean="0">
                <a:solidFill>
                  <a:srgbClr val="000099"/>
                </a:solidFill>
                <a:latin typeface="+mn-lt"/>
                <a:cs typeface="+mn-cs"/>
              </a:rPr>
              <a:t>Washington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-u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Imigracija/izbjeglice 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Mirovine veterana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hr-HR" sz="2800" i="1" kern="0" dirty="0" err="1" smtClean="0">
                <a:solidFill>
                  <a:srgbClr val="C00000"/>
                </a:solidFill>
                <a:latin typeface="+mn-lt"/>
                <a:cs typeface="+mn-cs"/>
              </a:rPr>
              <a:t>The</a:t>
            </a:r>
            <a:r>
              <a:rPr lang="hr-HR" sz="2800" i="1" kern="0" dirty="0" smtClean="0">
                <a:solidFill>
                  <a:srgbClr val="C00000"/>
                </a:solidFill>
                <a:latin typeface="+mn-lt"/>
                <a:cs typeface="+mn-cs"/>
              </a:rPr>
              <a:t> Red </a:t>
            </a:r>
            <a:r>
              <a:rPr lang="hr-HR" sz="2800" i="1" kern="0" dirty="0" err="1" smtClean="0">
                <a:solidFill>
                  <a:srgbClr val="C00000"/>
                </a:solidFill>
                <a:latin typeface="+mn-lt"/>
                <a:cs typeface="+mn-cs"/>
              </a:rPr>
              <a:t>Arrows</a:t>
            </a:r>
            <a:r>
              <a:rPr lang="hr-HR" sz="2800" i="1" kern="0" dirty="0" smtClean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endParaRPr lang="en-US" sz="2800" i="1" kern="0" dirty="0" smtClean="0">
              <a:solidFill>
                <a:srgbClr val="C00000"/>
              </a:solidFill>
              <a:latin typeface="+mn-lt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</p:txBody>
      </p:sp>
      <p:pic>
        <p:nvPicPr>
          <p:cNvPr id="7170" name="Picture 2" descr="C:\Users\jharris\Desktop\Washing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2622997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Procjena vjerodostojnosti ušteda</a:t>
            </a:r>
            <a: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rgbClr val="000099"/>
                </a:solidFill>
              </a:rPr>
              <a:t>d. </a:t>
            </a:r>
            <a:r>
              <a:rPr lang="hr-HR" dirty="0" smtClean="0">
                <a:solidFill>
                  <a:srgbClr val="000099"/>
                </a:solidFill>
              </a:rPr>
              <a:t>Dvostruko računanje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C322-26C0-4973-B24B-58450906D3E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Uštede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će često biti u interakciji jedna s drugom</a:t>
            </a:r>
            <a:r>
              <a:rPr lang="en-US" sz="2800" kern="0" dirty="0" smtClean="0">
                <a:solidFill>
                  <a:srgbClr val="000099"/>
                </a:solidFill>
                <a:latin typeface="+mn-lt"/>
                <a:cs typeface="+mn-cs"/>
              </a:rPr>
              <a:t>: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1+1≠2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514600"/>
            <a:ext cx="525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kern="0" dirty="0" smtClean="0">
                <a:solidFill>
                  <a:srgbClr val="C00000"/>
                </a:solidFill>
                <a:latin typeface="+mn-lt"/>
                <a:cs typeface="+mn-cs"/>
              </a:rPr>
              <a:t>Klasični primjeri</a:t>
            </a:r>
            <a:endParaRPr lang="en-US" sz="2800" kern="0" dirty="0" smtClean="0">
              <a:solidFill>
                <a:srgbClr val="C00000"/>
              </a:solidFill>
              <a:latin typeface="+mn-lt"/>
              <a:cs typeface="+mn-cs"/>
            </a:endParaRPr>
          </a:p>
          <a:p>
            <a:pPr marL="346075" indent="-346075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Smanjenje plaća </a:t>
            </a:r>
            <a:r>
              <a:rPr lang="hr-HR" sz="2800" i="1" kern="0" dirty="0" smtClean="0">
                <a:solidFill>
                  <a:srgbClr val="000099"/>
                </a:solidFill>
                <a:latin typeface="+mn-lt"/>
                <a:cs typeface="+mn-cs"/>
              </a:rPr>
              <a:t>i</a:t>
            </a:r>
            <a:r>
              <a:rPr lang="en-US" sz="2800" kern="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zamrzavanje zapošljavanja </a:t>
            </a:r>
            <a:endParaRPr lang="en-US" sz="28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346075" indent="-346075">
              <a:buFont typeface="Arial" pitchFamily="34" charset="0"/>
              <a:buChar char="•"/>
            </a:pP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Promjene na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razinama blagostanja </a:t>
            </a:r>
            <a:r>
              <a:rPr lang="hr-HR" sz="2800" i="1" kern="0" dirty="0" smtClean="0">
                <a:solidFill>
                  <a:srgbClr val="000099"/>
                </a:solidFill>
                <a:latin typeface="+mn-lt"/>
                <a:cs typeface="+mn-cs"/>
              </a:rPr>
              <a:t>i</a:t>
            </a:r>
            <a:r>
              <a:rPr lang="en-US" sz="2800" kern="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hr-HR" sz="2800" kern="0" dirty="0" smtClean="0">
                <a:solidFill>
                  <a:srgbClr val="000099"/>
                </a:solidFill>
                <a:latin typeface="+mn-lt"/>
                <a:cs typeface="+mn-cs"/>
              </a:rPr>
              <a:t>prilagodb</a:t>
            </a:r>
            <a:r>
              <a:rPr lang="hr-HR" sz="2800" kern="0" dirty="0" smtClean="0">
                <a:solidFill>
                  <a:schemeClr val="accent2"/>
                </a:solidFill>
                <a:latin typeface="+mn-lt"/>
                <a:cs typeface="+mn-cs"/>
              </a:rPr>
              <a:t>a indeksiranja </a:t>
            </a:r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  <a:p>
            <a:endParaRPr lang="en-US" sz="2800" kern="0" dirty="0" smtClean="0">
              <a:solidFill>
                <a:schemeClr val="accent2"/>
              </a:solidFill>
              <a:latin typeface="+mn-lt"/>
              <a:cs typeface="+mn-cs"/>
            </a:endParaRPr>
          </a:p>
        </p:txBody>
      </p:sp>
      <p:pic>
        <p:nvPicPr>
          <p:cNvPr id="8194" name="Picture 2" descr="C:\Users\jharris\Desktop\double cou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Procjena vjerodostojnosti ušteda</a:t>
            </a:r>
            <a: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rgbClr val="000099"/>
                </a:solidFill>
              </a:rPr>
              <a:t>e. </a:t>
            </a:r>
            <a:r>
              <a:rPr lang="hr-HR" dirty="0" smtClean="0">
                <a:solidFill>
                  <a:srgbClr val="000099"/>
                </a:solidFill>
              </a:rPr>
              <a:t>Ostale zamke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C322-26C0-4973-B24B-58450906D3E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71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Prodaja imovine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r-H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Prodaja imovine radi uzimanje iste u najam (tzv.</a:t>
            </a:r>
            <a:r>
              <a:rPr kumimoji="0" lang="hr-HR" sz="32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Lease backs</a:t>
            </a:r>
            <a:r>
              <a:rPr kumimoji="0" lang="hr-H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3200" i="1" kern="0" dirty="0" smtClean="0">
                <a:solidFill>
                  <a:srgbClr val="000099"/>
                </a:solidFill>
                <a:latin typeface="+mn-lt"/>
                <a:cs typeface="+mn-cs"/>
              </a:rPr>
              <a:t>tzv. P</a:t>
            </a:r>
            <a:r>
              <a:rPr lang="en-US" sz="3200" i="1" kern="0" dirty="0" err="1" smtClean="0">
                <a:solidFill>
                  <a:srgbClr val="000099"/>
                </a:solidFill>
                <a:latin typeface="+mn-lt"/>
                <a:cs typeface="+mn-cs"/>
              </a:rPr>
              <a:t>ush</a:t>
            </a:r>
            <a:r>
              <a:rPr lang="en-US" sz="3200" i="1" kern="0" dirty="0" smtClean="0">
                <a:solidFill>
                  <a:srgbClr val="000099"/>
                </a:solidFill>
                <a:latin typeface="+mn-lt"/>
                <a:cs typeface="+mn-cs"/>
              </a:rPr>
              <a:t>-pull</a:t>
            </a:r>
            <a:r>
              <a:rPr lang="en-US" sz="3200" kern="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uštede</a:t>
            </a:r>
            <a:endParaRPr lang="en-US" sz="32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Dezinvesticije </a:t>
            </a:r>
            <a:endParaRPr lang="en-US" sz="32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Zamjena troškova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hr-HR" dirty="0" smtClean="0"/>
              <a:t>Pregled rasprave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 anchor="ctr"/>
          <a:lstStyle/>
          <a:p>
            <a:pPr marL="514350" indent="-514350">
              <a:buFont typeface="+mj-lt"/>
              <a:buAutoNum type="romanUcPeriod"/>
            </a:pPr>
            <a:r>
              <a:rPr lang="hr-HR" sz="2800" dirty="0" smtClean="0">
                <a:solidFill>
                  <a:srgbClr val="000099"/>
                </a:solidFill>
              </a:rPr>
              <a:t>Postavljanje jasnih ciljeva ušteda</a:t>
            </a:r>
            <a:endParaRPr lang="en-US" sz="28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romanUcPeriod"/>
            </a:pPr>
            <a:endParaRPr lang="en-US" sz="28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800" dirty="0" smtClean="0">
                <a:solidFill>
                  <a:srgbClr val="000099"/>
                </a:solidFill>
              </a:rPr>
              <a:t>Identif</a:t>
            </a:r>
            <a:r>
              <a:rPr lang="hr-HR" sz="2800" dirty="0" smtClean="0">
                <a:solidFill>
                  <a:srgbClr val="000099"/>
                </a:solidFill>
              </a:rPr>
              <a:t>iciranje potencijalnih ušteda </a:t>
            </a:r>
            <a:endParaRPr lang="en-US" sz="28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romanUcPeriod"/>
            </a:pPr>
            <a:endParaRPr lang="en-US" sz="2800" dirty="0" smtClean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hr-HR" sz="2800" dirty="0" smtClean="0">
                <a:solidFill>
                  <a:srgbClr val="000099"/>
                </a:solidFill>
              </a:rPr>
              <a:t>Procjena vjerodostojnosti ušteda</a:t>
            </a:r>
            <a:endParaRPr lang="en-US" sz="2800" dirty="0" smtClean="0">
              <a:solidFill>
                <a:srgbClr val="000099"/>
              </a:solidFill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hr-HR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>Procjena vjerodostojnosti ušteda</a:t>
            </a:r>
            <a: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srgbClr val="99000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dirty="0" smtClean="0">
                <a:solidFill>
                  <a:srgbClr val="000099"/>
                </a:solidFill>
              </a:rPr>
              <a:t>f. </a:t>
            </a:r>
            <a:r>
              <a:rPr lang="hr-HR" dirty="0" smtClean="0">
                <a:solidFill>
                  <a:srgbClr val="000099"/>
                </a:solidFill>
              </a:rPr>
              <a:t>Lekcije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C322-26C0-4973-B24B-58450906D3E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71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r-H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Budite jasni</a:t>
            </a:r>
            <a:r>
              <a:rPr kumimoji="0" lang="hr-HR" sz="32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oko utjecaja </a:t>
            </a: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koji </a:t>
            </a:r>
            <a:r>
              <a:rPr kumimoji="0" lang="hr-HR" sz="32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uštede mogu imati</a:t>
            </a:r>
            <a:endParaRPr lang="en-US" sz="32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Budite rigorozni u svojim procjenama </a:t>
            </a:r>
            <a:endParaRPr lang="en-US" sz="32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r-H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Budite politički razumni već na samom početku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Razmotrite </a:t>
            </a:r>
            <a:r>
              <a:rPr lang="hr-HR" sz="3200" kern="0" dirty="0" smtClean="0">
                <a:solidFill>
                  <a:srgbClr val="000099"/>
                </a:solidFill>
                <a:latin typeface="+mn-lt"/>
                <a:cs typeface="+mn-cs"/>
              </a:rPr>
              <a:t>uštede u cijelosti </a:t>
            </a:r>
            <a:endParaRPr lang="en-US" sz="3200" kern="0" dirty="0" smtClean="0">
              <a:solidFill>
                <a:srgbClr val="000099"/>
              </a:solidFill>
              <a:latin typeface="+mn-lt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r-H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Mislite</a:t>
            </a:r>
            <a:r>
              <a:rPr kumimoji="0" lang="hr-HR" sz="32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dalekosežno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433" name="Group 4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032178"/>
              </p:ext>
            </p:extLst>
          </p:nvPr>
        </p:nvGraphicFramePr>
        <p:xfrm>
          <a:off x="304800" y="1295400"/>
          <a:ext cx="8382000" cy="5684520"/>
        </p:xfrm>
        <a:graphic>
          <a:graphicData uri="http://schemas.openxmlformats.org/drawingml/2006/table">
            <a:tbl>
              <a:tblPr/>
              <a:tblGrid>
                <a:gridCol w="1158875"/>
                <a:gridCol w="1600200"/>
                <a:gridCol w="5622925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Država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 dubinske analize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Cilj ušteda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Kanada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Strateške dubinske analize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5%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nominalnih ušteda do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godine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</a:t>
                      </a: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ERC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godišnje dividende učinkovitosti na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odjelne rashode.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Dodatnih jednokratnih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2%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2008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-09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Francuska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RGPP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realnih ušteda do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godine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Koreja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Evaluacije programa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nominalnog smanjenja godišnje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za programe koji su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nisu sasvim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uspješni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Švedska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Produktivnost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Kretanje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-godišnje produktivnosti sektora usluga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≈ 1½%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Razne jednokratne uštede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UK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SR04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5% real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nih ušteda godišnje za sve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odjelne rashode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Nominal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zamrzavanje na proračunima administracije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CSR07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3% real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nih ušteda godišnje za sve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odjelne rashode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5% </a:t>
                      </a: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realnih rezova u proračunima administracije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solidFill>
                  <a:srgbClr val="800000"/>
                </a:solidFill>
              </a:rPr>
              <a:t>I. </a:t>
            </a:r>
            <a:r>
              <a:rPr lang="hr-HR" sz="3200" dirty="0" smtClean="0">
                <a:solidFill>
                  <a:srgbClr val="800000"/>
                </a:solidFill>
              </a:rPr>
              <a:t>Postavljanje jasnih ciljeva ušteda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hr-HR" dirty="0" smtClean="0"/>
              <a:t>Postavljanje jasnih ciljeva ušteda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hr-HR" dirty="0" smtClean="0">
                <a:solidFill>
                  <a:srgbClr val="000099"/>
                </a:solidFill>
              </a:rPr>
              <a:t>Uštede se mjere u usporedbi s čim?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sz="2400" dirty="0" smtClean="0">
                <a:solidFill>
                  <a:srgbClr val="000099"/>
                </a:solidFill>
              </a:rPr>
              <a:t>Razine potrošnje u </a:t>
            </a:r>
            <a:r>
              <a:rPr lang="en-US" sz="2400" dirty="0" smtClean="0">
                <a:solidFill>
                  <a:srgbClr val="000099"/>
                </a:solidFill>
              </a:rPr>
              <a:t>2014</a:t>
            </a:r>
            <a:r>
              <a:rPr lang="hr-HR" sz="2400" dirty="0" smtClean="0">
                <a:solidFill>
                  <a:srgbClr val="000099"/>
                </a:solidFill>
              </a:rPr>
              <a:t>. </a:t>
            </a:r>
            <a:r>
              <a:rPr lang="hr-HR" sz="2400" dirty="0" smtClean="0">
                <a:solidFill>
                  <a:srgbClr val="000099"/>
                </a:solidFill>
              </a:rPr>
              <a:t>postavljaju </a:t>
            </a:r>
            <a:r>
              <a:rPr lang="hr-HR" sz="2400" dirty="0" smtClean="0">
                <a:solidFill>
                  <a:srgbClr val="000099"/>
                </a:solidFill>
              </a:rPr>
              <a:t>jasno mjerilo… </a:t>
            </a: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…</a:t>
            </a:r>
            <a:r>
              <a:rPr lang="hr-HR" sz="2400" dirty="0" smtClean="0">
                <a:solidFill>
                  <a:srgbClr val="000099"/>
                </a:solidFill>
              </a:rPr>
              <a:t>ne ostavljajući prostora neslaganju ….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053" name="AutoShape 5"/>
          <p:cNvSpPr>
            <a:spLocks noChangeAspect="1" noChangeArrowheads="1" noTextEdit="1"/>
          </p:cNvSpPr>
          <p:nvPr/>
        </p:nvSpPr>
        <p:spPr bwMode="auto">
          <a:xfrm>
            <a:off x="762000" y="1828800"/>
            <a:ext cx="65627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328738" y="2052638"/>
            <a:ext cx="5629275" cy="3609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Freeform 8"/>
          <p:cNvSpPr>
            <a:spLocks noEditPoints="1"/>
          </p:cNvSpPr>
          <p:nvPr/>
        </p:nvSpPr>
        <p:spPr bwMode="auto">
          <a:xfrm>
            <a:off x="1328738" y="2052638"/>
            <a:ext cx="5629275" cy="36099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9448" y="0"/>
              </a:cxn>
              <a:cxn ang="0">
                <a:pos x="9456" y="8"/>
              </a:cxn>
              <a:cxn ang="0">
                <a:pos x="9456" y="6056"/>
              </a:cxn>
              <a:cxn ang="0">
                <a:pos x="9448" y="6064"/>
              </a:cxn>
              <a:cxn ang="0">
                <a:pos x="8" y="6064"/>
              </a:cxn>
              <a:cxn ang="0">
                <a:pos x="0" y="6056"/>
              </a:cxn>
              <a:cxn ang="0">
                <a:pos x="0" y="8"/>
              </a:cxn>
              <a:cxn ang="0">
                <a:pos x="16" y="6056"/>
              </a:cxn>
              <a:cxn ang="0">
                <a:pos x="8" y="6048"/>
              </a:cxn>
              <a:cxn ang="0">
                <a:pos x="9448" y="6048"/>
              </a:cxn>
              <a:cxn ang="0">
                <a:pos x="9440" y="6056"/>
              </a:cxn>
              <a:cxn ang="0">
                <a:pos x="9440" y="8"/>
              </a:cxn>
              <a:cxn ang="0">
                <a:pos x="944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6056"/>
              </a:cxn>
            </a:cxnLst>
            <a:rect l="0" t="0" r="r" b="b"/>
            <a:pathLst>
              <a:path w="9456" h="606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9448" y="0"/>
                </a:lnTo>
                <a:cubicBezTo>
                  <a:pt x="9453" y="0"/>
                  <a:pt x="9456" y="4"/>
                  <a:pt x="9456" y="8"/>
                </a:cubicBezTo>
                <a:lnTo>
                  <a:pt x="9456" y="6056"/>
                </a:lnTo>
                <a:cubicBezTo>
                  <a:pt x="9456" y="6061"/>
                  <a:pt x="9453" y="6064"/>
                  <a:pt x="9448" y="6064"/>
                </a:cubicBezTo>
                <a:lnTo>
                  <a:pt x="8" y="6064"/>
                </a:lnTo>
                <a:cubicBezTo>
                  <a:pt x="4" y="6064"/>
                  <a:pt x="0" y="6061"/>
                  <a:pt x="0" y="6056"/>
                </a:cubicBezTo>
                <a:lnTo>
                  <a:pt x="0" y="8"/>
                </a:lnTo>
                <a:close/>
                <a:moveTo>
                  <a:pt x="16" y="6056"/>
                </a:moveTo>
                <a:lnTo>
                  <a:pt x="8" y="6048"/>
                </a:lnTo>
                <a:lnTo>
                  <a:pt x="9448" y="6048"/>
                </a:lnTo>
                <a:lnTo>
                  <a:pt x="9440" y="6056"/>
                </a:lnTo>
                <a:lnTo>
                  <a:pt x="9440" y="8"/>
                </a:lnTo>
                <a:lnTo>
                  <a:pt x="9448" y="16"/>
                </a:lnTo>
                <a:lnTo>
                  <a:pt x="8" y="16"/>
                </a:lnTo>
                <a:lnTo>
                  <a:pt x="16" y="8"/>
                </a:lnTo>
                <a:lnTo>
                  <a:pt x="16" y="6056"/>
                </a:lnTo>
                <a:close/>
              </a:path>
            </a:pathLst>
          </a:custGeom>
          <a:solidFill>
            <a:srgbClr val="7F7F7F"/>
          </a:solidFill>
          <a:ln w="9525" cap="flat">
            <a:solidFill>
              <a:srgbClr val="7F7F7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7" name="Freeform 9"/>
          <p:cNvSpPr>
            <a:spLocks noEditPoints="1"/>
          </p:cNvSpPr>
          <p:nvPr/>
        </p:nvSpPr>
        <p:spPr bwMode="auto">
          <a:xfrm>
            <a:off x="1614488" y="4452938"/>
            <a:ext cx="5057775" cy="12001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234" y="156"/>
              </a:cxn>
              <a:cxn ang="0">
                <a:pos x="234" y="756"/>
              </a:cxn>
              <a:cxn ang="0">
                <a:pos x="0" y="756"/>
              </a:cxn>
              <a:cxn ang="0">
                <a:pos x="0" y="156"/>
              </a:cxn>
              <a:cxn ang="0">
                <a:pos x="588" y="0"/>
              </a:cxn>
              <a:cxn ang="0">
                <a:pos x="822" y="0"/>
              </a:cxn>
              <a:cxn ang="0">
                <a:pos x="822" y="756"/>
              </a:cxn>
              <a:cxn ang="0">
                <a:pos x="588" y="756"/>
              </a:cxn>
              <a:cxn ang="0">
                <a:pos x="588" y="0"/>
              </a:cxn>
              <a:cxn ang="0">
                <a:pos x="1176" y="306"/>
              </a:cxn>
              <a:cxn ang="0">
                <a:pos x="1416" y="306"/>
              </a:cxn>
              <a:cxn ang="0">
                <a:pos x="1416" y="756"/>
              </a:cxn>
              <a:cxn ang="0">
                <a:pos x="1176" y="756"/>
              </a:cxn>
              <a:cxn ang="0">
                <a:pos x="1176" y="306"/>
              </a:cxn>
              <a:cxn ang="0">
                <a:pos x="1770" y="306"/>
              </a:cxn>
              <a:cxn ang="0">
                <a:pos x="2004" y="306"/>
              </a:cxn>
              <a:cxn ang="0">
                <a:pos x="2004" y="756"/>
              </a:cxn>
              <a:cxn ang="0">
                <a:pos x="1770" y="756"/>
              </a:cxn>
              <a:cxn ang="0">
                <a:pos x="1770" y="306"/>
              </a:cxn>
              <a:cxn ang="0">
                <a:pos x="2358" y="306"/>
              </a:cxn>
              <a:cxn ang="0">
                <a:pos x="2598" y="306"/>
              </a:cxn>
              <a:cxn ang="0">
                <a:pos x="2598" y="756"/>
              </a:cxn>
              <a:cxn ang="0">
                <a:pos x="2358" y="756"/>
              </a:cxn>
              <a:cxn ang="0">
                <a:pos x="2358" y="306"/>
              </a:cxn>
              <a:cxn ang="0">
                <a:pos x="2952" y="306"/>
              </a:cxn>
              <a:cxn ang="0">
                <a:pos x="3186" y="306"/>
              </a:cxn>
              <a:cxn ang="0">
                <a:pos x="3186" y="756"/>
              </a:cxn>
              <a:cxn ang="0">
                <a:pos x="2952" y="756"/>
              </a:cxn>
              <a:cxn ang="0">
                <a:pos x="2952" y="306"/>
              </a:cxn>
            </a:cxnLst>
            <a:rect l="0" t="0" r="r" b="b"/>
            <a:pathLst>
              <a:path w="3186" h="756">
                <a:moveTo>
                  <a:pt x="0" y="156"/>
                </a:moveTo>
                <a:lnTo>
                  <a:pt x="234" y="156"/>
                </a:lnTo>
                <a:lnTo>
                  <a:pt x="234" y="756"/>
                </a:lnTo>
                <a:lnTo>
                  <a:pt x="0" y="756"/>
                </a:lnTo>
                <a:lnTo>
                  <a:pt x="0" y="156"/>
                </a:lnTo>
                <a:close/>
                <a:moveTo>
                  <a:pt x="588" y="0"/>
                </a:moveTo>
                <a:lnTo>
                  <a:pt x="822" y="0"/>
                </a:lnTo>
                <a:lnTo>
                  <a:pt x="822" y="756"/>
                </a:lnTo>
                <a:lnTo>
                  <a:pt x="588" y="756"/>
                </a:lnTo>
                <a:lnTo>
                  <a:pt x="588" y="0"/>
                </a:lnTo>
                <a:close/>
                <a:moveTo>
                  <a:pt x="1176" y="306"/>
                </a:moveTo>
                <a:lnTo>
                  <a:pt x="1416" y="306"/>
                </a:lnTo>
                <a:lnTo>
                  <a:pt x="1416" y="756"/>
                </a:lnTo>
                <a:lnTo>
                  <a:pt x="1176" y="756"/>
                </a:lnTo>
                <a:lnTo>
                  <a:pt x="1176" y="306"/>
                </a:lnTo>
                <a:close/>
                <a:moveTo>
                  <a:pt x="1770" y="306"/>
                </a:moveTo>
                <a:lnTo>
                  <a:pt x="2004" y="306"/>
                </a:lnTo>
                <a:lnTo>
                  <a:pt x="2004" y="756"/>
                </a:lnTo>
                <a:lnTo>
                  <a:pt x="1770" y="756"/>
                </a:lnTo>
                <a:lnTo>
                  <a:pt x="1770" y="306"/>
                </a:lnTo>
                <a:close/>
                <a:moveTo>
                  <a:pt x="2358" y="306"/>
                </a:moveTo>
                <a:lnTo>
                  <a:pt x="2598" y="306"/>
                </a:lnTo>
                <a:lnTo>
                  <a:pt x="2598" y="756"/>
                </a:lnTo>
                <a:lnTo>
                  <a:pt x="2358" y="756"/>
                </a:lnTo>
                <a:lnTo>
                  <a:pt x="2358" y="306"/>
                </a:lnTo>
                <a:close/>
                <a:moveTo>
                  <a:pt x="2952" y="306"/>
                </a:moveTo>
                <a:lnTo>
                  <a:pt x="3186" y="306"/>
                </a:lnTo>
                <a:lnTo>
                  <a:pt x="3186" y="756"/>
                </a:lnTo>
                <a:lnTo>
                  <a:pt x="2952" y="756"/>
                </a:lnTo>
                <a:lnTo>
                  <a:pt x="2952" y="306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481388" y="4452938"/>
            <a:ext cx="381000" cy="4857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481388" y="4100513"/>
            <a:ext cx="381000" cy="352425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328738" y="2057400"/>
            <a:ext cx="9525" cy="3600450"/>
          </a:xfrm>
          <a:prstGeom prst="rect">
            <a:avLst/>
          </a:pr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1" name="Freeform 13"/>
          <p:cNvSpPr>
            <a:spLocks noEditPoints="1"/>
          </p:cNvSpPr>
          <p:nvPr/>
        </p:nvSpPr>
        <p:spPr bwMode="auto">
          <a:xfrm>
            <a:off x="1333500" y="2052638"/>
            <a:ext cx="38100" cy="3609975"/>
          </a:xfrm>
          <a:custGeom>
            <a:avLst/>
            <a:gdLst/>
            <a:ahLst/>
            <a:cxnLst>
              <a:cxn ang="0">
                <a:pos x="0" y="2268"/>
              </a:cxn>
              <a:cxn ang="0">
                <a:pos x="24" y="2268"/>
              </a:cxn>
              <a:cxn ang="0">
                <a:pos x="24" y="2274"/>
              </a:cxn>
              <a:cxn ang="0">
                <a:pos x="0" y="2274"/>
              </a:cxn>
              <a:cxn ang="0">
                <a:pos x="0" y="2268"/>
              </a:cxn>
              <a:cxn ang="0">
                <a:pos x="0" y="1512"/>
              </a:cxn>
              <a:cxn ang="0">
                <a:pos x="24" y="1512"/>
              </a:cxn>
              <a:cxn ang="0">
                <a:pos x="24" y="1518"/>
              </a:cxn>
              <a:cxn ang="0">
                <a:pos x="0" y="1518"/>
              </a:cxn>
              <a:cxn ang="0">
                <a:pos x="0" y="1512"/>
              </a:cxn>
              <a:cxn ang="0">
                <a:pos x="0" y="756"/>
              </a:cxn>
              <a:cxn ang="0">
                <a:pos x="24" y="756"/>
              </a:cxn>
              <a:cxn ang="0">
                <a:pos x="24" y="762"/>
              </a:cxn>
              <a:cxn ang="0">
                <a:pos x="0" y="762"/>
              </a:cxn>
              <a:cxn ang="0">
                <a:pos x="0" y="756"/>
              </a:cxn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4" h="2274">
                <a:moveTo>
                  <a:pt x="0" y="2268"/>
                </a:moveTo>
                <a:lnTo>
                  <a:pt x="24" y="2268"/>
                </a:lnTo>
                <a:lnTo>
                  <a:pt x="24" y="2274"/>
                </a:lnTo>
                <a:lnTo>
                  <a:pt x="0" y="2274"/>
                </a:lnTo>
                <a:lnTo>
                  <a:pt x="0" y="2268"/>
                </a:lnTo>
                <a:close/>
                <a:moveTo>
                  <a:pt x="0" y="1512"/>
                </a:moveTo>
                <a:lnTo>
                  <a:pt x="24" y="1512"/>
                </a:lnTo>
                <a:lnTo>
                  <a:pt x="24" y="1518"/>
                </a:lnTo>
                <a:lnTo>
                  <a:pt x="0" y="1518"/>
                </a:lnTo>
                <a:lnTo>
                  <a:pt x="0" y="1512"/>
                </a:lnTo>
                <a:close/>
                <a:moveTo>
                  <a:pt x="0" y="756"/>
                </a:moveTo>
                <a:lnTo>
                  <a:pt x="24" y="756"/>
                </a:lnTo>
                <a:lnTo>
                  <a:pt x="24" y="762"/>
                </a:lnTo>
                <a:lnTo>
                  <a:pt x="0" y="762"/>
                </a:lnTo>
                <a:lnTo>
                  <a:pt x="0" y="756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333500" y="5653088"/>
            <a:ext cx="5619750" cy="9525"/>
          </a:xfrm>
          <a:prstGeom prst="rect">
            <a:avLst/>
          </a:pr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``</a:t>
            </a:r>
            <a:endParaRPr lang="en-US" dirty="0"/>
          </a:p>
        </p:txBody>
      </p:sp>
      <p:sp>
        <p:nvSpPr>
          <p:cNvPr id="2063" name="Freeform 15"/>
          <p:cNvSpPr>
            <a:spLocks noEditPoints="1"/>
          </p:cNvSpPr>
          <p:nvPr/>
        </p:nvSpPr>
        <p:spPr bwMode="auto">
          <a:xfrm>
            <a:off x="1328738" y="5619750"/>
            <a:ext cx="5629275" cy="381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24"/>
              </a:cxn>
              <a:cxn ang="0">
                <a:pos x="0" y="24"/>
              </a:cxn>
              <a:cxn ang="0">
                <a:pos x="0" y="0"/>
              </a:cxn>
              <a:cxn ang="0">
                <a:pos x="6" y="0"/>
              </a:cxn>
              <a:cxn ang="0">
                <a:pos x="594" y="0"/>
              </a:cxn>
              <a:cxn ang="0">
                <a:pos x="594" y="24"/>
              </a:cxn>
              <a:cxn ang="0">
                <a:pos x="588" y="24"/>
              </a:cxn>
              <a:cxn ang="0">
                <a:pos x="588" y="0"/>
              </a:cxn>
              <a:cxn ang="0">
                <a:pos x="594" y="0"/>
              </a:cxn>
              <a:cxn ang="0">
                <a:pos x="1182" y="0"/>
              </a:cxn>
              <a:cxn ang="0">
                <a:pos x="1182" y="24"/>
              </a:cxn>
              <a:cxn ang="0">
                <a:pos x="1176" y="24"/>
              </a:cxn>
              <a:cxn ang="0">
                <a:pos x="1176" y="0"/>
              </a:cxn>
              <a:cxn ang="0">
                <a:pos x="1182" y="0"/>
              </a:cxn>
              <a:cxn ang="0">
                <a:pos x="1776" y="0"/>
              </a:cxn>
              <a:cxn ang="0">
                <a:pos x="1776" y="24"/>
              </a:cxn>
              <a:cxn ang="0">
                <a:pos x="1770" y="24"/>
              </a:cxn>
              <a:cxn ang="0">
                <a:pos x="1770" y="0"/>
              </a:cxn>
              <a:cxn ang="0">
                <a:pos x="1776" y="0"/>
              </a:cxn>
              <a:cxn ang="0">
                <a:pos x="2364" y="0"/>
              </a:cxn>
              <a:cxn ang="0">
                <a:pos x="2364" y="24"/>
              </a:cxn>
              <a:cxn ang="0">
                <a:pos x="2358" y="24"/>
              </a:cxn>
              <a:cxn ang="0">
                <a:pos x="2358" y="0"/>
              </a:cxn>
              <a:cxn ang="0">
                <a:pos x="2364" y="0"/>
              </a:cxn>
              <a:cxn ang="0">
                <a:pos x="2958" y="0"/>
              </a:cxn>
              <a:cxn ang="0">
                <a:pos x="2958" y="24"/>
              </a:cxn>
              <a:cxn ang="0">
                <a:pos x="2952" y="24"/>
              </a:cxn>
              <a:cxn ang="0">
                <a:pos x="2952" y="0"/>
              </a:cxn>
              <a:cxn ang="0">
                <a:pos x="2958" y="0"/>
              </a:cxn>
              <a:cxn ang="0">
                <a:pos x="3546" y="0"/>
              </a:cxn>
              <a:cxn ang="0">
                <a:pos x="3546" y="24"/>
              </a:cxn>
              <a:cxn ang="0">
                <a:pos x="3540" y="24"/>
              </a:cxn>
              <a:cxn ang="0">
                <a:pos x="3540" y="0"/>
              </a:cxn>
              <a:cxn ang="0">
                <a:pos x="3546" y="0"/>
              </a:cxn>
            </a:cxnLst>
            <a:rect l="0" t="0" r="r" b="b"/>
            <a:pathLst>
              <a:path w="3546" h="24">
                <a:moveTo>
                  <a:pt x="6" y="0"/>
                </a:moveTo>
                <a:lnTo>
                  <a:pt x="6" y="24"/>
                </a:lnTo>
                <a:lnTo>
                  <a:pt x="0" y="24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594" y="0"/>
                </a:moveTo>
                <a:lnTo>
                  <a:pt x="594" y="24"/>
                </a:lnTo>
                <a:lnTo>
                  <a:pt x="588" y="24"/>
                </a:lnTo>
                <a:lnTo>
                  <a:pt x="588" y="0"/>
                </a:lnTo>
                <a:lnTo>
                  <a:pt x="594" y="0"/>
                </a:lnTo>
                <a:close/>
                <a:moveTo>
                  <a:pt x="1182" y="0"/>
                </a:moveTo>
                <a:lnTo>
                  <a:pt x="1182" y="24"/>
                </a:lnTo>
                <a:lnTo>
                  <a:pt x="1176" y="24"/>
                </a:lnTo>
                <a:lnTo>
                  <a:pt x="1176" y="0"/>
                </a:lnTo>
                <a:lnTo>
                  <a:pt x="1182" y="0"/>
                </a:lnTo>
                <a:close/>
                <a:moveTo>
                  <a:pt x="1776" y="0"/>
                </a:moveTo>
                <a:lnTo>
                  <a:pt x="1776" y="24"/>
                </a:lnTo>
                <a:lnTo>
                  <a:pt x="1770" y="24"/>
                </a:lnTo>
                <a:lnTo>
                  <a:pt x="1770" y="0"/>
                </a:lnTo>
                <a:lnTo>
                  <a:pt x="1776" y="0"/>
                </a:lnTo>
                <a:close/>
                <a:moveTo>
                  <a:pt x="2364" y="0"/>
                </a:moveTo>
                <a:lnTo>
                  <a:pt x="2364" y="24"/>
                </a:lnTo>
                <a:lnTo>
                  <a:pt x="2358" y="24"/>
                </a:lnTo>
                <a:lnTo>
                  <a:pt x="2358" y="0"/>
                </a:lnTo>
                <a:lnTo>
                  <a:pt x="2364" y="0"/>
                </a:lnTo>
                <a:close/>
                <a:moveTo>
                  <a:pt x="2958" y="0"/>
                </a:moveTo>
                <a:lnTo>
                  <a:pt x="2958" y="24"/>
                </a:lnTo>
                <a:lnTo>
                  <a:pt x="2952" y="24"/>
                </a:lnTo>
                <a:lnTo>
                  <a:pt x="2952" y="0"/>
                </a:lnTo>
                <a:lnTo>
                  <a:pt x="2958" y="0"/>
                </a:lnTo>
                <a:close/>
                <a:moveTo>
                  <a:pt x="3546" y="0"/>
                </a:moveTo>
                <a:lnTo>
                  <a:pt x="3546" y="24"/>
                </a:lnTo>
                <a:lnTo>
                  <a:pt x="3540" y="24"/>
                </a:lnTo>
                <a:lnTo>
                  <a:pt x="3540" y="0"/>
                </a:lnTo>
                <a:lnTo>
                  <a:pt x="3546" y="0"/>
                </a:lnTo>
                <a:close/>
              </a:path>
            </a:pathLst>
          </a:custGeom>
          <a:solidFill>
            <a:srgbClr val="868686"/>
          </a:solidFill>
          <a:ln w="9525" cap="flat">
            <a:solidFill>
              <a:srgbClr val="868686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1784350" y="2641600"/>
            <a:ext cx="4719638" cy="2070100"/>
          </a:xfrm>
          <a:custGeom>
            <a:avLst/>
            <a:gdLst/>
            <a:ahLst/>
            <a:cxnLst>
              <a:cxn ang="0">
                <a:pos x="21" y="3428"/>
              </a:cxn>
              <a:cxn ang="0">
                <a:pos x="1589" y="3028"/>
              </a:cxn>
              <a:cxn ang="0">
                <a:pos x="3170" y="2421"/>
              </a:cxn>
              <a:cxn ang="0">
                <a:pos x="4737" y="1733"/>
              </a:cxn>
              <a:cxn ang="0">
                <a:pos x="6304" y="934"/>
              </a:cxn>
              <a:cxn ang="0">
                <a:pos x="7886" y="7"/>
              </a:cxn>
              <a:cxn ang="0">
                <a:pos x="7919" y="15"/>
              </a:cxn>
              <a:cxn ang="0">
                <a:pos x="7911" y="48"/>
              </a:cxn>
              <a:cxn ang="0">
                <a:pos x="6325" y="977"/>
              </a:cxn>
              <a:cxn ang="0">
                <a:pos x="4756" y="1777"/>
              </a:cxn>
              <a:cxn ang="0">
                <a:pos x="3187" y="2466"/>
              </a:cxn>
              <a:cxn ang="0">
                <a:pos x="1600" y="3075"/>
              </a:cxn>
              <a:cxn ang="0">
                <a:pos x="32" y="3475"/>
              </a:cxn>
              <a:cxn ang="0">
                <a:pos x="3" y="3457"/>
              </a:cxn>
              <a:cxn ang="0">
                <a:pos x="21" y="3428"/>
              </a:cxn>
            </a:cxnLst>
            <a:rect l="0" t="0" r="r" b="b"/>
            <a:pathLst>
              <a:path w="7926" h="3478">
                <a:moveTo>
                  <a:pt x="21" y="3428"/>
                </a:moveTo>
                <a:lnTo>
                  <a:pt x="1589" y="3028"/>
                </a:lnTo>
                <a:lnTo>
                  <a:pt x="3170" y="2421"/>
                </a:lnTo>
                <a:lnTo>
                  <a:pt x="4737" y="1733"/>
                </a:lnTo>
                <a:lnTo>
                  <a:pt x="6304" y="934"/>
                </a:lnTo>
                <a:lnTo>
                  <a:pt x="7886" y="7"/>
                </a:lnTo>
                <a:cubicBezTo>
                  <a:pt x="7898" y="0"/>
                  <a:pt x="7912" y="4"/>
                  <a:pt x="7919" y="15"/>
                </a:cubicBezTo>
                <a:cubicBezTo>
                  <a:pt x="7926" y="27"/>
                  <a:pt x="7922" y="41"/>
                  <a:pt x="7911" y="48"/>
                </a:cubicBezTo>
                <a:lnTo>
                  <a:pt x="6325" y="977"/>
                </a:lnTo>
                <a:lnTo>
                  <a:pt x="4756" y="1777"/>
                </a:lnTo>
                <a:lnTo>
                  <a:pt x="3187" y="2466"/>
                </a:lnTo>
                <a:lnTo>
                  <a:pt x="1600" y="3075"/>
                </a:lnTo>
                <a:lnTo>
                  <a:pt x="32" y="3475"/>
                </a:lnTo>
                <a:cubicBezTo>
                  <a:pt x="20" y="3478"/>
                  <a:pt x="6" y="3470"/>
                  <a:pt x="3" y="3457"/>
                </a:cubicBezTo>
                <a:cubicBezTo>
                  <a:pt x="0" y="3445"/>
                  <a:pt x="8" y="3431"/>
                  <a:pt x="21" y="3428"/>
                </a:cubicBezTo>
                <a:close/>
              </a:path>
            </a:pathLst>
          </a:custGeom>
          <a:solidFill>
            <a:srgbClr val="4A7EBB"/>
          </a:solidFill>
          <a:ln w="9525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084263" y="5586413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014413" y="4386263"/>
            <a:ext cx="2571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014413" y="3186113"/>
            <a:ext cx="2571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014413" y="1985963"/>
            <a:ext cx="2571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666875" y="5751513"/>
            <a:ext cx="2628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605088" y="5751513"/>
            <a:ext cx="2628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541713" y="5751513"/>
            <a:ext cx="2628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479925" y="5751513"/>
            <a:ext cx="2628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416550" y="5751513"/>
            <a:ext cx="2628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353175" y="5751513"/>
            <a:ext cx="2628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2018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157413" y="2805113"/>
            <a:ext cx="257175" cy="76200"/>
          </a:xfrm>
          <a:prstGeom prst="rect">
            <a:avLst/>
          </a:prstGeom>
          <a:solidFill>
            <a:srgbClr val="8064A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2430463" y="2765425"/>
            <a:ext cx="5048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Pressure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157413" y="3033713"/>
            <a:ext cx="257175" cy="76200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2430463" y="2995613"/>
            <a:ext cx="552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identified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157413" y="3262313"/>
            <a:ext cx="257175" cy="7620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430463" y="3225800"/>
            <a:ext cx="552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Budgeted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138363" y="3509963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4A7EBB"/>
          </a:solidFill>
          <a:ln w="9525" cap="flat">
            <a:solidFill>
              <a:srgbClr val="4A7EBB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2430463" y="3454400"/>
            <a:ext cx="4857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Baseline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Freeform 35"/>
          <p:cNvSpPr>
            <a:spLocks noEditPoints="1"/>
          </p:cNvSpPr>
          <p:nvPr/>
        </p:nvSpPr>
        <p:spPr bwMode="auto">
          <a:xfrm>
            <a:off x="2924175" y="4452938"/>
            <a:ext cx="771525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  <a:cxn ang="0">
                <a:pos x="42" y="0"/>
              </a:cxn>
              <a:cxn ang="0">
                <a:pos x="66" y="0"/>
              </a:cxn>
              <a:cxn ang="0">
                <a:pos x="66" y="6"/>
              </a:cxn>
              <a:cxn ang="0">
                <a:pos x="42" y="6"/>
              </a:cxn>
              <a:cxn ang="0">
                <a:pos x="42" y="0"/>
              </a:cxn>
              <a:cxn ang="0">
                <a:pos x="84" y="0"/>
              </a:cxn>
              <a:cxn ang="0">
                <a:pos x="108" y="0"/>
              </a:cxn>
              <a:cxn ang="0">
                <a:pos x="108" y="6"/>
              </a:cxn>
              <a:cxn ang="0">
                <a:pos x="84" y="6"/>
              </a:cxn>
              <a:cxn ang="0">
                <a:pos x="84" y="0"/>
              </a:cxn>
              <a:cxn ang="0">
                <a:pos x="126" y="0"/>
              </a:cxn>
              <a:cxn ang="0">
                <a:pos x="150" y="0"/>
              </a:cxn>
              <a:cxn ang="0">
                <a:pos x="150" y="6"/>
              </a:cxn>
              <a:cxn ang="0">
                <a:pos x="126" y="6"/>
              </a:cxn>
              <a:cxn ang="0">
                <a:pos x="126" y="0"/>
              </a:cxn>
              <a:cxn ang="0">
                <a:pos x="168" y="0"/>
              </a:cxn>
              <a:cxn ang="0">
                <a:pos x="192" y="0"/>
              </a:cxn>
              <a:cxn ang="0">
                <a:pos x="192" y="6"/>
              </a:cxn>
              <a:cxn ang="0">
                <a:pos x="168" y="6"/>
              </a:cxn>
              <a:cxn ang="0">
                <a:pos x="168" y="0"/>
              </a:cxn>
              <a:cxn ang="0">
                <a:pos x="210" y="0"/>
              </a:cxn>
              <a:cxn ang="0">
                <a:pos x="234" y="0"/>
              </a:cxn>
              <a:cxn ang="0">
                <a:pos x="234" y="6"/>
              </a:cxn>
              <a:cxn ang="0">
                <a:pos x="210" y="6"/>
              </a:cxn>
              <a:cxn ang="0">
                <a:pos x="210" y="0"/>
              </a:cxn>
              <a:cxn ang="0">
                <a:pos x="252" y="0"/>
              </a:cxn>
              <a:cxn ang="0">
                <a:pos x="276" y="0"/>
              </a:cxn>
              <a:cxn ang="0">
                <a:pos x="276" y="6"/>
              </a:cxn>
              <a:cxn ang="0">
                <a:pos x="252" y="6"/>
              </a:cxn>
              <a:cxn ang="0">
                <a:pos x="252" y="0"/>
              </a:cxn>
              <a:cxn ang="0">
                <a:pos x="294" y="0"/>
              </a:cxn>
              <a:cxn ang="0">
                <a:pos x="318" y="0"/>
              </a:cxn>
              <a:cxn ang="0">
                <a:pos x="318" y="6"/>
              </a:cxn>
              <a:cxn ang="0">
                <a:pos x="294" y="6"/>
              </a:cxn>
              <a:cxn ang="0">
                <a:pos x="294" y="0"/>
              </a:cxn>
              <a:cxn ang="0">
                <a:pos x="336" y="0"/>
              </a:cxn>
              <a:cxn ang="0">
                <a:pos x="360" y="0"/>
              </a:cxn>
              <a:cxn ang="0">
                <a:pos x="360" y="6"/>
              </a:cxn>
              <a:cxn ang="0">
                <a:pos x="336" y="6"/>
              </a:cxn>
              <a:cxn ang="0">
                <a:pos x="336" y="0"/>
              </a:cxn>
              <a:cxn ang="0">
                <a:pos x="378" y="0"/>
              </a:cxn>
              <a:cxn ang="0">
                <a:pos x="403" y="0"/>
              </a:cxn>
              <a:cxn ang="0">
                <a:pos x="403" y="6"/>
              </a:cxn>
              <a:cxn ang="0">
                <a:pos x="378" y="6"/>
              </a:cxn>
              <a:cxn ang="0">
                <a:pos x="378" y="0"/>
              </a:cxn>
              <a:cxn ang="0">
                <a:pos x="421" y="0"/>
              </a:cxn>
              <a:cxn ang="0">
                <a:pos x="445" y="0"/>
              </a:cxn>
              <a:cxn ang="0">
                <a:pos x="445" y="6"/>
              </a:cxn>
              <a:cxn ang="0">
                <a:pos x="421" y="6"/>
              </a:cxn>
              <a:cxn ang="0">
                <a:pos x="421" y="0"/>
              </a:cxn>
              <a:cxn ang="0">
                <a:pos x="463" y="0"/>
              </a:cxn>
              <a:cxn ang="0">
                <a:pos x="486" y="0"/>
              </a:cxn>
              <a:cxn ang="0">
                <a:pos x="486" y="6"/>
              </a:cxn>
              <a:cxn ang="0">
                <a:pos x="463" y="6"/>
              </a:cxn>
              <a:cxn ang="0">
                <a:pos x="463" y="0"/>
              </a:cxn>
            </a:cxnLst>
            <a:rect l="0" t="0" r="r" b="b"/>
            <a:pathLst>
              <a:path w="486" h="6"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  <a:moveTo>
                  <a:pt x="42" y="0"/>
                </a:moveTo>
                <a:lnTo>
                  <a:pt x="66" y="0"/>
                </a:lnTo>
                <a:lnTo>
                  <a:pt x="66" y="6"/>
                </a:lnTo>
                <a:lnTo>
                  <a:pt x="42" y="6"/>
                </a:lnTo>
                <a:lnTo>
                  <a:pt x="42" y="0"/>
                </a:lnTo>
                <a:close/>
                <a:moveTo>
                  <a:pt x="84" y="0"/>
                </a:moveTo>
                <a:lnTo>
                  <a:pt x="108" y="0"/>
                </a:lnTo>
                <a:lnTo>
                  <a:pt x="108" y="6"/>
                </a:lnTo>
                <a:lnTo>
                  <a:pt x="84" y="6"/>
                </a:lnTo>
                <a:lnTo>
                  <a:pt x="84" y="0"/>
                </a:lnTo>
                <a:close/>
                <a:moveTo>
                  <a:pt x="126" y="0"/>
                </a:moveTo>
                <a:lnTo>
                  <a:pt x="150" y="0"/>
                </a:lnTo>
                <a:lnTo>
                  <a:pt x="150" y="6"/>
                </a:lnTo>
                <a:lnTo>
                  <a:pt x="126" y="6"/>
                </a:lnTo>
                <a:lnTo>
                  <a:pt x="126" y="0"/>
                </a:lnTo>
                <a:close/>
                <a:moveTo>
                  <a:pt x="168" y="0"/>
                </a:moveTo>
                <a:lnTo>
                  <a:pt x="192" y="0"/>
                </a:lnTo>
                <a:lnTo>
                  <a:pt x="192" y="6"/>
                </a:lnTo>
                <a:lnTo>
                  <a:pt x="168" y="6"/>
                </a:lnTo>
                <a:lnTo>
                  <a:pt x="168" y="0"/>
                </a:lnTo>
                <a:close/>
                <a:moveTo>
                  <a:pt x="210" y="0"/>
                </a:moveTo>
                <a:lnTo>
                  <a:pt x="234" y="0"/>
                </a:lnTo>
                <a:lnTo>
                  <a:pt x="234" y="6"/>
                </a:lnTo>
                <a:lnTo>
                  <a:pt x="210" y="6"/>
                </a:lnTo>
                <a:lnTo>
                  <a:pt x="210" y="0"/>
                </a:lnTo>
                <a:close/>
                <a:moveTo>
                  <a:pt x="252" y="0"/>
                </a:moveTo>
                <a:lnTo>
                  <a:pt x="276" y="0"/>
                </a:lnTo>
                <a:lnTo>
                  <a:pt x="276" y="6"/>
                </a:lnTo>
                <a:lnTo>
                  <a:pt x="252" y="6"/>
                </a:lnTo>
                <a:lnTo>
                  <a:pt x="252" y="0"/>
                </a:lnTo>
                <a:close/>
                <a:moveTo>
                  <a:pt x="294" y="0"/>
                </a:moveTo>
                <a:lnTo>
                  <a:pt x="318" y="0"/>
                </a:lnTo>
                <a:lnTo>
                  <a:pt x="318" y="6"/>
                </a:lnTo>
                <a:lnTo>
                  <a:pt x="294" y="6"/>
                </a:lnTo>
                <a:lnTo>
                  <a:pt x="294" y="0"/>
                </a:lnTo>
                <a:close/>
                <a:moveTo>
                  <a:pt x="336" y="0"/>
                </a:moveTo>
                <a:lnTo>
                  <a:pt x="360" y="0"/>
                </a:lnTo>
                <a:lnTo>
                  <a:pt x="360" y="6"/>
                </a:lnTo>
                <a:lnTo>
                  <a:pt x="336" y="6"/>
                </a:lnTo>
                <a:lnTo>
                  <a:pt x="336" y="0"/>
                </a:lnTo>
                <a:close/>
                <a:moveTo>
                  <a:pt x="378" y="0"/>
                </a:moveTo>
                <a:lnTo>
                  <a:pt x="403" y="0"/>
                </a:lnTo>
                <a:lnTo>
                  <a:pt x="403" y="6"/>
                </a:lnTo>
                <a:lnTo>
                  <a:pt x="378" y="6"/>
                </a:lnTo>
                <a:lnTo>
                  <a:pt x="378" y="0"/>
                </a:lnTo>
                <a:close/>
                <a:moveTo>
                  <a:pt x="421" y="0"/>
                </a:moveTo>
                <a:lnTo>
                  <a:pt x="445" y="0"/>
                </a:lnTo>
                <a:lnTo>
                  <a:pt x="445" y="6"/>
                </a:lnTo>
                <a:lnTo>
                  <a:pt x="421" y="6"/>
                </a:lnTo>
                <a:lnTo>
                  <a:pt x="421" y="0"/>
                </a:lnTo>
                <a:close/>
                <a:moveTo>
                  <a:pt x="463" y="0"/>
                </a:moveTo>
                <a:lnTo>
                  <a:pt x="486" y="0"/>
                </a:lnTo>
                <a:lnTo>
                  <a:pt x="486" y="6"/>
                </a:lnTo>
                <a:lnTo>
                  <a:pt x="463" y="6"/>
                </a:lnTo>
                <a:lnTo>
                  <a:pt x="463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829050" y="3976688"/>
            <a:ext cx="2038350" cy="723900"/>
          </a:xfrm>
          <a:custGeom>
            <a:avLst/>
            <a:gdLst/>
            <a:ahLst/>
            <a:cxnLst>
              <a:cxn ang="0">
                <a:pos x="160" y="1197"/>
              </a:cxn>
              <a:cxn ang="0">
                <a:pos x="476" y="1171"/>
              </a:cxn>
              <a:cxn ang="0">
                <a:pos x="775" y="1122"/>
              </a:cxn>
              <a:cxn ang="0">
                <a:pos x="1050" y="1054"/>
              </a:cxn>
              <a:cxn ang="0">
                <a:pos x="1290" y="970"/>
              </a:cxn>
              <a:cxn ang="0">
                <a:pos x="1484" y="873"/>
              </a:cxn>
              <a:cxn ang="0">
                <a:pos x="1622" y="769"/>
              </a:cxn>
              <a:cxn ang="0">
                <a:pos x="1668" y="715"/>
              </a:cxn>
              <a:cxn ang="0">
                <a:pos x="1695" y="661"/>
              </a:cxn>
              <a:cxn ang="0">
                <a:pos x="1705" y="607"/>
              </a:cxn>
              <a:cxn ang="0">
                <a:pos x="1715" y="549"/>
              </a:cxn>
              <a:cxn ang="0">
                <a:pos x="1744" y="491"/>
              </a:cxn>
              <a:cxn ang="0">
                <a:pos x="1792" y="435"/>
              </a:cxn>
              <a:cxn ang="0">
                <a:pos x="1933" y="330"/>
              </a:cxn>
              <a:cxn ang="0">
                <a:pos x="2129" y="232"/>
              </a:cxn>
              <a:cxn ang="0">
                <a:pos x="2370" y="148"/>
              </a:cxn>
              <a:cxn ang="0">
                <a:pos x="2647" y="80"/>
              </a:cxn>
              <a:cxn ang="0">
                <a:pos x="2947" y="31"/>
              </a:cxn>
              <a:cxn ang="0">
                <a:pos x="3264" y="3"/>
              </a:cxn>
              <a:cxn ang="0">
                <a:pos x="3425" y="16"/>
              </a:cxn>
              <a:cxn ang="0">
                <a:pos x="3106" y="29"/>
              </a:cxn>
              <a:cxn ang="0">
                <a:pos x="2797" y="68"/>
              </a:cxn>
              <a:cxn ang="0">
                <a:pos x="2509" y="127"/>
              </a:cxn>
              <a:cxn ang="0">
                <a:pos x="2250" y="204"/>
              </a:cxn>
              <a:cxn ang="0">
                <a:pos x="2032" y="293"/>
              </a:cxn>
              <a:cxn ang="0">
                <a:pos x="1865" y="395"/>
              </a:cxn>
              <a:cxn ang="0">
                <a:pos x="1804" y="447"/>
              </a:cxn>
              <a:cxn ang="0">
                <a:pos x="1758" y="500"/>
              </a:cxn>
              <a:cxn ang="0">
                <a:pos x="1730" y="554"/>
              </a:cxn>
              <a:cxn ang="0">
                <a:pos x="1710" y="666"/>
              </a:cxn>
              <a:cxn ang="0">
                <a:pos x="1682" y="724"/>
              </a:cxn>
              <a:cxn ang="0">
                <a:pos x="1634" y="781"/>
              </a:cxn>
              <a:cxn ang="0">
                <a:pos x="1570" y="835"/>
              </a:cxn>
              <a:cxn ang="0">
                <a:pos x="1400" y="938"/>
              </a:cxn>
              <a:cxn ang="0">
                <a:pos x="1180" y="1029"/>
              </a:cxn>
              <a:cxn ang="0">
                <a:pos x="920" y="1105"/>
              </a:cxn>
              <a:cxn ang="0">
                <a:pos x="631" y="1164"/>
              </a:cxn>
              <a:cxn ang="0">
                <a:pos x="320" y="1203"/>
              </a:cxn>
              <a:cxn ang="0">
                <a:pos x="1" y="1216"/>
              </a:cxn>
            </a:cxnLst>
            <a:rect l="0" t="0" r="r" b="b"/>
            <a:pathLst>
              <a:path w="3425" h="1216">
                <a:moveTo>
                  <a:pt x="0" y="1200"/>
                </a:moveTo>
                <a:lnTo>
                  <a:pt x="160" y="1197"/>
                </a:lnTo>
                <a:lnTo>
                  <a:pt x="319" y="1187"/>
                </a:lnTo>
                <a:lnTo>
                  <a:pt x="476" y="1171"/>
                </a:lnTo>
                <a:lnTo>
                  <a:pt x="628" y="1149"/>
                </a:lnTo>
                <a:lnTo>
                  <a:pt x="775" y="1122"/>
                </a:lnTo>
                <a:lnTo>
                  <a:pt x="917" y="1090"/>
                </a:lnTo>
                <a:lnTo>
                  <a:pt x="1050" y="1054"/>
                </a:lnTo>
                <a:lnTo>
                  <a:pt x="1175" y="1014"/>
                </a:lnTo>
                <a:lnTo>
                  <a:pt x="1290" y="970"/>
                </a:lnTo>
                <a:lnTo>
                  <a:pt x="1393" y="923"/>
                </a:lnTo>
                <a:lnTo>
                  <a:pt x="1484" y="873"/>
                </a:lnTo>
                <a:lnTo>
                  <a:pt x="1561" y="822"/>
                </a:lnTo>
                <a:lnTo>
                  <a:pt x="1622" y="769"/>
                </a:lnTo>
                <a:lnTo>
                  <a:pt x="1621" y="770"/>
                </a:lnTo>
                <a:lnTo>
                  <a:pt x="1668" y="715"/>
                </a:lnTo>
                <a:lnTo>
                  <a:pt x="1667" y="717"/>
                </a:lnTo>
                <a:lnTo>
                  <a:pt x="1695" y="661"/>
                </a:lnTo>
                <a:lnTo>
                  <a:pt x="1695" y="663"/>
                </a:lnTo>
                <a:lnTo>
                  <a:pt x="1705" y="607"/>
                </a:lnTo>
                <a:lnTo>
                  <a:pt x="1715" y="551"/>
                </a:lnTo>
                <a:cubicBezTo>
                  <a:pt x="1715" y="550"/>
                  <a:pt x="1715" y="550"/>
                  <a:pt x="1715" y="549"/>
                </a:cubicBezTo>
                <a:lnTo>
                  <a:pt x="1743" y="493"/>
                </a:lnTo>
                <a:cubicBezTo>
                  <a:pt x="1744" y="492"/>
                  <a:pt x="1744" y="492"/>
                  <a:pt x="1744" y="491"/>
                </a:cubicBezTo>
                <a:lnTo>
                  <a:pt x="1791" y="436"/>
                </a:lnTo>
                <a:cubicBezTo>
                  <a:pt x="1792" y="436"/>
                  <a:pt x="1792" y="436"/>
                  <a:pt x="1792" y="435"/>
                </a:cubicBezTo>
                <a:lnTo>
                  <a:pt x="1854" y="382"/>
                </a:lnTo>
                <a:lnTo>
                  <a:pt x="1933" y="330"/>
                </a:lnTo>
                <a:lnTo>
                  <a:pt x="2025" y="279"/>
                </a:lnTo>
                <a:lnTo>
                  <a:pt x="2129" y="232"/>
                </a:lnTo>
                <a:lnTo>
                  <a:pt x="2245" y="189"/>
                </a:lnTo>
                <a:lnTo>
                  <a:pt x="2370" y="148"/>
                </a:lnTo>
                <a:lnTo>
                  <a:pt x="2504" y="112"/>
                </a:lnTo>
                <a:lnTo>
                  <a:pt x="2647" y="80"/>
                </a:lnTo>
                <a:lnTo>
                  <a:pt x="2794" y="53"/>
                </a:lnTo>
                <a:lnTo>
                  <a:pt x="2947" y="31"/>
                </a:lnTo>
                <a:lnTo>
                  <a:pt x="3105" y="14"/>
                </a:lnTo>
                <a:lnTo>
                  <a:pt x="3264" y="3"/>
                </a:lnTo>
                <a:lnTo>
                  <a:pt x="3424" y="0"/>
                </a:lnTo>
                <a:lnTo>
                  <a:pt x="3425" y="16"/>
                </a:lnTo>
                <a:lnTo>
                  <a:pt x="3265" y="19"/>
                </a:lnTo>
                <a:lnTo>
                  <a:pt x="3106" y="29"/>
                </a:lnTo>
                <a:lnTo>
                  <a:pt x="2950" y="46"/>
                </a:lnTo>
                <a:lnTo>
                  <a:pt x="2797" y="68"/>
                </a:lnTo>
                <a:lnTo>
                  <a:pt x="2650" y="95"/>
                </a:lnTo>
                <a:lnTo>
                  <a:pt x="2509" y="127"/>
                </a:lnTo>
                <a:lnTo>
                  <a:pt x="2375" y="163"/>
                </a:lnTo>
                <a:lnTo>
                  <a:pt x="2250" y="204"/>
                </a:lnTo>
                <a:lnTo>
                  <a:pt x="2136" y="247"/>
                </a:lnTo>
                <a:lnTo>
                  <a:pt x="2032" y="293"/>
                </a:lnTo>
                <a:lnTo>
                  <a:pt x="1942" y="343"/>
                </a:lnTo>
                <a:lnTo>
                  <a:pt x="1865" y="395"/>
                </a:lnTo>
                <a:lnTo>
                  <a:pt x="1803" y="448"/>
                </a:lnTo>
                <a:lnTo>
                  <a:pt x="1804" y="447"/>
                </a:lnTo>
                <a:lnTo>
                  <a:pt x="1757" y="502"/>
                </a:lnTo>
                <a:lnTo>
                  <a:pt x="1758" y="500"/>
                </a:lnTo>
                <a:lnTo>
                  <a:pt x="1730" y="556"/>
                </a:lnTo>
                <a:lnTo>
                  <a:pt x="1730" y="554"/>
                </a:lnTo>
                <a:lnTo>
                  <a:pt x="1720" y="610"/>
                </a:lnTo>
                <a:lnTo>
                  <a:pt x="1710" y="666"/>
                </a:lnTo>
                <a:cubicBezTo>
                  <a:pt x="1710" y="667"/>
                  <a:pt x="1710" y="667"/>
                  <a:pt x="1710" y="668"/>
                </a:cubicBezTo>
                <a:lnTo>
                  <a:pt x="1682" y="724"/>
                </a:lnTo>
                <a:cubicBezTo>
                  <a:pt x="1681" y="725"/>
                  <a:pt x="1681" y="725"/>
                  <a:pt x="1681" y="726"/>
                </a:cubicBezTo>
                <a:lnTo>
                  <a:pt x="1634" y="781"/>
                </a:lnTo>
                <a:cubicBezTo>
                  <a:pt x="1633" y="781"/>
                  <a:pt x="1633" y="781"/>
                  <a:pt x="1633" y="782"/>
                </a:cubicBezTo>
                <a:lnTo>
                  <a:pt x="1570" y="835"/>
                </a:lnTo>
                <a:lnTo>
                  <a:pt x="1491" y="887"/>
                </a:lnTo>
                <a:lnTo>
                  <a:pt x="1400" y="938"/>
                </a:lnTo>
                <a:lnTo>
                  <a:pt x="1295" y="985"/>
                </a:lnTo>
                <a:lnTo>
                  <a:pt x="1180" y="1029"/>
                </a:lnTo>
                <a:lnTo>
                  <a:pt x="1055" y="1069"/>
                </a:lnTo>
                <a:lnTo>
                  <a:pt x="920" y="1105"/>
                </a:lnTo>
                <a:lnTo>
                  <a:pt x="778" y="1137"/>
                </a:lnTo>
                <a:lnTo>
                  <a:pt x="631" y="1164"/>
                </a:lnTo>
                <a:lnTo>
                  <a:pt x="477" y="1186"/>
                </a:lnTo>
                <a:lnTo>
                  <a:pt x="320" y="1203"/>
                </a:lnTo>
                <a:lnTo>
                  <a:pt x="161" y="1213"/>
                </a:lnTo>
                <a:lnTo>
                  <a:pt x="1" y="1216"/>
                </a:lnTo>
                <a:lnTo>
                  <a:pt x="0" y="120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4105275" y="3471863"/>
            <a:ext cx="1857375" cy="1057275"/>
          </a:xfrm>
          <a:custGeom>
            <a:avLst/>
            <a:gdLst/>
            <a:ahLst/>
            <a:cxnLst>
              <a:cxn ang="0">
                <a:pos x="114" y="1755"/>
              </a:cxn>
              <a:cxn ang="0">
                <a:pos x="337" y="1717"/>
              </a:cxn>
              <a:cxn ang="0">
                <a:pos x="549" y="1646"/>
              </a:cxn>
              <a:cxn ang="0">
                <a:pos x="744" y="1546"/>
              </a:cxn>
              <a:cxn ang="0">
                <a:pos x="914" y="1423"/>
              </a:cxn>
              <a:cxn ang="0">
                <a:pos x="1050" y="1282"/>
              </a:cxn>
              <a:cxn ang="0">
                <a:pos x="1149" y="1130"/>
              </a:cxn>
              <a:cxn ang="0">
                <a:pos x="1182" y="1051"/>
              </a:cxn>
              <a:cxn ang="0">
                <a:pos x="1201" y="970"/>
              </a:cxn>
              <a:cxn ang="0">
                <a:pos x="1220" y="805"/>
              </a:cxn>
              <a:cxn ang="0">
                <a:pos x="1252" y="722"/>
              </a:cxn>
              <a:cxn ang="0">
                <a:pos x="1304" y="639"/>
              </a:cxn>
              <a:cxn ang="0">
                <a:pos x="1375" y="560"/>
              </a:cxn>
              <a:cxn ang="0">
                <a:pos x="1563" y="410"/>
              </a:cxn>
              <a:cxn ang="0">
                <a:pos x="1808" y="276"/>
              </a:cxn>
              <a:cxn ang="0">
                <a:pos x="2097" y="163"/>
              </a:cxn>
              <a:cxn ang="0">
                <a:pos x="2420" y="77"/>
              </a:cxn>
              <a:cxn ang="0">
                <a:pos x="2764" y="21"/>
              </a:cxn>
              <a:cxn ang="0">
                <a:pos x="3120" y="0"/>
              </a:cxn>
              <a:cxn ang="0">
                <a:pos x="2943" y="21"/>
              </a:cxn>
              <a:cxn ang="0">
                <a:pos x="2593" y="60"/>
              </a:cxn>
              <a:cxn ang="0">
                <a:pos x="2260" y="131"/>
              </a:cxn>
              <a:cxn ang="0">
                <a:pos x="1954" y="232"/>
              </a:cxn>
              <a:cxn ang="0">
                <a:pos x="1688" y="354"/>
              </a:cxn>
              <a:cxn ang="0">
                <a:pos x="1472" y="495"/>
              </a:cxn>
              <a:cxn ang="0">
                <a:pos x="1316" y="649"/>
              </a:cxn>
              <a:cxn ang="0">
                <a:pos x="1266" y="729"/>
              </a:cxn>
              <a:cxn ang="0">
                <a:pos x="1235" y="809"/>
              </a:cxn>
              <a:cxn ang="0">
                <a:pos x="1224" y="889"/>
              </a:cxn>
              <a:cxn ang="0">
                <a:pos x="1217" y="972"/>
              </a:cxn>
              <a:cxn ang="0">
                <a:pos x="1197" y="1055"/>
              </a:cxn>
              <a:cxn ang="0">
                <a:pos x="1119" y="1216"/>
              </a:cxn>
              <a:cxn ang="0">
                <a:pos x="998" y="1366"/>
              </a:cxn>
              <a:cxn ang="0">
                <a:pos x="841" y="1500"/>
              </a:cxn>
              <a:cxn ang="0">
                <a:pos x="656" y="1614"/>
              </a:cxn>
              <a:cxn ang="0">
                <a:pos x="450" y="1700"/>
              </a:cxn>
              <a:cxn ang="0">
                <a:pos x="229" y="1756"/>
              </a:cxn>
              <a:cxn ang="0">
                <a:pos x="1" y="1776"/>
              </a:cxn>
            </a:cxnLst>
            <a:rect l="0" t="0" r="r" b="b"/>
            <a:pathLst>
              <a:path w="3121" h="1776">
                <a:moveTo>
                  <a:pt x="0" y="1760"/>
                </a:moveTo>
                <a:lnTo>
                  <a:pt x="114" y="1755"/>
                </a:lnTo>
                <a:lnTo>
                  <a:pt x="226" y="1741"/>
                </a:lnTo>
                <a:lnTo>
                  <a:pt x="337" y="1717"/>
                </a:lnTo>
                <a:lnTo>
                  <a:pt x="445" y="1685"/>
                </a:lnTo>
                <a:lnTo>
                  <a:pt x="549" y="1646"/>
                </a:lnTo>
                <a:lnTo>
                  <a:pt x="649" y="1599"/>
                </a:lnTo>
                <a:lnTo>
                  <a:pt x="744" y="1546"/>
                </a:lnTo>
                <a:lnTo>
                  <a:pt x="832" y="1487"/>
                </a:lnTo>
                <a:lnTo>
                  <a:pt x="914" y="1423"/>
                </a:lnTo>
                <a:lnTo>
                  <a:pt x="987" y="1355"/>
                </a:lnTo>
                <a:lnTo>
                  <a:pt x="1050" y="1282"/>
                </a:lnTo>
                <a:lnTo>
                  <a:pt x="1106" y="1207"/>
                </a:lnTo>
                <a:lnTo>
                  <a:pt x="1149" y="1130"/>
                </a:lnTo>
                <a:lnTo>
                  <a:pt x="1182" y="1049"/>
                </a:lnTo>
                <a:lnTo>
                  <a:pt x="1182" y="1051"/>
                </a:lnTo>
                <a:lnTo>
                  <a:pt x="1202" y="969"/>
                </a:lnTo>
                <a:lnTo>
                  <a:pt x="1201" y="970"/>
                </a:lnTo>
                <a:lnTo>
                  <a:pt x="1208" y="888"/>
                </a:lnTo>
                <a:lnTo>
                  <a:pt x="1220" y="805"/>
                </a:lnTo>
                <a:cubicBezTo>
                  <a:pt x="1220" y="805"/>
                  <a:pt x="1220" y="804"/>
                  <a:pt x="1220" y="804"/>
                </a:cubicBezTo>
                <a:lnTo>
                  <a:pt x="1252" y="722"/>
                </a:lnTo>
                <a:cubicBezTo>
                  <a:pt x="1252" y="721"/>
                  <a:pt x="1252" y="721"/>
                  <a:pt x="1253" y="720"/>
                </a:cubicBezTo>
                <a:lnTo>
                  <a:pt x="1304" y="639"/>
                </a:lnTo>
                <a:cubicBezTo>
                  <a:pt x="1304" y="639"/>
                  <a:pt x="1304" y="638"/>
                  <a:pt x="1305" y="638"/>
                </a:cubicBezTo>
                <a:lnTo>
                  <a:pt x="1375" y="560"/>
                </a:lnTo>
                <a:lnTo>
                  <a:pt x="1461" y="483"/>
                </a:lnTo>
                <a:lnTo>
                  <a:pt x="1563" y="410"/>
                </a:lnTo>
                <a:lnTo>
                  <a:pt x="1679" y="341"/>
                </a:lnTo>
                <a:lnTo>
                  <a:pt x="1808" y="276"/>
                </a:lnTo>
                <a:lnTo>
                  <a:pt x="1947" y="217"/>
                </a:lnTo>
                <a:lnTo>
                  <a:pt x="2097" y="163"/>
                </a:lnTo>
                <a:lnTo>
                  <a:pt x="2255" y="116"/>
                </a:lnTo>
                <a:lnTo>
                  <a:pt x="2420" y="77"/>
                </a:lnTo>
                <a:lnTo>
                  <a:pt x="2590" y="45"/>
                </a:lnTo>
                <a:lnTo>
                  <a:pt x="2764" y="21"/>
                </a:lnTo>
                <a:lnTo>
                  <a:pt x="2942" y="5"/>
                </a:lnTo>
                <a:lnTo>
                  <a:pt x="3120" y="0"/>
                </a:lnTo>
                <a:lnTo>
                  <a:pt x="3121" y="16"/>
                </a:lnTo>
                <a:lnTo>
                  <a:pt x="2943" y="21"/>
                </a:lnTo>
                <a:lnTo>
                  <a:pt x="2767" y="36"/>
                </a:lnTo>
                <a:lnTo>
                  <a:pt x="2593" y="60"/>
                </a:lnTo>
                <a:lnTo>
                  <a:pt x="2423" y="92"/>
                </a:lnTo>
                <a:lnTo>
                  <a:pt x="2260" y="131"/>
                </a:lnTo>
                <a:lnTo>
                  <a:pt x="2102" y="178"/>
                </a:lnTo>
                <a:lnTo>
                  <a:pt x="1954" y="232"/>
                </a:lnTo>
                <a:lnTo>
                  <a:pt x="1815" y="291"/>
                </a:lnTo>
                <a:lnTo>
                  <a:pt x="1688" y="354"/>
                </a:lnTo>
                <a:lnTo>
                  <a:pt x="1572" y="423"/>
                </a:lnTo>
                <a:lnTo>
                  <a:pt x="1472" y="495"/>
                </a:lnTo>
                <a:lnTo>
                  <a:pt x="1386" y="571"/>
                </a:lnTo>
                <a:lnTo>
                  <a:pt x="1316" y="649"/>
                </a:lnTo>
                <a:lnTo>
                  <a:pt x="1317" y="648"/>
                </a:lnTo>
                <a:lnTo>
                  <a:pt x="1266" y="729"/>
                </a:lnTo>
                <a:lnTo>
                  <a:pt x="1267" y="727"/>
                </a:lnTo>
                <a:lnTo>
                  <a:pt x="1235" y="809"/>
                </a:lnTo>
                <a:lnTo>
                  <a:pt x="1235" y="808"/>
                </a:lnTo>
                <a:lnTo>
                  <a:pt x="1224" y="889"/>
                </a:lnTo>
                <a:lnTo>
                  <a:pt x="1217" y="971"/>
                </a:lnTo>
                <a:cubicBezTo>
                  <a:pt x="1217" y="972"/>
                  <a:pt x="1217" y="972"/>
                  <a:pt x="1217" y="972"/>
                </a:cubicBezTo>
                <a:lnTo>
                  <a:pt x="1197" y="1054"/>
                </a:lnTo>
                <a:cubicBezTo>
                  <a:pt x="1197" y="1055"/>
                  <a:pt x="1197" y="1055"/>
                  <a:pt x="1197" y="1055"/>
                </a:cubicBezTo>
                <a:lnTo>
                  <a:pt x="1163" y="1137"/>
                </a:lnTo>
                <a:lnTo>
                  <a:pt x="1119" y="1216"/>
                </a:lnTo>
                <a:lnTo>
                  <a:pt x="1062" y="1293"/>
                </a:lnTo>
                <a:lnTo>
                  <a:pt x="998" y="1366"/>
                </a:lnTo>
                <a:lnTo>
                  <a:pt x="923" y="1436"/>
                </a:lnTo>
                <a:lnTo>
                  <a:pt x="841" y="1500"/>
                </a:lnTo>
                <a:lnTo>
                  <a:pt x="751" y="1559"/>
                </a:lnTo>
                <a:lnTo>
                  <a:pt x="656" y="1614"/>
                </a:lnTo>
                <a:lnTo>
                  <a:pt x="554" y="1661"/>
                </a:lnTo>
                <a:lnTo>
                  <a:pt x="450" y="1700"/>
                </a:lnTo>
                <a:lnTo>
                  <a:pt x="340" y="1732"/>
                </a:lnTo>
                <a:lnTo>
                  <a:pt x="229" y="1756"/>
                </a:lnTo>
                <a:lnTo>
                  <a:pt x="115" y="1771"/>
                </a:lnTo>
                <a:lnTo>
                  <a:pt x="1" y="1776"/>
                </a:lnTo>
                <a:lnTo>
                  <a:pt x="0" y="176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5900738" y="3881438"/>
            <a:ext cx="11525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Identified savings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6443663" y="4052888"/>
            <a:ext cx="256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6018213" y="3341688"/>
            <a:ext cx="8858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Actual saving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265863" y="3513138"/>
            <a:ext cx="352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35m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Freeform 42"/>
          <p:cNvSpPr>
            <a:spLocks noEditPoints="1"/>
          </p:cNvSpPr>
          <p:nvPr/>
        </p:nvSpPr>
        <p:spPr bwMode="auto">
          <a:xfrm>
            <a:off x="2924175" y="4938713"/>
            <a:ext cx="762000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0"/>
              </a:cxn>
              <a:cxn ang="0">
                <a:pos x="24" y="6"/>
              </a:cxn>
              <a:cxn ang="0">
                <a:pos x="0" y="6"/>
              </a:cxn>
              <a:cxn ang="0">
                <a:pos x="0" y="0"/>
              </a:cxn>
              <a:cxn ang="0">
                <a:pos x="42" y="0"/>
              </a:cxn>
              <a:cxn ang="0">
                <a:pos x="66" y="0"/>
              </a:cxn>
              <a:cxn ang="0">
                <a:pos x="66" y="6"/>
              </a:cxn>
              <a:cxn ang="0">
                <a:pos x="42" y="6"/>
              </a:cxn>
              <a:cxn ang="0">
                <a:pos x="42" y="0"/>
              </a:cxn>
              <a:cxn ang="0">
                <a:pos x="84" y="0"/>
              </a:cxn>
              <a:cxn ang="0">
                <a:pos x="108" y="0"/>
              </a:cxn>
              <a:cxn ang="0">
                <a:pos x="108" y="6"/>
              </a:cxn>
              <a:cxn ang="0">
                <a:pos x="84" y="6"/>
              </a:cxn>
              <a:cxn ang="0">
                <a:pos x="84" y="0"/>
              </a:cxn>
              <a:cxn ang="0">
                <a:pos x="126" y="0"/>
              </a:cxn>
              <a:cxn ang="0">
                <a:pos x="150" y="0"/>
              </a:cxn>
              <a:cxn ang="0">
                <a:pos x="150" y="6"/>
              </a:cxn>
              <a:cxn ang="0">
                <a:pos x="126" y="6"/>
              </a:cxn>
              <a:cxn ang="0">
                <a:pos x="126" y="0"/>
              </a:cxn>
              <a:cxn ang="0">
                <a:pos x="168" y="0"/>
              </a:cxn>
              <a:cxn ang="0">
                <a:pos x="192" y="0"/>
              </a:cxn>
              <a:cxn ang="0">
                <a:pos x="192" y="6"/>
              </a:cxn>
              <a:cxn ang="0">
                <a:pos x="168" y="6"/>
              </a:cxn>
              <a:cxn ang="0">
                <a:pos x="168" y="0"/>
              </a:cxn>
              <a:cxn ang="0">
                <a:pos x="210" y="0"/>
              </a:cxn>
              <a:cxn ang="0">
                <a:pos x="234" y="0"/>
              </a:cxn>
              <a:cxn ang="0">
                <a:pos x="234" y="6"/>
              </a:cxn>
              <a:cxn ang="0">
                <a:pos x="210" y="6"/>
              </a:cxn>
              <a:cxn ang="0">
                <a:pos x="210" y="0"/>
              </a:cxn>
              <a:cxn ang="0">
                <a:pos x="252" y="0"/>
              </a:cxn>
              <a:cxn ang="0">
                <a:pos x="276" y="0"/>
              </a:cxn>
              <a:cxn ang="0">
                <a:pos x="276" y="6"/>
              </a:cxn>
              <a:cxn ang="0">
                <a:pos x="252" y="6"/>
              </a:cxn>
              <a:cxn ang="0">
                <a:pos x="252" y="0"/>
              </a:cxn>
              <a:cxn ang="0">
                <a:pos x="294" y="0"/>
              </a:cxn>
              <a:cxn ang="0">
                <a:pos x="318" y="0"/>
              </a:cxn>
              <a:cxn ang="0">
                <a:pos x="318" y="6"/>
              </a:cxn>
              <a:cxn ang="0">
                <a:pos x="294" y="6"/>
              </a:cxn>
              <a:cxn ang="0">
                <a:pos x="294" y="0"/>
              </a:cxn>
              <a:cxn ang="0">
                <a:pos x="336" y="0"/>
              </a:cxn>
              <a:cxn ang="0">
                <a:pos x="360" y="0"/>
              </a:cxn>
              <a:cxn ang="0">
                <a:pos x="360" y="6"/>
              </a:cxn>
              <a:cxn ang="0">
                <a:pos x="336" y="6"/>
              </a:cxn>
              <a:cxn ang="0">
                <a:pos x="336" y="0"/>
              </a:cxn>
              <a:cxn ang="0">
                <a:pos x="378" y="0"/>
              </a:cxn>
              <a:cxn ang="0">
                <a:pos x="403" y="0"/>
              </a:cxn>
              <a:cxn ang="0">
                <a:pos x="403" y="6"/>
              </a:cxn>
              <a:cxn ang="0">
                <a:pos x="378" y="6"/>
              </a:cxn>
              <a:cxn ang="0">
                <a:pos x="378" y="0"/>
              </a:cxn>
              <a:cxn ang="0">
                <a:pos x="421" y="0"/>
              </a:cxn>
              <a:cxn ang="0">
                <a:pos x="445" y="0"/>
              </a:cxn>
              <a:cxn ang="0">
                <a:pos x="445" y="6"/>
              </a:cxn>
              <a:cxn ang="0">
                <a:pos x="421" y="6"/>
              </a:cxn>
              <a:cxn ang="0">
                <a:pos x="421" y="0"/>
              </a:cxn>
              <a:cxn ang="0">
                <a:pos x="463" y="0"/>
              </a:cxn>
              <a:cxn ang="0">
                <a:pos x="480" y="0"/>
              </a:cxn>
              <a:cxn ang="0">
                <a:pos x="480" y="6"/>
              </a:cxn>
              <a:cxn ang="0">
                <a:pos x="463" y="6"/>
              </a:cxn>
              <a:cxn ang="0">
                <a:pos x="463" y="0"/>
              </a:cxn>
            </a:cxnLst>
            <a:rect l="0" t="0" r="r" b="b"/>
            <a:pathLst>
              <a:path w="480" h="6">
                <a:moveTo>
                  <a:pt x="0" y="0"/>
                </a:move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lnTo>
                  <a:pt x="0" y="0"/>
                </a:lnTo>
                <a:close/>
                <a:moveTo>
                  <a:pt x="42" y="0"/>
                </a:moveTo>
                <a:lnTo>
                  <a:pt x="66" y="0"/>
                </a:lnTo>
                <a:lnTo>
                  <a:pt x="66" y="6"/>
                </a:lnTo>
                <a:lnTo>
                  <a:pt x="42" y="6"/>
                </a:lnTo>
                <a:lnTo>
                  <a:pt x="42" y="0"/>
                </a:lnTo>
                <a:close/>
                <a:moveTo>
                  <a:pt x="84" y="0"/>
                </a:moveTo>
                <a:lnTo>
                  <a:pt x="108" y="0"/>
                </a:lnTo>
                <a:lnTo>
                  <a:pt x="108" y="6"/>
                </a:lnTo>
                <a:lnTo>
                  <a:pt x="84" y="6"/>
                </a:lnTo>
                <a:lnTo>
                  <a:pt x="84" y="0"/>
                </a:lnTo>
                <a:close/>
                <a:moveTo>
                  <a:pt x="126" y="0"/>
                </a:moveTo>
                <a:lnTo>
                  <a:pt x="150" y="0"/>
                </a:lnTo>
                <a:lnTo>
                  <a:pt x="150" y="6"/>
                </a:lnTo>
                <a:lnTo>
                  <a:pt x="126" y="6"/>
                </a:lnTo>
                <a:lnTo>
                  <a:pt x="126" y="0"/>
                </a:lnTo>
                <a:close/>
                <a:moveTo>
                  <a:pt x="168" y="0"/>
                </a:moveTo>
                <a:lnTo>
                  <a:pt x="192" y="0"/>
                </a:lnTo>
                <a:lnTo>
                  <a:pt x="192" y="6"/>
                </a:lnTo>
                <a:lnTo>
                  <a:pt x="168" y="6"/>
                </a:lnTo>
                <a:lnTo>
                  <a:pt x="168" y="0"/>
                </a:lnTo>
                <a:close/>
                <a:moveTo>
                  <a:pt x="210" y="0"/>
                </a:moveTo>
                <a:lnTo>
                  <a:pt x="234" y="0"/>
                </a:lnTo>
                <a:lnTo>
                  <a:pt x="234" y="6"/>
                </a:lnTo>
                <a:lnTo>
                  <a:pt x="210" y="6"/>
                </a:lnTo>
                <a:lnTo>
                  <a:pt x="210" y="0"/>
                </a:lnTo>
                <a:close/>
                <a:moveTo>
                  <a:pt x="252" y="0"/>
                </a:moveTo>
                <a:lnTo>
                  <a:pt x="276" y="0"/>
                </a:lnTo>
                <a:lnTo>
                  <a:pt x="276" y="6"/>
                </a:lnTo>
                <a:lnTo>
                  <a:pt x="252" y="6"/>
                </a:lnTo>
                <a:lnTo>
                  <a:pt x="252" y="0"/>
                </a:lnTo>
                <a:close/>
                <a:moveTo>
                  <a:pt x="294" y="0"/>
                </a:moveTo>
                <a:lnTo>
                  <a:pt x="318" y="0"/>
                </a:lnTo>
                <a:lnTo>
                  <a:pt x="318" y="6"/>
                </a:lnTo>
                <a:lnTo>
                  <a:pt x="294" y="6"/>
                </a:lnTo>
                <a:lnTo>
                  <a:pt x="294" y="0"/>
                </a:lnTo>
                <a:close/>
                <a:moveTo>
                  <a:pt x="336" y="0"/>
                </a:moveTo>
                <a:lnTo>
                  <a:pt x="360" y="0"/>
                </a:lnTo>
                <a:lnTo>
                  <a:pt x="360" y="6"/>
                </a:lnTo>
                <a:lnTo>
                  <a:pt x="336" y="6"/>
                </a:lnTo>
                <a:lnTo>
                  <a:pt x="336" y="0"/>
                </a:lnTo>
                <a:close/>
                <a:moveTo>
                  <a:pt x="378" y="0"/>
                </a:moveTo>
                <a:lnTo>
                  <a:pt x="403" y="0"/>
                </a:lnTo>
                <a:lnTo>
                  <a:pt x="403" y="6"/>
                </a:lnTo>
                <a:lnTo>
                  <a:pt x="378" y="6"/>
                </a:lnTo>
                <a:lnTo>
                  <a:pt x="378" y="0"/>
                </a:lnTo>
                <a:close/>
                <a:moveTo>
                  <a:pt x="421" y="0"/>
                </a:moveTo>
                <a:lnTo>
                  <a:pt x="445" y="0"/>
                </a:lnTo>
                <a:lnTo>
                  <a:pt x="445" y="6"/>
                </a:lnTo>
                <a:lnTo>
                  <a:pt x="421" y="6"/>
                </a:lnTo>
                <a:lnTo>
                  <a:pt x="421" y="0"/>
                </a:lnTo>
                <a:close/>
                <a:moveTo>
                  <a:pt x="463" y="0"/>
                </a:moveTo>
                <a:lnTo>
                  <a:pt x="480" y="0"/>
                </a:lnTo>
                <a:lnTo>
                  <a:pt x="480" y="6"/>
                </a:lnTo>
                <a:lnTo>
                  <a:pt x="463" y="6"/>
                </a:lnTo>
                <a:lnTo>
                  <a:pt x="463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3857625" y="4100513"/>
            <a:ext cx="300038" cy="847725"/>
          </a:xfrm>
          <a:custGeom>
            <a:avLst/>
            <a:gdLst/>
            <a:ahLst/>
            <a:cxnLst>
              <a:cxn ang="0">
                <a:pos x="98" y="3"/>
              </a:cxn>
              <a:cxn ang="0">
                <a:pos x="177" y="13"/>
              </a:cxn>
              <a:cxn ang="0">
                <a:pos x="232" y="27"/>
              </a:cxn>
              <a:cxn ang="0">
                <a:pos x="247" y="36"/>
              </a:cxn>
              <a:cxn ang="0">
                <a:pos x="255" y="46"/>
              </a:cxn>
              <a:cxn ang="0">
                <a:pos x="256" y="671"/>
              </a:cxn>
              <a:cxn ang="0">
                <a:pos x="260" y="675"/>
              </a:cxn>
              <a:cxn ang="0">
                <a:pos x="272" y="680"/>
              </a:cxn>
              <a:cxn ang="0">
                <a:pos x="294" y="687"/>
              </a:cxn>
              <a:cxn ang="0">
                <a:pos x="360" y="698"/>
              </a:cxn>
              <a:cxn ang="0">
                <a:pos x="497" y="704"/>
              </a:cxn>
              <a:cxn ang="0">
                <a:pos x="497" y="720"/>
              </a:cxn>
              <a:cxn ang="0">
                <a:pos x="359" y="727"/>
              </a:cxn>
              <a:cxn ang="0">
                <a:pos x="293" y="739"/>
              </a:cxn>
              <a:cxn ang="0">
                <a:pos x="272" y="746"/>
              </a:cxn>
              <a:cxn ang="0">
                <a:pos x="260" y="751"/>
              </a:cxn>
              <a:cxn ang="0">
                <a:pos x="256" y="754"/>
              </a:cxn>
              <a:cxn ang="0">
                <a:pos x="255" y="1380"/>
              </a:cxn>
              <a:cxn ang="0">
                <a:pos x="247" y="1390"/>
              </a:cxn>
              <a:cxn ang="0">
                <a:pos x="232" y="1399"/>
              </a:cxn>
              <a:cxn ang="0">
                <a:pos x="177" y="1412"/>
              </a:cxn>
              <a:cxn ang="0">
                <a:pos x="98" y="1421"/>
              </a:cxn>
              <a:cxn ang="0">
                <a:pos x="0" y="1408"/>
              </a:cxn>
              <a:cxn ang="0">
                <a:pos x="138" y="1402"/>
              </a:cxn>
              <a:cxn ang="0">
                <a:pos x="204" y="1391"/>
              </a:cxn>
              <a:cxn ang="0">
                <a:pos x="225" y="1385"/>
              </a:cxn>
              <a:cxn ang="0">
                <a:pos x="237" y="1379"/>
              </a:cxn>
              <a:cxn ang="0">
                <a:pos x="240" y="1375"/>
              </a:cxn>
              <a:cxn ang="0">
                <a:pos x="242" y="750"/>
              </a:cxn>
              <a:cxn ang="0">
                <a:pos x="250" y="739"/>
              </a:cxn>
              <a:cxn ang="0">
                <a:pos x="266" y="731"/>
              </a:cxn>
              <a:cxn ang="0">
                <a:pos x="320" y="717"/>
              </a:cxn>
              <a:cxn ang="0">
                <a:pos x="400" y="707"/>
              </a:cxn>
              <a:cxn ang="0">
                <a:pos x="496" y="720"/>
              </a:cxn>
              <a:cxn ang="0">
                <a:pos x="357" y="713"/>
              </a:cxn>
              <a:cxn ang="0">
                <a:pos x="289" y="702"/>
              </a:cxn>
              <a:cxn ang="0">
                <a:pos x="265" y="695"/>
              </a:cxn>
              <a:cxn ang="0">
                <a:pos x="247" y="684"/>
              </a:cxn>
              <a:cxn ang="0">
                <a:pos x="240" y="671"/>
              </a:cxn>
              <a:cxn ang="0">
                <a:pos x="242" y="55"/>
              </a:cxn>
              <a:cxn ang="0">
                <a:pos x="239" y="49"/>
              </a:cxn>
              <a:cxn ang="0">
                <a:pos x="227" y="42"/>
              </a:cxn>
              <a:cxn ang="0">
                <a:pos x="174" y="28"/>
              </a:cxn>
              <a:cxn ang="0">
                <a:pos x="97" y="19"/>
              </a:cxn>
              <a:cxn ang="0">
                <a:pos x="1" y="0"/>
              </a:cxn>
            </a:cxnLst>
            <a:rect l="0" t="0" r="r" b="b"/>
            <a:pathLst>
              <a:path w="504" h="1424">
                <a:moveTo>
                  <a:pt x="1" y="0"/>
                </a:moveTo>
                <a:lnTo>
                  <a:pt x="98" y="3"/>
                </a:lnTo>
                <a:lnTo>
                  <a:pt x="140" y="7"/>
                </a:lnTo>
                <a:lnTo>
                  <a:pt x="177" y="13"/>
                </a:lnTo>
                <a:lnTo>
                  <a:pt x="208" y="20"/>
                </a:lnTo>
                <a:lnTo>
                  <a:pt x="232" y="27"/>
                </a:lnTo>
                <a:cubicBezTo>
                  <a:pt x="232" y="27"/>
                  <a:pt x="233" y="27"/>
                  <a:pt x="233" y="28"/>
                </a:cubicBezTo>
                <a:lnTo>
                  <a:pt x="247" y="36"/>
                </a:lnTo>
                <a:cubicBezTo>
                  <a:pt x="249" y="36"/>
                  <a:pt x="250" y="37"/>
                  <a:pt x="250" y="38"/>
                </a:cubicBezTo>
                <a:lnTo>
                  <a:pt x="255" y="46"/>
                </a:lnTo>
                <a:cubicBezTo>
                  <a:pt x="256" y="47"/>
                  <a:pt x="256" y="49"/>
                  <a:pt x="256" y="50"/>
                </a:cubicBezTo>
                <a:lnTo>
                  <a:pt x="256" y="671"/>
                </a:lnTo>
                <a:lnTo>
                  <a:pt x="255" y="667"/>
                </a:lnTo>
                <a:lnTo>
                  <a:pt x="260" y="675"/>
                </a:lnTo>
                <a:lnTo>
                  <a:pt x="257" y="672"/>
                </a:lnTo>
                <a:lnTo>
                  <a:pt x="272" y="680"/>
                </a:lnTo>
                <a:lnTo>
                  <a:pt x="271" y="680"/>
                </a:lnTo>
                <a:lnTo>
                  <a:pt x="294" y="687"/>
                </a:lnTo>
                <a:lnTo>
                  <a:pt x="323" y="693"/>
                </a:lnTo>
                <a:lnTo>
                  <a:pt x="360" y="698"/>
                </a:lnTo>
                <a:lnTo>
                  <a:pt x="401" y="701"/>
                </a:lnTo>
                <a:lnTo>
                  <a:pt x="497" y="704"/>
                </a:lnTo>
                <a:cubicBezTo>
                  <a:pt x="501" y="705"/>
                  <a:pt x="504" y="708"/>
                  <a:pt x="504" y="712"/>
                </a:cubicBezTo>
                <a:cubicBezTo>
                  <a:pt x="504" y="717"/>
                  <a:pt x="501" y="720"/>
                  <a:pt x="497" y="720"/>
                </a:cubicBezTo>
                <a:lnTo>
                  <a:pt x="401" y="723"/>
                </a:lnTo>
                <a:lnTo>
                  <a:pt x="359" y="727"/>
                </a:lnTo>
                <a:lnTo>
                  <a:pt x="323" y="732"/>
                </a:lnTo>
                <a:lnTo>
                  <a:pt x="293" y="739"/>
                </a:lnTo>
                <a:lnTo>
                  <a:pt x="271" y="746"/>
                </a:lnTo>
                <a:lnTo>
                  <a:pt x="272" y="746"/>
                </a:lnTo>
                <a:lnTo>
                  <a:pt x="257" y="754"/>
                </a:lnTo>
                <a:lnTo>
                  <a:pt x="260" y="751"/>
                </a:lnTo>
                <a:lnTo>
                  <a:pt x="255" y="759"/>
                </a:lnTo>
                <a:lnTo>
                  <a:pt x="256" y="754"/>
                </a:lnTo>
                <a:lnTo>
                  <a:pt x="256" y="1375"/>
                </a:lnTo>
                <a:cubicBezTo>
                  <a:pt x="256" y="1377"/>
                  <a:pt x="256" y="1378"/>
                  <a:pt x="255" y="1380"/>
                </a:cubicBezTo>
                <a:lnTo>
                  <a:pt x="250" y="1388"/>
                </a:lnTo>
                <a:cubicBezTo>
                  <a:pt x="250" y="1389"/>
                  <a:pt x="249" y="1390"/>
                  <a:pt x="247" y="1390"/>
                </a:cubicBezTo>
                <a:lnTo>
                  <a:pt x="233" y="1398"/>
                </a:lnTo>
                <a:cubicBezTo>
                  <a:pt x="233" y="1399"/>
                  <a:pt x="232" y="1399"/>
                  <a:pt x="232" y="1399"/>
                </a:cubicBezTo>
                <a:lnTo>
                  <a:pt x="209" y="1406"/>
                </a:lnTo>
                <a:lnTo>
                  <a:pt x="177" y="1412"/>
                </a:lnTo>
                <a:lnTo>
                  <a:pt x="141" y="1417"/>
                </a:lnTo>
                <a:lnTo>
                  <a:pt x="98" y="1421"/>
                </a:lnTo>
                <a:lnTo>
                  <a:pt x="1" y="1424"/>
                </a:lnTo>
                <a:lnTo>
                  <a:pt x="0" y="1408"/>
                </a:lnTo>
                <a:lnTo>
                  <a:pt x="97" y="1405"/>
                </a:lnTo>
                <a:lnTo>
                  <a:pt x="138" y="1402"/>
                </a:lnTo>
                <a:lnTo>
                  <a:pt x="174" y="1397"/>
                </a:lnTo>
                <a:lnTo>
                  <a:pt x="204" y="1391"/>
                </a:lnTo>
                <a:lnTo>
                  <a:pt x="227" y="1384"/>
                </a:lnTo>
                <a:lnTo>
                  <a:pt x="225" y="1385"/>
                </a:lnTo>
                <a:lnTo>
                  <a:pt x="239" y="1377"/>
                </a:lnTo>
                <a:lnTo>
                  <a:pt x="237" y="1379"/>
                </a:lnTo>
                <a:lnTo>
                  <a:pt x="242" y="1371"/>
                </a:lnTo>
                <a:lnTo>
                  <a:pt x="240" y="1375"/>
                </a:lnTo>
                <a:lnTo>
                  <a:pt x="240" y="754"/>
                </a:lnTo>
                <a:cubicBezTo>
                  <a:pt x="240" y="753"/>
                  <a:pt x="241" y="751"/>
                  <a:pt x="242" y="750"/>
                </a:cubicBezTo>
                <a:lnTo>
                  <a:pt x="247" y="742"/>
                </a:lnTo>
                <a:cubicBezTo>
                  <a:pt x="247" y="741"/>
                  <a:pt x="248" y="740"/>
                  <a:pt x="250" y="739"/>
                </a:cubicBezTo>
                <a:lnTo>
                  <a:pt x="265" y="731"/>
                </a:lnTo>
                <a:cubicBezTo>
                  <a:pt x="265" y="731"/>
                  <a:pt x="266" y="731"/>
                  <a:pt x="266" y="731"/>
                </a:cubicBezTo>
                <a:lnTo>
                  <a:pt x="290" y="724"/>
                </a:lnTo>
                <a:lnTo>
                  <a:pt x="320" y="717"/>
                </a:lnTo>
                <a:lnTo>
                  <a:pt x="358" y="711"/>
                </a:lnTo>
                <a:lnTo>
                  <a:pt x="400" y="707"/>
                </a:lnTo>
                <a:lnTo>
                  <a:pt x="496" y="704"/>
                </a:lnTo>
                <a:lnTo>
                  <a:pt x="496" y="720"/>
                </a:lnTo>
                <a:lnTo>
                  <a:pt x="400" y="717"/>
                </a:lnTo>
                <a:lnTo>
                  <a:pt x="357" y="713"/>
                </a:lnTo>
                <a:lnTo>
                  <a:pt x="320" y="708"/>
                </a:lnTo>
                <a:lnTo>
                  <a:pt x="289" y="702"/>
                </a:lnTo>
                <a:lnTo>
                  <a:pt x="266" y="695"/>
                </a:lnTo>
                <a:cubicBezTo>
                  <a:pt x="266" y="695"/>
                  <a:pt x="265" y="695"/>
                  <a:pt x="265" y="695"/>
                </a:cubicBezTo>
                <a:lnTo>
                  <a:pt x="250" y="687"/>
                </a:lnTo>
                <a:cubicBezTo>
                  <a:pt x="248" y="686"/>
                  <a:pt x="247" y="685"/>
                  <a:pt x="247" y="684"/>
                </a:cubicBezTo>
                <a:lnTo>
                  <a:pt x="242" y="676"/>
                </a:lnTo>
                <a:cubicBezTo>
                  <a:pt x="241" y="674"/>
                  <a:pt x="240" y="673"/>
                  <a:pt x="240" y="671"/>
                </a:cubicBezTo>
                <a:lnTo>
                  <a:pt x="240" y="50"/>
                </a:lnTo>
                <a:lnTo>
                  <a:pt x="242" y="55"/>
                </a:lnTo>
                <a:lnTo>
                  <a:pt x="237" y="47"/>
                </a:lnTo>
                <a:lnTo>
                  <a:pt x="239" y="49"/>
                </a:lnTo>
                <a:lnTo>
                  <a:pt x="225" y="41"/>
                </a:lnTo>
                <a:lnTo>
                  <a:pt x="227" y="42"/>
                </a:lnTo>
                <a:lnTo>
                  <a:pt x="205" y="35"/>
                </a:lnTo>
                <a:lnTo>
                  <a:pt x="174" y="28"/>
                </a:lnTo>
                <a:lnTo>
                  <a:pt x="139" y="23"/>
                </a:lnTo>
                <a:lnTo>
                  <a:pt x="97" y="19"/>
                </a:lnTo>
                <a:lnTo>
                  <a:pt x="0" y="16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  <p:bldP spid="2059" grpId="0" animBg="1"/>
      <p:bldP spid="2064" grpId="0" animBg="1"/>
      <p:bldP spid="2083" grpId="0" animBg="1"/>
      <p:bldP spid="2084" grpId="0" animBg="1"/>
      <p:bldP spid="2085" grpId="0" animBg="1"/>
      <p:bldP spid="2086" grpId="0"/>
      <p:bldP spid="2087" grpId="0"/>
      <p:bldP spid="2088" grpId="0"/>
      <p:bldP spid="2089" grpId="0"/>
      <p:bldP spid="2090" grpId="0" animBg="1"/>
      <p:bldP spid="20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066800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hr-HR" dirty="0" smtClean="0"/>
              <a:t>Postavljanje jasnih ciljeva ušteda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hr-HR" dirty="0" smtClean="0">
                <a:solidFill>
                  <a:srgbClr val="000099"/>
                </a:solidFill>
              </a:rPr>
              <a:t>Polazna osnova je osjetljivija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1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hr-HR" sz="1600" dirty="0" smtClean="0">
                <a:solidFill>
                  <a:srgbClr val="000099"/>
                </a:solidFill>
              </a:rPr>
              <a:t>Ali, u kontekstu rastućih troškova za provođenje postojećih politika – </a:t>
            </a:r>
            <a:r>
              <a:rPr lang="hr-HR" sz="1600" dirty="0" smtClean="0">
                <a:solidFill>
                  <a:srgbClr val="000099"/>
                </a:solidFill>
              </a:rPr>
              <a:t>npr. u </a:t>
            </a:r>
            <a:r>
              <a:rPr lang="hr-HR" sz="1600" dirty="0" smtClean="0">
                <a:solidFill>
                  <a:srgbClr val="000099"/>
                </a:solidFill>
              </a:rPr>
              <a:t>zdravstvu </a:t>
            </a:r>
            <a:endParaRPr lang="en-US" sz="1600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hr-HR" sz="2400" dirty="0" smtClean="0">
                <a:solidFill>
                  <a:srgbClr val="000099"/>
                </a:solidFill>
              </a:rPr>
              <a:t>Može vas </a:t>
            </a:r>
            <a:r>
              <a:rPr lang="hr-HR" sz="2400" dirty="0" smtClean="0">
                <a:solidFill>
                  <a:srgbClr val="000099"/>
                </a:solidFill>
              </a:rPr>
              <a:t>pripremiti </a:t>
            </a:r>
            <a:r>
              <a:rPr lang="hr-HR" sz="2400" dirty="0" smtClean="0">
                <a:solidFill>
                  <a:srgbClr val="000099"/>
                </a:solidFill>
              </a:rPr>
              <a:t>za </a:t>
            </a:r>
            <a:r>
              <a:rPr lang="hr-HR" sz="2400" dirty="0" smtClean="0">
                <a:solidFill>
                  <a:srgbClr val="000099"/>
                </a:solidFill>
              </a:rPr>
              <a:t>neuspjeh 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38326"/>
            <a:ext cx="5495925" cy="362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hr-HR" dirty="0" smtClean="0"/>
              <a:t>Postavljanje jasnih ciljeva ušteda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hr-HR" dirty="0" smtClean="0">
                <a:solidFill>
                  <a:srgbClr val="000099"/>
                </a:solidFill>
              </a:rPr>
              <a:t>Tko </a:t>
            </a:r>
            <a:r>
              <a:rPr lang="hr-HR" dirty="0" smtClean="0">
                <a:solidFill>
                  <a:srgbClr val="000099"/>
                </a:solidFill>
              </a:rPr>
              <a:t>određuje </a:t>
            </a:r>
            <a:r>
              <a:rPr lang="hr-HR" dirty="0" smtClean="0">
                <a:solidFill>
                  <a:srgbClr val="000099"/>
                </a:solidFill>
              </a:rPr>
              <a:t>polaznu osnovu?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80010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hr-HR" sz="1600" dirty="0" smtClean="0">
                <a:solidFill>
                  <a:srgbClr val="000099"/>
                </a:solidFill>
              </a:rPr>
              <a:t>Procjene polaznih osnova su </a:t>
            </a:r>
            <a:r>
              <a:rPr lang="hr-HR" sz="1600" dirty="0" smtClean="0">
                <a:solidFill>
                  <a:srgbClr val="000099"/>
                </a:solidFill>
              </a:rPr>
              <a:t>učinkovitiji </a:t>
            </a:r>
            <a:r>
              <a:rPr lang="hr-HR" sz="1600" dirty="0" smtClean="0">
                <a:solidFill>
                  <a:srgbClr val="000099"/>
                </a:solidFill>
              </a:rPr>
              <a:t>pristup i pomažu postavljanju realnijih ciljeva </a:t>
            </a:r>
            <a:r>
              <a:rPr lang="en-US" sz="1600" dirty="0" smtClean="0">
                <a:solidFill>
                  <a:srgbClr val="000099"/>
                </a:solidFill>
              </a:rPr>
              <a:t>…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…</a:t>
            </a:r>
            <a:r>
              <a:rPr lang="hr-HR" sz="2400" dirty="0" smtClean="0">
                <a:solidFill>
                  <a:srgbClr val="000099"/>
                </a:solidFill>
              </a:rPr>
              <a:t>ali polazne osnove su procjene i ne mogu se iskoristiti.</a:t>
            </a:r>
            <a:r>
              <a:rPr lang="hr-HR" sz="2400" baseline="0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167" y="1838326"/>
            <a:ext cx="6004033" cy="396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hr-HR" dirty="0" smtClean="0"/>
              <a:t>Postavljanje jasnih </a:t>
            </a:r>
            <a:r>
              <a:rPr lang="hr-HR" dirty="0" smtClean="0"/>
              <a:t>ciljeva ušteda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r-HR" dirty="0" smtClean="0">
                <a:solidFill>
                  <a:srgbClr val="000099"/>
                </a:solidFill>
              </a:rPr>
              <a:t>Lekcije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47545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hr-HR" sz="2800" dirty="0" smtClean="0">
                <a:solidFill>
                  <a:srgbClr val="000099"/>
                </a:solidFill>
              </a:rPr>
              <a:t>Postaviti jasne ciljeve </a:t>
            </a:r>
            <a:r>
              <a:rPr lang="hr-HR" sz="2800" dirty="0" smtClean="0">
                <a:solidFill>
                  <a:srgbClr val="000099"/>
                </a:solidFill>
              </a:rPr>
              <a:t>već na početku</a:t>
            </a:r>
            <a:endParaRPr lang="en-US" sz="2800" dirty="0" smtClean="0">
              <a:solidFill>
                <a:srgbClr val="000099"/>
              </a:solidFill>
            </a:endParaRPr>
          </a:p>
          <a:p>
            <a:pPr>
              <a:spcBef>
                <a:spcPts val="1200"/>
              </a:spcBef>
            </a:pPr>
            <a:r>
              <a:rPr lang="hr-HR" sz="2800" dirty="0" smtClean="0">
                <a:solidFill>
                  <a:srgbClr val="000099"/>
                </a:solidFill>
              </a:rPr>
              <a:t>Dosljedno</a:t>
            </a:r>
            <a:r>
              <a:rPr lang="hr-HR" sz="2800" baseline="0" dirty="0" smtClean="0">
                <a:solidFill>
                  <a:srgbClr val="000099"/>
                </a:solidFill>
              </a:rPr>
              <a:t> </a:t>
            </a:r>
            <a:r>
              <a:rPr lang="hr-HR" sz="2800" baseline="0" dirty="0" smtClean="0">
                <a:solidFill>
                  <a:srgbClr val="000099"/>
                </a:solidFill>
              </a:rPr>
              <a:t>izvještavati o </a:t>
            </a:r>
            <a:r>
              <a:rPr lang="hr-HR" sz="2800" baseline="0" dirty="0" smtClean="0">
                <a:solidFill>
                  <a:srgbClr val="000099"/>
                </a:solidFill>
              </a:rPr>
              <a:t>njima </a:t>
            </a:r>
            <a:endParaRPr lang="en-US" sz="2800" dirty="0" smtClean="0">
              <a:solidFill>
                <a:srgbClr val="000099"/>
              </a:solidFill>
            </a:endParaRPr>
          </a:p>
          <a:p>
            <a:pPr>
              <a:spcBef>
                <a:spcPts val="1200"/>
              </a:spcBef>
            </a:pPr>
            <a:r>
              <a:rPr lang="hr-HR" sz="2800" dirty="0" smtClean="0">
                <a:solidFill>
                  <a:srgbClr val="000099"/>
                </a:solidFill>
              </a:rPr>
              <a:t>Dogovor o metodologijama na </a:t>
            </a:r>
            <a:r>
              <a:rPr lang="hr-HR" sz="2800" dirty="0" smtClean="0">
                <a:solidFill>
                  <a:srgbClr val="000099"/>
                </a:solidFill>
              </a:rPr>
              <a:t>samom početku </a:t>
            </a:r>
            <a:endParaRPr lang="en-US" sz="2800" dirty="0" smtClean="0">
              <a:solidFill>
                <a:srgbClr val="000099"/>
              </a:solidFill>
            </a:endParaRPr>
          </a:p>
          <a:p>
            <a:pPr>
              <a:spcBef>
                <a:spcPts val="1200"/>
              </a:spcBef>
            </a:pPr>
            <a:r>
              <a:rPr lang="hr-HR" sz="2800" dirty="0" smtClean="0">
                <a:solidFill>
                  <a:srgbClr val="000099"/>
                </a:solidFill>
              </a:rPr>
              <a:t>Najbolja praksa je koristiti polazne osnove </a:t>
            </a:r>
            <a:endParaRPr lang="en-US" sz="2800" dirty="0" smtClean="0">
              <a:solidFill>
                <a:srgbClr val="000099"/>
              </a:solidFill>
            </a:endParaRPr>
          </a:p>
          <a:p>
            <a:pPr lvl="1"/>
            <a:r>
              <a:rPr lang="hr-HR" sz="2400" dirty="0" smtClean="0"/>
              <a:t>Ali to povećava potrebno vrijeme i složenost procesa </a:t>
            </a:r>
            <a:endParaRPr lang="en-US" sz="2400" dirty="0" smtClean="0"/>
          </a:p>
          <a:p>
            <a:r>
              <a:rPr lang="hr-HR" sz="2800" dirty="0" smtClean="0">
                <a:solidFill>
                  <a:srgbClr val="000099"/>
                </a:solidFill>
              </a:rPr>
              <a:t>Korištenje proračuna </a:t>
            </a:r>
            <a:r>
              <a:rPr lang="hr-HR" sz="2800" dirty="0" err="1" smtClean="0">
                <a:solidFill>
                  <a:srgbClr val="000099"/>
                </a:solidFill>
              </a:rPr>
              <a:t>2014</a:t>
            </a:r>
            <a:r>
              <a:rPr lang="hr-HR" sz="2800" dirty="0" smtClean="0">
                <a:solidFill>
                  <a:srgbClr val="000099"/>
                </a:solidFill>
              </a:rPr>
              <a:t>. je jednostavnije i jasnije </a:t>
            </a:r>
            <a:endParaRPr lang="en-US" sz="2800" dirty="0" smtClean="0">
              <a:solidFill>
                <a:srgbClr val="000099"/>
              </a:solidFill>
            </a:endParaRPr>
          </a:p>
          <a:p>
            <a:pPr lvl="1"/>
            <a:r>
              <a:rPr lang="hr-HR" sz="2400" dirty="0" smtClean="0"/>
              <a:t>Ali dugoročno koja je važnost </a:t>
            </a:r>
            <a:r>
              <a:rPr lang="hr-HR" sz="2400" dirty="0" err="1" smtClean="0"/>
              <a:t>2014</a:t>
            </a:r>
            <a:r>
              <a:rPr lang="hr-HR" sz="2400" dirty="0" smtClean="0"/>
              <a:t>.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/>
              <a:t>II. </a:t>
            </a:r>
            <a:r>
              <a:rPr lang="hr-HR" dirty="0" smtClean="0"/>
              <a:t>Identificiranje potencijalnih ušteda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99"/>
                </a:solidFill>
              </a:rPr>
              <a:t>a. </a:t>
            </a:r>
            <a:r>
              <a:rPr lang="hr-HR" dirty="0" smtClean="0">
                <a:solidFill>
                  <a:srgbClr val="000099"/>
                </a:solidFill>
              </a:rPr>
              <a:t>Analiza tipa „model vodopada”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“</a:t>
            </a:r>
            <a:r>
              <a:rPr lang="hr-HR" dirty="0" smtClean="0">
                <a:solidFill>
                  <a:srgbClr val="000099"/>
                </a:solidFill>
              </a:rPr>
              <a:t>Ne brinite oko malih </a:t>
            </a:r>
            <a:r>
              <a:rPr lang="hr-HR" baseline="0" dirty="0" smtClean="0">
                <a:solidFill>
                  <a:srgbClr val="000099"/>
                </a:solidFill>
              </a:rPr>
              <a:t>stvari</a:t>
            </a:r>
            <a:r>
              <a:rPr lang="en-US" dirty="0" smtClean="0">
                <a:solidFill>
                  <a:srgbClr val="000099"/>
                </a:solidFill>
              </a:rPr>
              <a:t>”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hr-HR" dirty="0" smtClean="0">
                <a:solidFill>
                  <a:srgbClr val="000099"/>
                </a:solidFill>
              </a:rPr>
              <a:t>Pogledati cjelokupnu </a:t>
            </a:r>
            <a:r>
              <a:rPr lang="hr-HR" dirty="0" smtClean="0">
                <a:solidFill>
                  <a:srgbClr val="000099"/>
                </a:solidFill>
              </a:rPr>
              <a:t>potrošnju i identificirati </a:t>
            </a:r>
            <a:r>
              <a:rPr lang="hr-HR" dirty="0" smtClean="0">
                <a:solidFill>
                  <a:srgbClr val="000099"/>
                </a:solidFill>
              </a:rPr>
              <a:t>na što odlazi velik novac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352" y="2671465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905000" y="2209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Vladini programi po veličini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II. </a:t>
            </a:r>
            <a:r>
              <a:rPr lang="hr-HR" dirty="0" smtClean="0">
                <a:solidFill>
                  <a:srgbClr val="800000"/>
                </a:solidFill>
              </a:rPr>
              <a:t>Identificiranje potencijalnih ušteda</a:t>
            </a:r>
            <a:r>
              <a:rPr lang="en-US" dirty="0" smtClean="0">
                <a:solidFill>
                  <a:srgbClr val="000099"/>
                </a:solidFill>
              </a:rPr>
              <a:t/>
            </a:r>
            <a:br>
              <a:rPr lang="en-US" dirty="0" smtClean="0">
                <a:solidFill>
                  <a:srgbClr val="000099"/>
                </a:solidFill>
              </a:rPr>
            </a:br>
            <a:r>
              <a:rPr lang="en-US" dirty="0" smtClean="0">
                <a:solidFill>
                  <a:srgbClr val="000099"/>
                </a:solidFill>
              </a:rPr>
              <a:t>a. </a:t>
            </a:r>
            <a:r>
              <a:rPr lang="hr-HR" dirty="0">
                <a:solidFill>
                  <a:srgbClr val="000099"/>
                </a:solidFill>
              </a:rPr>
              <a:t>Analiza tipa „model vodopada”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0099"/>
                </a:solidFill>
              </a:rPr>
              <a:t>Potražiti</a:t>
            </a:r>
            <a:r>
              <a:rPr lang="hr-HR" baseline="0" dirty="0" smtClean="0">
                <a:solidFill>
                  <a:srgbClr val="000099"/>
                </a:solidFill>
              </a:rPr>
              <a:t> promjene u velikim područjima:</a:t>
            </a:r>
            <a:endParaRPr lang="en-US" dirty="0" smtClean="0">
              <a:solidFill>
                <a:srgbClr val="000099"/>
              </a:solidFill>
            </a:endParaRPr>
          </a:p>
          <a:p>
            <a:pPr lvl="1"/>
            <a:r>
              <a:rPr lang="hr-HR" dirty="0" smtClean="0"/>
              <a:t>Mirovinska reforma</a:t>
            </a:r>
            <a:endParaRPr lang="en-US" dirty="0" smtClean="0"/>
          </a:p>
          <a:p>
            <a:pPr lvl="1"/>
            <a:r>
              <a:rPr lang="hr-HR" dirty="0" smtClean="0"/>
              <a:t>Proračuni za obranu</a:t>
            </a:r>
            <a:endParaRPr lang="en-US" dirty="0" smtClean="0"/>
          </a:p>
          <a:p>
            <a:pPr lvl="1"/>
            <a:r>
              <a:rPr lang="hr-HR" dirty="0" smtClean="0"/>
              <a:t>Prihodovna pomoć </a:t>
            </a:r>
            <a:r>
              <a:rPr lang="hr-HR" dirty="0" smtClean="0"/>
              <a:t>za niže razine </a:t>
            </a:r>
            <a:r>
              <a:rPr lang="hr-HR" dirty="0" smtClean="0"/>
              <a:t>vlasti </a:t>
            </a:r>
            <a:endParaRPr lang="en-US" dirty="0" smtClean="0"/>
          </a:p>
          <a:p>
            <a:endParaRPr lang="en-US" dirty="0" smtClean="0"/>
          </a:p>
          <a:p>
            <a:r>
              <a:rPr lang="hr-HR" dirty="0" smtClean="0">
                <a:solidFill>
                  <a:srgbClr val="000099"/>
                </a:solidFill>
              </a:rPr>
              <a:t>Obično velike promjene politika, a ne proračunska pitanja </a:t>
            </a:r>
            <a:endParaRPr lang="en-US" dirty="0" smtClean="0">
              <a:solidFill>
                <a:srgbClr val="000099"/>
              </a:solidFill>
            </a:endParaRPr>
          </a:p>
          <a:p>
            <a:pPr lvl="1"/>
            <a:r>
              <a:rPr lang="hr-HR" sz="2400" dirty="0" smtClean="0"/>
              <a:t>Dubinska analiza javnih rashoda </a:t>
            </a:r>
            <a:r>
              <a:rPr lang="hr-HR" sz="2400" dirty="0" smtClean="0"/>
              <a:t>možda </a:t>
            </a:r>
            <a:r>
              <a:rPr lang="hr-HR" sz="2400" dirty="0" smtClean="0"/>
              <a:t>nije primjerena </a:t>
            </a:r>
            <a:endParaRPr lang="en-US" sz="2400" dirty="0" smtClean="0"/>
          </a:p>
          <a:p>
            <a:pPr lvl="1"/>
            <a:r>
              <a:rPr lang="hr-HR" sz="2400" dirty="0" smtClean="0"/>
              <a:t>Analiza politika uz savjetovanje s </a:t>
            </a:r>
            <a:r>
              <a:rPr lang="hr-HR" sz="2400" dirty="0" smtClean="0"/>
              <a:t>javnošću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36229</TotalTime>
  <Words>919</Words>
  <Application>Microsoft Office PowerPoint</Application>
  <PresentationFormat>Prikaz na zaslonu (4:3)</PresentationFormat>
  <Paragraphs>268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Default Design</vt:lpstr>
      <vt:lpstr>Identificiranje ušteda: Savjeti, trikovi, zamke</vt:lpstr>
      <vt:lpstr>Pregled rasprave</vt:lpstr>
      <vt:lpstr>PowerPointova prezentacija</vt:lpstr>
      <vt:lpstr>I. Postavljanje jasnih ciljeva ušteda: Uštede se mjere u usporedbi s čim? </vt:lpstr>
      <vt:lpstr>I. Postavljanje jasnih ciljeva ušteda: Polazna osnova je osjetljivija</vt:lpstr>
      <vt:lpstr>I. Postavljanje jasnih ciljeva ušteda:  Tko određuje polaznu osnovu?</vt:lpstr>
      <vt:lpstr>I. Postavljanje jasnih ciljeva ušteda: Lekcije</vt:lpstr>
      <vt:lpstr>II. Identificiranje potencijalnih ušteda a. Analiza tipa „model vodopada”</vt:lpstr>
      <vt:lpstr>II. Identificiranje potencijalnih ušteda a. Analiza tipa „model vodopada”</vt:lpstr>
      <vt:lpstr>II. Identificiranje potencijalnih ušteda                             b. Razmotriti (ali i dovesti u pitanje) političke realnosti  </vt:lpstr>
      <vt:lpstr>II. Identificiranje potencijalnih ušteda  c. Analiza inputa – outputa: primjer Nacionalne službe za zdravstvo (National Health Service, NHS), UK</vt:lpstr>
      <vt:lpstr>II. Identificiranje potencijalnih ušteda: d. Dubinske analize programa</vt:lpstr>
      <vt:lpstr>II. Identificiranje potencijalnih ušteda  e. Dubinske analize programa</vt:lpstr>
      <vt:lpstr>II. Identificiranje potencijalnih ušteda  f. Samo-identifikacija ministarstva </vt:lpstr>
      <vt:lpstr>III. Procjena vjerodostojnosti ušteda a. Pazite se ušteda ‘magičnog pudinga’ </vt:lpstr>
      <vt:lpstr>III. Procjena vjerodostojnosti ušteda b. „Priviđenja” potrošnje radi uštede </vt:lpstr>
      <vt:lpstr>III. Procjena vjerodostojnosti ušteda c. Spomenici Washington-a </vt:lpstr>
      <vt:lpstr>III. Procjena vjerodostojnosti ušteda d. Dvostruko računanje</vt:lpstr>
      <vt:lpstr>III. Procjena vjerodostojnosti ušteda e. Ostale zamke</vt:lpstr>
      <vt:lpstr>III. Procjena vjerodostojnosti ušteda f. Lekcije 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FAD is implementing the MTS - Presentation for Mr. Lipsky's visit to FAD</dc:title>
  <dc:creator>Ter-Minassian, Teresa</dc:creator>
  <cp:keywords>2007-04-19</cp:keywords>
  <cp:lastModifiedBy>mfkor</cp:lastModifiedBy>
  <cp:revision>1298</cp:revision>
  <dcterms:created xsi:type="dcterms:W3CDTF">2005-10-27T19:06:44Z</dcterms:created>
  <dcterms:modified xsi:type="dcterms:W3CDTF">2014-12-01T14:30:25Z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-317734820</vt:i4>
  </property>
  <property fmtid="{D5CDD505-2E9C-101B-9397-08002B2CF9AE}" pid="3" name="_NewReviewCycle">
    <vt:lpwstr/>
  </property>
  <property fmtid="{D5CDD505-2E9C-101B-9397-08002B2CF9AE}" pid="4" name="_EmailSubject">
    <vt:lpwstr>agenda</vt:lpwstr>
  </property>
  <property fmtid="{D5CDD505-2E9C-101B-9397-08002B2CF9AE}" pid="5" name="_AuthorEmail">
    <vt:lpwstr>JHarris@imf.org</vt:lpwstr>
  </property>
  <property fmtid="{D5CDD505-2E9C-101B-9397-08002B2CF9AE}" pid="6" name="_AuthorEmailDisplayName">
    <vt:lpwstr>Harris, Jason</vt:lpwstr>
  </property>
  <property fmtid="{D5CDD505-2E9C-101B-9397-08002B2CF9AE}" pid="7" name="_PreviousAdHocReviewCycleID">
    <vt:i4>-1813941479</vt:i4>
  </property>
</Properties>
</file>