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1084" r:id="rId2"/>
    <p:sldId id="1085" r:id="rId3"/>
    <p:sldId id="1093" r:id="rId4"/>
    <p:sldId id="1094" r:id="rId5"/>
    <p:sldId id="1095" r:id="rId6"/>
    <p:sldId id="1106" r:id="rId7"/>
    <p:sldId id="1107" r:id="rId8"/>
    <p:sldId id="1108" r:id="rId9"/>
    <p:sldId id="1100" r:id="rId10"/>
    <p:sldId id="1109" r:id="rId11"/>
    <p:sldId id="1099" r:id="rId12"/>
    <p:sldId id="1101" r:id="rId13"/>
    <p:sldId id="1110" r:id="rId14"/>
    <p:sldId id="1103" r:id="rId15"/>
    <p:sldId id="1111" r:id="rId16"/>
    <p:sldId id="1104" r:id="rId17"/>
    <p:sldId id="1112" r:id="rId18"/>
    <p:sldId id="1113" r:id="rId19"/>
    <p:sldId id="1114" r:id="rId20"/>
    <p:sldId id="1105" r:id="rId21"/>
  </p:sldIdLst>
  <p:sldSz cx="9144000" cy="6858000" type="screen4x3"/>
  <p:notesSz cx="7026275" cy="9312275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defRPr sz="2400" b="1" kern="1200">
        <a:solidFill>
          <a:srgbClr val="FFFFCC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20000"/>
      </a:spcBef>
      <a:spcAft>
        <a:spcPct val="0"/>
      </a:spcAft>
      <a:defRPr sz="2400" b="1" kern="1200">
        <a:solidFill>
          <a:srgbClr val="FFFFCC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20000"/>
      </a:spcBef>
      <a:spcAft>
        <a:spcPct val="0"/>
      </a:spcAft>
      <a:defRPr sz="2400" b="1" kern="1200">
        <a:solidFill>
          <a:srgbClr val="FFFFCC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20000"/>
      </a:spcBef>
      <a:spcAft>
        <a:spcPct val="0"/>
      </a:spcAft>
      <a:defRPr sz="2400" b="1" kern="1200">
        <a:solidFill>
          <a:srgbClr val="FFFFCC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20000"/>
      </a:spcBef>
      <a:spcAft>
        <a:spcPct val="0"/>
      </a:spcAft>
      <a:defRPr sz="2400" b="1" kern="1200">
        <a:solidFill>
          <a:srgbClr val="FFFFCC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rgbClr val="FFFFCC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rgbClr val="FFFFCC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rgbClr val="FFFFCC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rgbClr val="FFFFCC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chard Hughes" initials="R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000000"/>
    <a:srgbClr val="FA0000"/>
    <a:srgbClr val="275A9F"/>
    <a:srgbClr val="008000"/>
    <a:srgbClr val="008DF6"/>
    <a:srgbClr val="000066"/>
    <a:srgbClr val="FF9900"/>
    <a:srgbClr val="FF66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38" autoAdjust="0"/>
    <p:restoredTop sz="97693" autoAdjust="0"/>
  </p:normalViewPr>
  <p:slideViewPr>
    <p:cSldViewPr>
      <p:cViewPr>
        <p:scale>
          <a:sx n="80" d="100"/>
          <a:sy n="80" d="100"/>
        </p:scale>
        <p:origin x="-804" y="-6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694" y="-78"/>
      </p:cViewPr>
      <p:guideLst>
        <p:guide orient="horz" pos="2933"/>
        <p:guide pos="221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4929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2" tIns="45787" rIns="91572" bIns="45787" numCol="1" anchor="t" anchorCtr="0" compatLnSpc="1">
            <a:prstTxWarp prst="textNoShape">
              <a:avLst/>
            </a:prstTxWarp>
          </a:bodyPr>
          <a:lstStyle>
            <a:lvl1pPr algn="l" defTabSz="914963" eaLnBrk="1" hangingPunct="1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777" y="0"/>
            <a:ext cx="3044929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2" tIns="45787" rIns="91572" bIns="45787" numCol="1" anchor="t" anchorCtr="0" compatLnSpc="1">
            <a:prstTxWarp prst="textNoShape">
              <a:avLst/>
            </a:prstTxWarp>
          </a:bodyPr>
          <a:lstStyle>
            <a:lvl1pPr algn="r" defTabSz="914963" eaLnBrk="1" hangingPunct="1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45089"/>
            <a:ext cx="3044929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2" tIns="45787" rIns="91572" bIns="45787" numCol="1" anchor="b" anchorCtr="0" compatLnSpc="1">
            <a:prstTxWarp prst="textNoShape">
              <a:avLst/>
            </a:prstTxWarp>
          </a:bodyPr>
          <a:lstStyle>
            <a:lvl1pPr algn="l" defTabSz="914963" eaLnBrk="1" hangingPunct="1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777" y="8845089"/>
            <a:ext cx="3044929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2" tIns="45787" rIns="91572" bIns="45787" numCol="1" anchor="b" anchorCtr="0" compatLnSpc="1">
            <a:prstTxWarp prst="textNoShape">
              <a:avLst/>
            </a:prstTxWarp>
          </a:bodyPr>
          <a:lstStyle>
            <a:lvl1pPr algn="r" defTabSz="914963" eaLnBrk="1" hangingPunct="1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68024AD-0859-4334-97C1-F4D52B28F1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320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4929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34" tIns="45268" rIns="90534" bIns="45268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777" y="0"/>
            <a:ext cx="3044929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34" tIns="45268" rIns="90534" bIns="45268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698500"/>
            <a:ext cx="4654550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4" y="4423331"/>
            <a:ext cx="5621648" cy="4190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34" tIns="45268" rIns="90534" bIns="452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45089"/>
            <a:ext cx="3044929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34" tIns="45268" rIns="90534" bIns="45268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777" y="8845089"/>
            <a:ext cx="3044929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34" tIns="45268" rIns="90534" bIns="45268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A0D58CA-9F49-4A27-A831-D9FED8A7D3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856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0" y="1612900"/>
            <a:ext cx="91440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</p:spPr>
        <p:txBody>
          <a:bodyPr/>
          <a:lstStyle/>
          <a:p>
            <a:pPr algn="r" eaLnBrk="1" hangingPunct="1">
              <a:spcBef>
                <a:spcPct val="0"/>
              </a:spcBef>
              <a:defRPr/>
            </a:pPr>
            <a:endParaRPr lang="en-US" b="0" dirty="0">
              <a:solidFill>
                <a:srgbClr val="0000FF"/>
              </a:solidFill>
            </a:endParaRPr>
          </a:p>
        </p:txBody>
      </p:sp>
      <p:pic>
        <p:nvPicPr>
          <p:cNvPr id="5" name="Picture 9" descr="webpic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15613" y="5738291"/>
            <a:ext cx="1315553" cy="882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8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CC660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A5940-97FF-4702-AC81-D490EA2BB4DE}" type="datetime1">
              <a:rPr lang="en-US" smtClean="0"/>
              <a:pPr>
                <a:defRPr/>
              </a:pPr>
              <a:t>12/2/2014</a:t>
            </a:fld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59083-CD58-4440-B8FD-E7DFF76D7A5E}" type="datetime1">
              <a:rPr lang="en-US" smtClean="0"/>
              <a:pPr>
                <a:defRPr/>
              </a:pPr>
              <a:t>12/2/2014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2F35A6-39C6-4B23-BE02-D3F3183FFD7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6049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6049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7C9C-6399-4171-9CC7-631544A96118}" type="datetime1">
              <a:rPr lang="en-US" smtClean="0"/>
              <a:pPr>
                <a:defRPr/>
              </a:pPr>
              <a:t>12/2/2014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DE2409-82F5-4F6B-8709-73BBA561B31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857AB-973C-4B95-8DD4-3BD039B45BBA}" type="datetime1">
              <a:rPr lang="en-US" smtClean="0"/>
              <a:pPr>
                <a:defRPr/>
              </a:pPr>
              <a:t>12/2/2014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31C322-26C0-4973-B24B-58450906D3E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76200"/>
            <a:ext cx="74676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4038600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71600"/>
            <a:ext cx="4038600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824288"/>
            <a:ext cx="4038600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824288"/>
            <a:ext cx="4038600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7D176-0547-43E5-8095-468F5039FF2D}" type="datetime1">
              <a:rPr lang="en-US" smtClean="0"/>
              <a:pPr>
                <a:defRPr/>
              </a:pPr>
              <a:t>12/2/2014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56E41F-D730-4460-A095-8E441A0F530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76200"/>
            <a:ext cx="8229600" cy="6049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D3C81-8572-478F-A518-112C8B155709}" type="datetime1">
              <a:rPr lang="en-US" smtClean="0"/>
              <a:pPr>
                <a:defRPr/>
              </a:pPr>
              <a:t>12/2/2014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8A27A8-29AF-4DFD-9EE8-0FECFA2F62A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CBF7C88-26A1-456C-AED1-C08E192E3428}" type="datetime1">
              <a:rPr lang="en-US" smtClean="0"/>
              <a:pPr>
                <a:defRPr/>
              </a:pPr>
              <a:t>12/2/2014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0AE2223-78B1-442A-9FF9-89E91986ABF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066800"/>
          </a:xfrm>
        </p:spPr>
        <p:txBody>
          <a:bodyPr anchor="ctr"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545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3813A-31A8-4FA0-ABC2-16B797892D87}" type="datetime1">
              <a:rPr lang="en-US" smtClean="0"/>
              <a:pPr>
                <a:defRPr/>
              </a:pPr>
              <a:t>12/2/2014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99FE57-B04B-4B7C-816D-A15AF53620B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07B76-17DF-49C2-ADD5-173068AD2BD8}" type="datetime1">
              <a:rPr lang="en-US" smtClean="0"/>
              <a:pPr>
                <a:defRPr/>
              </a:pPr>
              <a:t>12/2/2014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D890B0-7E9D-4D94-9CDC-887F82336EC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3DBA1-CA4A-470E-9BB2-15DCCAE93AD0}" type="datetime1">
              <a:rPr lang="en-US" smtClean="0"/>
              <a:pPr>
                <a:defRPr/>
              </a:pPr>
              <a:t>12/2/2014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8A304A-2A52-4088-8CAF-2E75BA7CCCF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9D29F-143E-418D-B2BB-B0A3E91AA990}" type="datetime1">
              <a:rPr lang="en-US" smtClean="0"/>
              <a:pPr>
                <a:defRPr/>
              </a:pPr>
              <a:t>12/2/2014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EE71F4-BD95-4845-9E24-D67667EF0E0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11E3F-6F60-4A39-B84F-D29A4D677BFC}" type="datetime1">
              <a:rPr lang="en-US" smtClean="0"/>
              <a:pPr>
                <a:defRPr/>
              </a:pPr>
              <a:t>12/2/2014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B17803-2800-4867-BEDA-65382B35945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F43F3-255F-4060-BD90-5C8678A79CDC}" type="datetime1">
              <a:rPr lang="en-US" smtClean="0"/>
              <a:pPr>
                <a:defRPr/>
              </a:pPr>
              <a:t>12/2/2014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83155D-84CD-48C0-9F06-F0DF4E61ABC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C7979-ACDA-479F-AAF8-BF90AF0D3D12}" type="datetime1">
              <a:rPr lang="en-US" smtClean="0"/>
              <a:pPr>
                <a:defRPr/>
              </a:pPr>
              <a:t>12/2/2014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058960-875C-4DF9-BBA4-AFD8153C16D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9F857-D0A5-4379-BE51-373E5C9B70DD}" type="datetime1">
              <a:rPr lang="en-US" smtClean="0"/>
              <a:pPr>
                <a:defRPr/>
              </a:pPr>
              <a:t>12/2/2014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191687-06A5-4701-B6D2-8EBA4AB424C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7467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44E0A1D-A56B-4C72-B9D5-1A1C7AA8F84E}" type="datetime1">
              <a:rPr lang="en-US" smtClean="0"/>
              <a:pPr>
                <a:defRPr/>
              </a:pPr>
              <a:t>12/2/2014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600">
                <a:solidFill>
                  <a:schemeClr val="tx1"/>
                </a:solidFill>
              </a:defRPr>
            </a:lvl1pPr>
          </a:lstStyle>
          <a:p>
            <a:fld id="{93240BDF-807B-469F-AA9A-587A43BB6C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</p:spPr>
        <p:txBody>
          <a:bodyPr/>
          <a:lstStyle/>
          <a:p>
            <a:pPr algn="r" eaLnBrk="1" hangingPunct="1">
              <a:spcBef>
                <a:spcPct val="0"/>
              </a:spcBef>
              <a:defRPr/>
            </a:pPr>
            <a:endParaRPr lang="en-US" b="0" dirty="0">
              <a:solidFill>
                <a:srgbClr val="0000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001000" y="98798"/>
            <a:ext cx="990600" cy="957942"/>
          </a:xfrm>
          <a:prstGeom prst="rect">
            <a:avLst/>
          </a:prstGeom>
          <a:solidFill>
            <a:srgbClr val="A1000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10" name="Picture 9" descr="FAD_50th_Logo_OL-03.png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142340"/>
            <a:ext cx="838200" cy="84322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99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99000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99000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99000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990000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9900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9900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9900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99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200">
          <a:solidFill>
            <a:srgbClr val="99000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660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001000" cy="1470025"/>
          </a:xfrm>
        </p:spPr>
        <p:txBody>
          <a:bodyPr>
            <a:noAutofit/>
          </a:bodyPr>
          <a:lstStyle/>
          <a:p>
            <a:pPr algn="ctr"/>
            <a:r>
              <a:rPr lang="hr-HR" sz="3400" dirty="0" smtClean="0"/>
              <a:t>Dubinska analiza rashoda</a:t>
            </a:r>
            <a:r>
              <a:rPr lang="en-US" sz="3400" dirty="0" smtClean="0"/>
              <a:t>:</a:t>
            </a: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hr-HR" sz="3400" dirty="0" smtClean="0"/>
              <a:t>Identificiranje ušteda na rashodima</a:t>
            </a:r>
            <a:endParaRPr lang="en-US" sz="34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657600"/>
            <a:ext cx="6934200" cy="2209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A50021"/>
                </a:solidFill>
              </a:rPr>
              <a:t>David Coady</a:t>
            </a:r>
          </a:p>
          <a:p>
            <a:endParaRPr lang="en-US" dirty="0" smtClean="0">
              <a:solidFill>
                <a:srgbClr val="A50021"/>
              </a:solidFill>
            </a:endParaRPr>
          </a:p>
          <a:p>
            <a:r>
              <a:rPr lang="hr-HR" dirty="0" smtClean="0">
                <a:solidFill>
                  <a:srgbClr val="A50021"/>
                </a:solidFill>
              </a:rPr>
              <a:t>Radionica o dubinskoj analizi </a:t>
            </a:r>
            <a:r>
              <a:rPr lang="hr-HR" dirty="0" smtClean="0">
                <a:solidFill>
                  <a:srgbClr val="A50021"/>
                </a:solidFill>
              </a:rPr>
              <a:t>rashoda državnog proračuna, </a:t>
            </a:r>
            <a:r>
              <a:rPr lang="hr-HR" dirty="0" smtClean="0">
                <a:solidFill>
                  <a:srgbClr val="A50021"/>
                </a:solidFill>
              </a:rPr>
              <a:t>Hrvatska </a:t>
            </a:r>
            <a:endParaRPr lang="en-US" dirty="0" smtClean="0">
              <a:solidFill>
                <a:srgbClr val="A50021"/>
              </a:solidFill>
            </a:endParaRPr>
          </a:p>
          <a:p>
            <a:r>
              <a:rPr lang="en-US" dirty="0" smtClean="0">
                <a:solidFill>
                  <a:srgbClr val="A50021"/>
                </a:solidFill>
              </a:rPr>
              <a:t>Zagreb, </a:t>
            </a:r>
            <a:r>
              <a:rPr lang="hr-HR" dirty="0" smtClean="0">
                <a:solidFill>
                  <a:srgbClr val="A50021"/>
                </a:solidFill>
              </a:rPr>
              <a:t>3-5. prosinca</a:t>
            </a:r>
            <a:r>
              <a:rPr lang="en-US" dirty="0" smtClean="0">
                <a:solidFill>
                  <a:srgbClr val="A50021"/>
                </a:solidFill>
              </a:rPr>
              <a:t>, 2014</a:t>
            </a:r>
            <a:r>
              <a:rPr lang="hr-HR" dirty="0" smtClean="0">
                <a:solidFill>
                  <a:srgbClr val="A50021"/>
                </a:solidFill>
              </a:rPr>
              <a:t>.</a:t>
            </a:r>
            <a:endParaRPr lang="en-US" dirty="0" smtClean="0">
              <a:solidFill>
                <a:srgbClr val="A500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458200" cy="792162"/>
          </a:xfrm>
        </p:spPr>
        <p:txBody>
          <a:bodyPr/>
          <a:lstStyle/>
          <a:p>
            <a:r>
              <a:rPr lang="hr-HR" sz="2400" dirty="0" smtClean="0"/>
              <a:t>Sveobuhvatan pogled na potrošnju i fokus na veće stavke 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Ekonomska klasifikacija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smtClean="0"/>
              <a:t>Funkcionalna klasifikacija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E71F4-BD95-4845-9E24-D67667EF0E0F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5025" y="2913999"/>
            <a:ext cx="4041775" cy="2473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648545"/>
            <a:ext cx="4344988" cy="2604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772400" cy="838200"/>
          </a:xfrm>
        </p:spPr>
        <p:txBody>
          <a:bodyPr>
            <a:noAutofit/>
          </a:bodyPr>
          <a:lstStyle/>
          <a:p>
            <a:r>
              <a:rPr lang="hr-HR" dirty="0" smtClean="0"/>
              <a:t>Poticati strukturne a ne kratkoročne mjere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5257800"/>
          </a:xfrm>
        </p:spPr>
        <p:txBody>
          <a:bodyPr>
            <a:normAutofit fontScale="92500"/>
          </a:bodyPr>
          <a:lstStyle/>
          <a:p>
            <a:r>
              <a:rPr lang="hr-HR" sz="2800" dirty="0" smtClean="0"/>
              <a:t>Dok grube mjere </a:t>
            </a:r>
            <a:r>
              <a:rPr lang="en-US" sz="2800" dirty="0" smtClean="0"/>
              <a:t>(</a:t>
            </a:r>
            <a:r>
              <a:rPr lang="hr-HR" sz="2800" dirty="0" smtClean="0"/>
              <a:t>npr. zamrzavanje,</a:t>
            </a:r>
            <a:r>
              <a:rPr lang="en-US" sz="2800" dirty="0" smtClean="0"/>
              <a:t> </a:t>
            </a:r>
            <a:r>
              <a:rPr lang="hr-HR" sz="2800" dirty="0" smtClean="0"/>
              <a:t>primjena smanjenja/ukidanja na sve kategorije zaposlenih</a:t>
            </a:r>
            <a:r>
              <a:rPr lang="en-US" sz="2800" dirty="0" smtClean="0"/>
              <a:t>) </a:t>
            </a:r>
            <a:r>
              <a:rPr lang="hr-HR" sz="2800" dirty="0" smtClean="0"/>
              <a:t>mogu ostvariti kratkoročne uštede, iste mogu brzo dovesti i do neučinkovitosti i pritisaka potrošnje </a:t>
            </a:r>
            <a:r>
              <a:rPr lang="en-US" sz="2800" dirty="0" smtClean="0"/>
              <a:t>(</a:t>
            </a:r>
            <a:r>
              <a:rPr lang="hr-HR" sz="2800" dirty="0" smtClean="0"/>
              <a:t>npr. neodgovarajuće vještine, nedostatak vještina, grijanje/rasvjeta/lijekovi)</a:t>
            </a:r>
            <a:endParaRPr lang="en-US" dirty="0" smtClean="0"/>
          </a:p>
          <a:p>
            <a:r>
              <a:rPr lang="hr-HR" sz="2800" dirty="0" smtClean="0"/>
              <a:t>Uspostavljanje pristupa nagrada i </a:t>
            </a:r>
            <a:r>
              <a:rPr lang="hr-HR" sz="2800" dirty="0" smtClean="0"/>
              <a:t>kazni </a:t>
            </a:r>
            <a:endParaRPr lang="en-US" sz="2800" dirty="0" smtClean="0"/>
          </a:p>
          <a:p>
            <a:pPr lvl="1"/>
            <a:r>
              <a:rPr lang="hr-HR" sz="2400" dirty="0" smtClean="0"/>
              <a:t>Modernizacija/strukturni fond</a:t>
            </a:r>
            <a:r>
              <a:rPr lang="en-US" sz="2400" dirty="0" smtClean="0"/>
              <a:t>: </a:t>
            </a:r>
            <a:r>
              <a:rPr lang="hr-HR" sz="2400" dirty="0" smtClean="0"/>
              <a:t>rana potpora reformi resornih ministarstava</a:t>
            </a:r>
            <a:endParaRPr lang="en-US" sz="2400" dirty="0" smtClean="0"/>
          </a:p>
          <a:p>
            <a:pPr lvl="1"/>
            <a:r>
              <a:rPr lang="hr-HR" sz="2400" dirty="0" smtClean="0"/>
              <a:t>Prikupljanje </a:t>
            </a:r>
            <a:r>
              <a:rPr lang="hr-HR" sz="2400" dirty="0" smtClean="0"/>
              <a:t>sredstava (tzv. </a:t>
            </a:r>
            <a:r>
              <a:rPr lang="en-US" sz="2400" dirty="0" smtClean="0"/>
              <a:t>“</a:t>
            </a:r>
            <a:r>
              <a:rPr lang="en-US" sz="2400" i="1" dirty="0" smtClean="0"/>
              <a:t>War chest</a:t>
            </a:r>
            <a:r>
              <a:rPr lang="en-US" sz="2400" dirty="0" smtClean="0"/>
              <a:t>”</a:t>
            </a:r>
            <a:r>
              <a:rPr lang="hr-HR" sz="2400" dirty="0" smtClean="0"/>
              <a:t>)</a:t>
            </a:r>
            <a:r>
              <a:rPr lang="en-US" sz="2400" dirty="0" smtClean="0"/>
              <a:t> </a:t>
            </a:r>
            <a:r>
              <a:rPr lang="hr-HR" sz="2400" dirty="0" smtClean="0"/>
              <a:t>kao dio „mjera za slučaj insolventnosti”</a:t>
            </a:r>
            <a:r>
              <a:rPr lang="en-US" sz="2400" dirty="0" smtClean="0"/>
              <a:t> (</a:t>
            </a:r>
            <a:r>
              <a:rPr lang="hr-HR" sz="2400" dirty="0" smtClean="0"/>
              <a:t>produljena zamrzavanja plaća i zapošljavanja</a:t>
            </a:r>
            <a:r>
              <a:rPr lang="en-US" sz="2400" dirty="0" smtClean="0"/>
              <a:t>)</a:t>
            </a:r>
          </a:p>
          <a:p>
            <a:r>
              <a:rPr lang="hr-HR" sz="2800" dirty="0" smtClean="0"/>
              <a:t>Pregled/integriranje/započinjanje analiza sektora </a:t>
            </a:r>
            <a:endParaRPr lang="en-US" sz="26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792162"/>
          </a:xfrm>
        </p:spPr>
        <p:txBody>
          <a:bodyPr/>
          <a:lstStyle/>
          <a:p>
            <a:r>
              <a:rPr lang="hr-HR" dirty="0" smtClean="0"/>
              <a:t>Kumulativna promjena u masi plaća u konsolidacijama naprednih gospodarstava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2000" dirty="0" smtClean="0"/>
              <a:t>Strukturna nasuprot ne-strukturnoj </a:t>
            </a:r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53000" y="1535113"/>
            <a:ext cx="3733800" cy="639762"/>
          </a:xfrm>
        </p:spPr>
        <p:txBody>
          <a:bodyPr/>
          <a:lstStyle/>
          <a:p>
            <a:r>
              <a:rPr lang="hr-HR" sz="2000" dirty="0" smtClean="0"/>
              <a:t>Socijalni dijalog nasuprot slabom socijalnom dijalogu</a:t>
            </a:r>
            <a:endParaRPr lang="en-US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E71F4-BD95-4845-9E24-D67667EF0E0F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362200"/>
            <a:ext cx="4192588" cy="3733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362200"/>
            <a:ext cx="4194175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762000"/>
          </a:xfrm>
        </p:spPr>
        <p:txBody>
          <a:bodyPr/>
          <a:lstStyle/>
          <a:p>
            <a:r>
              <a:rPr lang="hr-HR" dirty="0" smtClean="0"/>
              <a:t>Identificirati ponudu mjera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7803-2800-4867-BEDA-65382B359458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219200"/>
            <a:ext cx="7315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7772400" cy="762000"/>
          </a:xfrm>
        </p:spPr>
        <p:txBody>
          <a:bodyPr>
            <a:noAutofit/>
          </a:bodyPr>
          <a:lstStyle/>
          <a:p>
            <a:r>
              <a:rPr lang="hr-HR" dirty="0" smtClean="0"/>
              <a:t>Identificirati ponudu mjera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334000"/>
          </a:xfrm>
        </p:spPr>
        <p:txBody>
          <a:bodyPr>
            <a:normAutofit fontScale="92500" lnSpcReduction="10000"/>
          </a:bodyPr>
          <a:lstStyle/>
          <a:p>
            <a:r>
              <a:rPr lang="hr-HR" sz="2800" dirty="0" smtClean="0"/>
              <a:t>Ovo olakšava izbore koji odražavaju socijalne i političke sklonosti/realnosti </a:t>
            </a:r>
            <a:endParaRPr lang="en-US" sz="2800" dirty="0" smtClean="0"/>
          </a:p>
          <a:p>
            <a:r>
              <a:rPr lang="hr-HR" sz="2800" dirty="0" smtClean="0"/>
              <a:t>Ostavlja prostor za zanemarivanje nevjerodostojnih/riskantnih/neizvjesnih mjera</a:t>
            </a:r>
            <a:endParaRPr lang="en-US" sz="2800" dirty="0" smtClean="0"/>
          </a:p>
          <a:p>
            <a:pPr lvl="1"/>
            <a:r>
              <a:rPr lang="hr-HR" sz="2000" dirty="0" smtClean="0"/>
              <a:t>Uštede „magičnog pudinga”</a:t>
            </a:r>
            <a:r>
              <a:rPr lang="en-US" sz="2000" dirty="0" smtClean="0"/>
              <a:t>: </a:t>
            </a:r>
            <a:r>
              <a:rPr lang="hr-HR" sz="2000" dirty="0" smtClean="0"/>
              <a:t>učinkovitost/povećanje učinkovitosti, agencije koje se spajaju, ponovno sklapanje farmaceutskih ugovora </a:t>
            </a:r>
            <a:endParaRPr lang="en-US" sz="2000" dirty="0" smtClean="0"/>
          </a:p>
          <a:p>
            <a:pPr lvl="1"/>
            <a:r>
              <a:rPr lang="hr-HR" sz="2000" dirty="0" smtClean="0"/>
              <a:t>„Priviđenja” potrošnje radi uštede: ulaganja u </a:t>
            </a:r>
            <a:r>
              <a:rPr lang="hr-HR" sz="2000" dirty="0" err="1" smtClean="0"/>
              <a:t>ICT</a:t>
            </a:r>
            <a:r>
              <a:rPr lang="hr-HR" sz="2000" dirty="0" smtClean="0"/>
              <a:t>, prijevare/usklađenost, paketi za isplatu otpremnina </a:t>
            </a:r>
            <a:endParaRPr lang="en-US" sz="2000" dirty="0" smtClean="0"/>
          </a:p>
          <a:p>
            <a:pPr lvl="1"/>
            <a:r>
              <a:rPr lang="hr-HR" sz="2000" dirty="0" smtClean="0"/>
              <a:t>Spomenici </a:t>
            </a:r>
            <a:r>
              <a:rPr lang="en-US" sz="2000" dirty="0" smtClean="0"/>
              <a:t>Washington</a:t>
            </a:r>
            <a:r>
              <a:rPr lang="hr-HR" sz="2000" dirty="0" smtClean="0"/>
              <a:t>-a</a:t>
            </a:r>
            <a:r>
              <a:rPr lang="en-US" sz="2000" dirty="0" smtClean="0"/>
              <a:t>; </a:t>
            </a:r>
            <a:r>
              <a:rPr lang="en-US" sz="2000" i="1" dirty="0" smtClean="0"/>
              <a:t>red arrows</a:t>
            </a:r>
          </a:p>
          <a:p>
            <a:pPr lvl="1"/>
            <a:r>
              <a:rPr lang="hr-HR" sz="2000" dirty="0" smtClean="0"/>
              <a:t>„</a:t>
            </a:r>
            <a:r>
              <a:rPr lang="en-US" sz="2000" i="1" dirty="0" smtClean="0"/>
              <a:t>Push pull</a:t>
            </a:r>
            <a:r>
              <a:rPr lang="hr-HR" sz="2000" dirty="0" smtClean="0"/>
              <a:t>”</a:t>
            </a:r>
            <a:r>
              <a:rPr lang="en-US" sz="2000" dirty="0" smtClean="0"/>
              <a:t> </a:t>
            </a:r>
            <a:r>
              <a:rPr lang="hr-HR" sz="2000" dirty="0" smtClean="0"/>
              <a:t>uštede/prodaja imovine</a:t>
            </a:r>
            <a:r>
              <a:rPr lang="en-US" sz="2000" dirty="0" smtClean="0"/>
              <a:t>/</a:t>
            </a:r>
            <a:r>
              <a:rPr lang="hr-HR" sz="2000" dirty="0" smtClean="0"/>
              <a:t>prodaja imovine radi uzimanja u najam („</a:t>
            </a:r>
            <a:r>
              <a:rPr lang="en-US" sz="2000" i="1" dirty="0" smtClean="0"/>
              <a:t>lease backs</a:t>
            </a:r>
            <a:r>
              <a:rPr lang="hr-HR" sz="2000" dirty="0" smtClean="0"/>
              <a:t>”)</a:t>
            </a:r>
            <a:r>
              <a:rPr lang="en-US" sz="2000" dirty="0" smtClean="0"/>
              <a:t>/ </a:t>
            </a:r>
            <a:r>
              <a:rPr lang="hr-HR" sz="2000" dirty="0" smtClean="0"/>
              <a:t>dezinvesticije</a:t>
            </a:r>
            <a:r>
              <a:rPr lang="en-US" sz="2000" dirty="0" smtClean="0"/>
              <a:t>/</a:t>
            </a:r>
            <a:r>
              <a:rPr lang="hr-HR" sz="2000" dirty="0" smtClean="0"/>
              <a:t>slab interes za rad u državnoj administraciji („</a:t>
            </a:r>
            <a:r>
              <a:rPr lang="en-US" sz="2000" i="1" dirty="0" smtClean="0"/>
              <a:t>disappearing government</a:t>
            </a:r>
            <a:r>
              <a:rPr lang="hr-HR" sz="2000" dirty="0" smtClean="0"/>
              <a:t>”)</a:t>
            </a:r>
            <a:r>
              <a:rPr lang="en-US" sz="2000" dirty="0" smtClean="0"/>
              <a:t>/</a:t>
            </a:r>
            <a:r>
              <a:rPr lang="hr-HR" sz="2000" dirty="0" smtClean="0"/>
              <a:t>plaćanje veće cijene za proizvod ili uslugu kako bi pružatelj ili prodavatelj pokrio svoje gubitke (tzv. „</a:t>
            </a:r>
            <a:r>
              <a:rPr lang="en-US" sz="2000" i="1" dirty="0" smtClean="0"/>
              <a:t>cost shifting</a:t>
            </a:r>
            <a:r>
              <a:rPr lang="hr-HR" sz="2000" dirty="0" smtClean="0"/>
              <a:t>”) </a:t>
            </a:r>
            <a:endParaRPr lang="en-US" sz="2000" dirty="0" smtClean="0"/>
          </a:p>
          <a:p>
            <a:r>
              <a:rPr lang="hr-HR" sz="2800" dirty="0" smtClean="0"/>
              <a:t>Također potreba za pojašnjenjem prioriteta/obavještavanjem o prioritetima </a:t>
            </a: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7772400" cy="762000"/>
          </a:xfrm>
        </p:spPr>
        <p:txBody>
          <a:bodyPr>
            <a:noAutofit/>
          </a:bodyPr>
          <a:lstStyle/>
          <a:p>
            <a:r>
              <a:rPr lang="hr-HR" dirty="0" smtClean="0"/>
              <a:t>Identificirati ponudu mjera</a:t>
            </a:r>
            <a:r>
              <a:rPr lang="en-US" dirty="0" smtClean="0"/>
              <a:t>: </a:t>
            </a:r>
            <a:r>
              <a:rPr lang="hr-HR" dirty="0" smtClean="0"/>
              <a:t>mirovinske reforme 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524000"/>
            <a:ext cx="6705600" cy="488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772400" cy="838200"/>
          </a:xfrm>
        </p:spPr>
        <p:txBody>
          <a:bodyPr>
            <a:noAutofit/>
          </a:bodyPr>
          <a:lstStyle/>
          <a:p>
            <a:r>
              <a:rPr lang="hr-HR" sz="2000" dirty="0" smtClean="0"/>
              <a:t>Koristiti različite vrste sustavnog vrednovanja kako bi se identificirale mjere i postavili prioriteti među mjerama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334000"/>
          </a:xfrm>
        </p:spPr>
        <p:txBody>
          <a:bodyPr>
            <a:normAutofit fontScale="70000" lnSpcReduction="20000"/>
          </a:bodyPr>
          <a:lstStyle/>
          <a:p>
            <a:r>
              <a:rPr lang="hr-HR" sz="2800" dirty="0" smtClean="0"/>
              <a:t>Sustavno vrednovanje potrošnje</a:t>
            </a:r>
            <a:endParaRPr lang="en-US" sz="2800" dirty="0" smtClean="0"/>
          </a:p>
          <a:p>
            <a:pPr lvl="1"/>
            <a:r>
              <a:rPr lang="hr-HR" sz="2600" dirty="0" smtClean="0"/>
              <a:t>Vremenski trendovi </a:t>
            </a:r>
            <a:r>
              <a:rPr lang="en-US" sz="2600" dirty="0" smtClean="0"/>
              <a:t>(</a:t>
            </a:r>
            <a:r>
              <a:rPr lang="hr-HR" sz="2600" dirty="0" smtClean="0"/>
              <a:t>identificirati nedavne pritiske</a:t>
            </a:r>
            <a:r>
              <a:rPr lang="en-US" sz="2600" dirty="0" smtClean="0"/>
              <a:t>)</a:t>
            </a:r>
          </a:p>
          <a:p>
            <a:pPr lvl="1"/>
            <a:r>
              <a:rPr lang="hr-HR" sz="2600" dirty="0" smtClean="0"/>
              <a:t>Projekcije </a:t>
            </a:r>
            <a:r>
              <a:rPr lang="en-US" sz="2600" dirty="0" smtClean="0"/>
              <a:t>(</a:t>
            </a:r>
            <a:r>
              <a:rPr lang="hr-HR" sz="2600" dirty="0" smtClean="0"/>
              <a:t>identificirati buduće pritiske</a:t>
            </a:r>
            <a:r>
              <a:rPr lang="en-US" sz="2600" dirty="0" smtClean="0"/>
              <a:t>; </a:t>
            </a:r>
            <a:r>
              <a:rPr lang="hr-HR" sz="2600" dirty="0" smtClean="0"/>
              <a:t>zdravstvo, mirovine, socijalna zaštita</a:t>
            </a:r>
            <a:r>
              <a:rPr lang="en-US" sz="2600" dirty="0" smtClean="0"/>
              <a:t>)</a:t>
            </a:r>
          </a:p>
          <a:p>
            <a:pPr lvl="1"/>
            <a:r>
              <a:rPr lang="hr-HR" sz="2600" dirty="0" smtClean="0"/>
              <a:t>Razine potrošnje </a:t>
            </a:r>
            <a:r>
              <a:rPr lang="hr-HR" sz="2600" dirty="0" smtClean="0">
                <a:solidFill>
                  <a:srgbClr val="C00000"/>
                </a:solidFill>
                <a:hlinkClick r:id="rId2" action="ppaction://hlinksldjump"/>
              </a:rPr>
              <a:t>po državama </a:t>
            </a:r>
            <a:r>
              <a:rPr lang="en-US" sz="2600" dirty="0" smtClean="0"/>
              <a:t>(“</a:t>
            </a:r>
            <a:r>
              <a:rPr lang="hr-HR" sz="2600" dirty="0" smtClean="0"/>
              <a:t>slične</a:t>
            </a:r>
            <a:r>
              <a:rPr lang="en-US" sz="2600" dirty="0" smtClean="0"/>
              <a:t>” </a:t>
            </a:r>
            <a:r>
              <a:rPr lang="hr-HR" sz="2600" dirty="0" smtClean="0"/>
              <a:t>države</a:t>
            </a:r>
            <a:r>
              <a:rPr lang="en-US" sz="2600" dirty="0" smtClean="0"/>
              <a:t>)</a:t>
            </a:r>
          </a:p>
          <a:p>
            <a:pPr lvl="1"/>
            <a:endParaRPr lang="en-US" dirty="0" smtClean="0"/>
          </a:p>
          <a:p>
            <a:r>
              <a:rPr lang="hr-HR" sz="2800" dirty="0" smtClean="0"/>
              <a:t>Provođenje sustavnog vrednovanja </a:t>
            </a:r>
            <a:r>
              <a:rPr lang="en-US" sz="2800" dirty="0" smtClean="0"/>
              <a:t>(</a:t>
            </a:r>
            <a:r>
              <a:rPr lang="hr-HR" sz="2800" dirty="0" smtClean="0"/>
              <a:t>potreba za identificiranjem ciljeva</a:t>
            </a:r>
            <a:r>
              <a:rPr lang="en-US" sz="2800" dirty="0" smtClean="0"/>
              <a:t>)</a:t>
            </a:r>
          </a:p>
          <a:p>
            <a:pPr lvl="1"/>
            <a:r>
              <a:rPr lang="hr-HR" sz="2600" dirty="0" smtClean="0">
                <a:hlinkClick r:id="rId3" action="ppaction://hlinksldjump"/>
              </a:rPr>
              <a:t>Dokazi</a:t>
            </a:r>
            <a:r>
              <a:rPr lang="en-US" sz="2600" dirty="0" smtClean="0"/>
              <a:t> o</a:t>
            </a:r>
            <a:r>
              <a:rPr lang="hr-HR" sz="2600" dirty="0" smtClean="0"/>
              <a:t> neučinkovitostima i mogućim pritiscima </a:t>
            </a:r>
            <a:endParaRPr lang="en-US" sz="2600" dirty="0" smtClean="0"/>
          </a:p>
          <a:p>
            <a:pPr lvl="1"/>
            <a:endParaRPr lang="en-US" dirty="0" smtClean="0"/>
          </a:p>
          <a:p>
            <a:r>
              <a:rPr lang="hr-HR" sz="2800" dirty="0" smtClean="0"/>
              <a:t>Sustavno vrednovanje </a:t>
            </a:r>
            <a:r>
              <a:rPr lang="hr-HR" sz="2800" dirty="0" err="1" smtClean="0"/>
              <a:t>inputa</a:t>
            </a:r>
            <a:endParaRPr lang="en-US" sz="2800" dirty="0" smtClean="0"/>
          </a:p>
          <a:p>
            <a:pPr lvl="1"/>
            <a:r>
              <a:rPr lang="hr-HR" sz="2600" dirty="0">
                <a:hlinkClick r:id="rId4" action="ppaction://hlinksldjump"/>
              </a:rPr>
              <a:t>R</a:t>
            </a:r>
            <a:r>
              <a:rPr lang="hr-HR" sz="2600" dirty="0" smtClean="0">
                <a:hlinkClick r:id="rId4" action="ppaction://hlinksldjump"/>
              </a:rPr>
              <a:t>azina</a:t>
            </a:r>
            <a:r>
              <a:rPr lang="en-US" sz="2600" dirty="0" smtClean="0"/>
              <a:t> </a:t>
            </a:r>
            <a:r>
              <a:rPr lang="hr-HR" sz="2600" dirty="0" smtClean="0"/>
              <a:t>i sastav </a:t>
            </a:r>
            <a:r>
              <a:rPr lang="hr-HR" sz="2600" dirty="0" err="1" smtClean="0"/>
              <a:t>inputa</a:t>
            </a:r>
            <a:r>
              <a:rPr lang="hr-HR" sz="2600" dirty="0" smtClean="0"/>
              <a:t> </a:t>
            </a:r>
            <a:endParaRPr lang="en-US" sz="2600" dirty="0" smtClean="0"/>
          </a:p>
          <a:p>
            <a:endParaRPr lang="en-US" sz="2800" dirty="0" smtClean="0"/>
          </a:p>
          <a:p>
            <a:r>
              <a:rPr lang="hr-HR" sz="2800" dirty="0" smtClean="0"/>
              <a:t>Ali prepoznati potrebu za promatranjem </a:t>
            </a:r>
            <a:r>
              <a:rPr lang="en-US" sz="2800" dirty="0" smtClean="0"/>
              <a:t>“s</a:t>
            </a:r>
            <a:r>
              <a:rPr lang="hr-HR" sz="2800" dirty="0" smtClean="0"/>
              <a:t>ustava</a:t>
            </a:r>
            <a:r>
              <a:rPr lang="en-US" sz="2800" dirty="0" smtClean="0"/>
              <a:t>”  </a:t>
            </a:r>
          </a:p>
          <a:p>
            <a:pPr lvl="1"/>
            <a:r>
              <a:rPr lang="hr-HR" sz="2600" dirty="0" smtClean="0"/>
              <a:t>Lijekovi</a:t>
            </a:r>
            <a:r>
              <a:rPr lang="en-US" sz="2600" dirty="0" smtClean="0"/>
              <a:t>, </a:t>
            </a:r>
            <a:r>
              <a:rPr lang="hr-HR" sz="2600" dirty="0" smtClean="0"/>
              <a:t>zamjena koristi</a:t>
            </a:r>
            <a:r>
              <a:rPr lang="en-US" sz="2600" dirty="0" smtClean="0"/>
              <a:t>…</a:t>
            </a:r>
          </a:p>
          <a:p>
            <a:r>
              <a:rPr lang="hr-HR" sz="2800" dirty="0" smtClean="0"/>
              <a:t>Koristiti primjereno sustavno vrednovanje </a:t>
            </a:r>
            <a:endParaRPr lang="en-US" sz="2800" dirty="0" smtClean="0"/>
          </a:p>
          <a:p>
            <a:pPr lvl="1"/>
            <a:r>
              <a:rPr lang="en-US" sz="2600" dirty="0" smtClean="0"/>
              <a:t>“</a:t>
            </a:r>
            <a:r>
              <a:rPr lang="hr-HR" sz="2600" dirty="0" smtClean="0"/>
              <a:t>najbolja praksa</a:t>
            </a:r>
            <a:r>
              <a:rPr lang="en-US" sz="2600" dirty="0" smtClean="0"/>
              <a:t>” </a:t>
            </a:r>
            <a:r>
              <a:rPr lang="hr-HR" sz="2600" dirty="0" smtClean="0"/>
              <a:t>nasuprot</a:t>
            </a:r>
            <a:r>
              <a:rPr lang="en-US" sz="2600" dirty="0" smtClean="0"/>
              <a:t> “</a:t>
            </a:r>
            <a:r>
              <a:rPr lang="hr-HR" sz="2600" dirty="0" smtClean="0"/>
              <a:t>prakse sličnih država</a:t>
            </a:r>
            <a:r>
              <a:rPr lang="en-US" sz="2600" dirty="0" smtClean="0"/>
              <a:t>” (</a:t>
            </a:r>
            <a:r>
              <a:rPr lang="hr-HR" sz="2600" dirty="0" smtClean="0"/>
              <a:t>holistički pristup</a:t>
            </a:r>
            <a:r>
              <a:rPr lang="en-US" sz="2600" dirty="0" smtClean="0"/>
              <a:t>)</a:t>
            </a:r>
          </a:p>
          <a:p>
            <a:r>
              <a:rPr lang="hr-HR" sz="2800" dirty="0" smtClean="0"/>
              <a:t>Potreba za dogovorom o metodologijama već u samom početku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400" dirty="0" smtClean="0"/>
              <a:t>Sustavno vrednovanje po državama</a:t>
            </a:r>
            <a:r>
              <a:rPr lang="en-US" sz="2400" dirty="0" smtClean="0"/>
              <a:t>: </a:t>
            </a:r>
            <a:r>
              <a:rPr lang="hr-HR" sz="2400" dirty="0" smtClean="0"/>
              <a:t>Hrvatska 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524000"/>
            <a:ext cx="3582988" cy="639762"/>
          </a:xfrm>
        </p:spPr>
        <p:txBody>
          <a:bodyPr/>
          <a:lstStyle/>
          <a:p>
            <a:r>
              <a:rPr lang="hr-HR" dirty="0" smtClean="0"/>
              <a:t>Masa plaća u </a:t>
            </a:r>
            <a:r>
              <a:rPr lang="en-US" dirty="0" smtClean="0"/>
              <a:t>2012</a:t>
            </a:r>
            <a:r>
              <a:rPr lang="hr-HR" dirty="0"/>
              <a:t>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53000" y="1535113"/>
            <a:ext cx="3733800" cy="639762"/>
          </a:xfrm>
        </p:spPr>
        <p:txBody>
          <a:bodyPr/>
          <a:lstStyle/>
          <a:p>
            <a:r>
              <a:rPr lang="hr-HR" dirty="0" smtClean="0"/>
              <a:t>Rashodi za zdravstvo u </a:t>
            </a:r>
            <a:r>
              <a:rPr lang="en-US" dirty="0" smtClean="0"/>
              <a:t>2012</a:t>
            </a:r>
            <a:r>
              <a:rPr lang="hr-HR" dirty="0" smtClean="0"/>
              <a:t>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E71F4-BD95-4845-9E24-D67667EF0E0F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590800"/>
            <a:ext cx="4268788" cy="3124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6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5025" y="2514600"/>
            <a:ext cx="4270375" cy="3200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Action Button: Back or Previous 8">
            <a:hlinkClick r:id="" action="ppaction://hlinkshowjump?jump=lastslideviewed" highlightClick="1"/>
          </p:cNvPr>
          <p:cNvSpPr/>
          <p:nvPr/>
        </p:nvSpPr>
        <p:spPr bwMode="auto">
          <a:xfrm>
            <a:off x="7620000" y="6477000"/>
            <a:ext cx="914400" cy="228600"/>
          </a:xfrm>
          <a:prstGeom prst="actionButtonBackPrevious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400" dirty="0" smtClean="0"/>
              <a:t>Provođenje sustavnog vrednovanja</a:t>
            </a:r>
            <a:r>
              <a:rPr lang="en-US" sz="2400" dirty="0" smtClean="0"/>
              <a:t>: </a:t>
            </a:r>
            <a:r>
              <a:rPr lang="hr-HR" sz="2400" dirty="0" smtClean="0"/>
              <a:t>Hrvatska 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/>
          <a:p>
            <a:r>
              <a:rPr lang="hr-HR" dirty="0" smtClean="0"/>
              <a:t>Sektor zdravstva u </a:t>
            </a:r>
            <a:r>
              <a:rPr lang="en-US" dirty="0" smtClean="0"/>
              <a:t>2012</a:t>
            </a:r>
            <a:r>
              <a:rPr lang="hr-HR" dirty="0" smtClean="0"/>
              <a:t>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1535113"/>
            <a:ext cx="3505200" cy="639762"/>
          </a:xfrm>
        </p:spPr>
        <p:txBody>
          <a:bodyPr/>
          <a:lstStyle/>
          <a:p>
            <a:r>
              <a:rPr lang="hr-HR" dirty="0" smtClean="0"/>
              <a:t>Rizik od siromaštva u </a:t>
            </a:r>
            <a:r>
              <a:rPr lang="en-US" dirty="0" smtClean="0"/>
              <a:t>2012</a:t>
            </a:r>
            <a:r>
              <a:rPr lang="hr-HR" dirty="0" smtClean="0"/>
              <a:t>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E71F4-BD95-4845-9E24-D67667EF0E0F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5025" y="2514600"/>
            <a:ext cx="427037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761" y="2514600"/>
            <a:ext cx="4344988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Action Button: Back or Previous 9">
            <a:hlinkClick r:id="" action="ppaction://hlinkshowjump?jump=lastslideviewed" highlightClick="1"/>
          </p:cNvPr>
          <p:cNvSpPr/>
          <p:nvPr/>
        </p:nvSpPr>
        <p:spPr bwMode="auto">
          <a:xfrm>
            <a:off x="7620000" y="6477000"/>
            <a:ext cx="914400" cy="228600"/>
          </a:xfrm>
          <a:prstGeom prst="actionButtonBackPrevious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hr-HR" dirty="0" smtClean="0"/>
              <a:t>Sustavno vrednovanje </a:t>
            </a:r>
            <a:r>
              <a:rPr lang="hr-HR" dirty="0" err="1" smtClean="0"/>
              <a:t>inputa</a:t>
            </a:r>
            <a:r>
              <a:rPr lang="hr-HR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Sastav mase plaća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117975" cy="639762"/>
          </a:xfrm>
        </p:spPr>
        <p:txBody>
          <a:bodyPr/>
          <a:lstStyle/>
          <a:p>
            <a:r>
              <a:rPr lang="hr-HR" dirty="0" smtClean="0"/>
              <a:t>Sastav sektora zdravstva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E71F4-BD95-4845-9E24-D67667EF0E0F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5025" y="2514600"/>
            <a:ext cx="427037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514600"/>
            <a:ext cx="4344988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Action Button: Back or Previous 8">
            <a:hlinkClick r:id="" action="ppaction://hlinkshowjump?jump=lastslideviewed" highlightClick="1"/>
          </p:cNvPr>
          <p:cNvSpPr/>
          <p:nvPr/>
        </p:nvSpPr>
        <p:spPr bwMode="auto">
          <a:xfrm>
            <a:off x="7620000" y="6477000"/>
            <a:ext cx="914400" cy="228600"/>
          </a:xfrm>
          <a:prstGeom prst="actionButtonBackPrevious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467600" cy="838200"/>
          </a:xfrm>
        </p:spPr>
        <p:txBody>
          <a:bodyPr>
            <a:normAutofit/>
          </a:bodyPr>
          <a:lstStyle/>
          <a:p>
            <a:r>
              <a:rPr lang="hr-HR" sz="3200" dirty="0" smtClean="0"/>
              <a:t>Sadržaj prezentacije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229600" cy="4876800"/>
          </a:xfrm>
        </p:spPr>
        <p:txBody>
          <a:bodyPr>
            <a:normAutofit/>
          </a:bodyPr>
          <a:lstStyle/>
          <a:p>
            <a:r>
              <a:rPr lang="hr-HR" sz="2800" dirty="0" smtClean="0"/>
              <a:t>Smjernice i najbolja praksa</a:t>
            </a:r>
            <a:endParaRPr lang="en-US" sz="2800" dirty="0" smtClean="0"/>
          </a:p>
          <a:p>
            <a:pPr lvl="1"/>
            <a:r>
              <a:rPr lang="hr-HR" sz="2600" dirty="0" smtClean="0"/>
              <a:t>Fokus na pet ključnih lekcija</a:t>
            </a:r>
            <a:endParaRPr lang="en-US" sz="2600" dirty="0" smtClean="0"/>
          </a:p>
          <a:p>
            <a:pPr lvl="1"/>
            <a:endParaRPr lang="en-US" sz="2600" dirty="0" smtClean="0"/>
          </a:p>
          <a:p>
            <a:r>
              <a:rPr lang="hr-HR" sz="2800" dirty="0" smtClean="0"/>
              <a:t>Pristup sustavnom vrednovanju</a:t>
            </a:r>
            <a:endParaRPr lang="en-US" sz="2800" dirty="0" smtClean="0"/>
          </a:p>
          <a:p>
            <a:pPr lvl="1"/>
            <a:r>
              <a:rPr lang="hr-HR" sz="2600" dirty="0" smtClean="0"/>
              <a:t>Naglasiti potrebu za holističkim pristupom </a:t>
            </a:r>
            <a:endParaRPr lang="en-US" sz="2600" dirty="0" smtClean="0"/>
          </a:p>
          <a:p>
            <a:endParaRPr lang="en-US" sz="2800" dirty="0" smtClean="0"/>
          </a:p>
          <a:p>
            <a:r>
              <a:rPr lang="hr-HR" sz="2800" dirty="0" smtClean="0"/>
              <a:t>Pitanja za raspravu</a:t>
            </a:r>
            <a:endParaRPr lang="en-US" sz="2800" dirty="0" smtClean="0"/>
          </a:p>
          <a:p>
            <a:pPr lvl="1"/>
            <a:r>
              <a:rPr lang="hr-HR" sz="2600" dirty="0" smtClean="0"/>
              <a:t>Osnova za raspravu koja će se fokusirati na konkretne stvari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7924800" cy="1066800"/>
          </a:xfrm>
        </p:spPr>
        <p:txBody>
          <a:bodyPr/>
          <a:lstStyle/>
          <a:p>
            <a:r>
              <a:rPr lang="hr-HR" dirty="0" smtClean="0"/>
              <a:t>Pitanja za raspravu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4754563"/>
          </a:xfrm>
        </p:spPr>
        <p:txBody>
          <a:bodyPr/>
          <a:lstStyle/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hr-HR" sz="2400" dirty="0" smtClean="0">
                <a:solidFill>
                  <a:srgbClr val="000099"/>
                </a:solidFill>
              </a:rPr>
              <a:t>Na koji ćete način jasno postaviti scenarij polazne osnove? </a:t>
            </a:r>
            <a:endParaRPr lang="en-US" sz="2400" dirty="0" smtClean="0">
              <a:solidFill>
                <a:srgbClr val="000099"/>
              </a:solidFill>
            </a:endParaRP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hr-HR" sz="2400" dirty="0" smtClean="0">
                <a:solidFill>
                  <a:srgbClr val="000099"/>
                </a:solidFill>
              </a:rPr>
              <a:t>Kako će dubinska analiza postaviti ciljeve ušteda –sveukupno, te po ministarstvima? </a:t>
            </a:r>
            <a:r>
              <a:rPr lang="en-US" sz="2400" dirty="0" smtClean="0">
                <a:solidFill>
                  <a:srgbClr val="000099"/>
                </a:solidFill>
              </a:rPr>
              <a:t> 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hr-HR" sz="2400" dirty="0" smtClean="0">
                <a:solidFill>
                  <a:srgbClr val="000099"/>
                </a:solidFill>
              </a:rPr>
              <a:t>Kako ćete identificirati ponudu ušteda i uspostaviti ravnoteže između učinkovitosti i jednakosti (jednakog tretiranja)?</a:t>
            </a:r>
            <a:endParaRPr lang="en-US" sz="2400" dirty="0" smtClean="0">
              <a:solidFill>
                <a:srgbClr val="000099"/>
              </a:solidFill>
            </a:endParaRPr>
          </a:p>
          <a:p>
            <a:pPr lvl="1"/>
            <a:r>
              <a:rPr lang="hr-HR" sz="2000" dirty="0" smtClean="0"/>
              <a:t>Izbor sustavnog vrednovanja</a:t>
            </a:r>
            <a:endParaRPr lang="en-US" sz="2000" dirty="0" smtClean="0"/>
          </a:p>
          <a:p>
            <a:pPr lvl="1"/>
            <a:r>
              <a:rPr lang="hr-HR" sz="2000" dirty="0" smtClean="0"/>
              <a:t>Postojeći izvještaji i studije </a:t>
            </a:r>
            <a:endParaRPr lang="en-US" sz="2000" dirty="0" smtClean="0"/>
          </a:p>
          <a:p>
            <a:pPr lvl="1"/>
            <a:r>
              <a:rPr lang="hr-HR" sz="2000" dirty="0" smtClean="0"/>
              <a:t>Dostupnost podataka </a:t>
            </a:r>
            <a:r>
              <a:rPr lang="en-US" sz="2000" dirty="0" smtClean="0"/>
              <a:t>(</a:t>
            </a:r>
            <a:r>
              <a:rPr lang="hr-HR" sz="2000" dirty="0" smtClean="0"/>
              <a:t>administrativni podaci, ankete</a:t>
            </a:r>
            <a:r>
              <a:rPr lang="en-US" sz="2000" dirty="0" smtClean="0"/>
              <a:t>)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hr-HR" sz="2400" dirty="0" smtClean="0">
                <a:solidFill>
                  <a:srgbClr val="000099"/>
                </a:solidFill>
              </a:rPr>
              <a:t>Kako će uštede ministarstava biti uključene u ukupne uštede</a:t>
            </a:r>
            <a:r>
              <a:rPr lang="en-US" sz="2400" dirty="0" smtClean="0">
                <a:solidFill>
                  <a:srgbClr val="000099"/>
                </a:solidFill>
              </a:rPr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FE57-B04B-4B7C-816D-A15AF53620B8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838200"/>
          </a:xfrm>
        </p:spPr>
        <p:txBody>
          <a:bodyPr>
            <a:normAutofit fontScale="90000"/>
          </a:bodyPr>
          <a:lstStyle/>
          <a:p>
            <a:r>
              <a:rPr lang="hr-HR" sz="3600" dirty="0" smtClean="0"/>
              <a:t>Postaviti jasne ciljeve za dubinsku analizu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7772400" cy="4724400"/>
          </a:xfrm>
        </p:spPr>
        <p:txBody>
          <a:bodyPr>
            <a:normAutofit lnSpcReduction="10000"/>
          </a:bodyPr>
          <a:lstStyle/>
          <a:p>
            <a:r>
              <a:rPr lang="hr-HR" sz="2800" dirty="0" smtClean="0"/>
              <a:t>Fiskalna konsolidacija </a:t>
            </a:r>
            <a:endParaRPr lang="en-US" sz="2800" dirty="0" smtClean="0"/>
          </a:p>
          <a:p>
            <a:pPr lvl="1"/>
            <a:r>
              <a:rPr lang="hr-HR" sz="2400" dirty="0" smtClean="0"/>
              <a:t>Smanjiti razinu ili rast </a:t>
            </a:r>
            <a:r>
              <a:rPr lang="hr-HR" sz="2400" dirty="0" smtClean="0"/>
              <a:t>rashoda državnog proračuna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r>
              <a:rPr lang="hr-HR" sz="2800" dirty="0" smtClean="0"/>
              <a:t>Djelotvorna raspodjela </a:t>
            </a:r>
            <a:endParaRPr lang="en-US" sz="2800" dirty="0" smtClean="0"/>
          </a:p>
          <a:p>
            <a:pPr lvl="1"/>
            <a:r>
              <a:rPr lang="hr-HR" sz="2400" dirty="0" smtClean="0"/>
              <a:t>Premjestiti rashode iz sektora nižeg prioriteta u sektor višeg prioriteta 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r>
              <a:rPr lang="hr-HR" sz="2600" dirty="0" smtClean="0"/>
              <a:t>Vrijednost za novac </a:t>
            </a:r>
            <a:endParaRPr lang="en-US" sz="2600" dirty="0" smtClean="0"/>
          </a:p>
          <a:p>
            <a:pPr lvl="1"/>
            <a:r>
              <a:rPr lang="hr-HR" sz="2400" dirty="0" smtClean="0"/>
              <a:t>Povećati </a:t>
            </a:r>
            <a:r>
              <a:rPr lang="hr-HR" sz="2400" dirty="0" err="1" smtClean="0"/>
              <a:t>output</a:t>
            </a:r>
            <a:r>
              <a:rPr lang="hr-HR" sz="2400" dirty="0" smtClean="0"/>
              <a:t> po jedinici </a:t>
            </a:r>
            <a:r>
              <a:rPr lang="hr-HR" sz="2400" dirty="0" err="1" smtClean="0"/>
              <a:t>input</a:t>
            </a:r>
            <a:r>
              <a:rPr lang="hr-HR" sz="2400" dirty="0" smtClean="0"/>
              <a:t>-a u zadanom sektoru 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838200"/>
          </a:xfrm>
        </p:spPr>
        <p:txBody>
          <a:bodyPr>
            <a:normAutofit/>
          </a:bodyPr>
          <a:lstStyle/>
          <a:p>
            <a:r>
              <a:rPr lang="hr-HR" sz="3200" dirty="0" smtClean="0"/>
              <a:t>Srednjoročna perspektiva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848600" cy="4419600"/>
          </a:xfrm>
        </p:spPr>
        <p:txBody>
          <a:bodyPr>
            <a:normAutofit/>
          </a:bodyPr>
          <a:lstStyle/>
          <a:p>
            <a:r>
              <a:rPr lang="hr-HR" sz="2800" dirty="0" smtClean="0"/>
              <a:t>Omogućuje ostvarivanje ambicioznijih (strukturalnih) ušteda </a:t>
            </a:r>
            <a:endParaRPr lang="en-US" sz="2800" dirty="0" smtClean="0"/>
          </a:p>
          <a:p>
            <a:r>
              <a:rPr lang="hr-HR" sz="2800" dirty="0" smtClean="0"/>
              <a:t>Mjere ušteda će ojačati vjerodostojnost srednjoročnih fiskalnih ciljeva </a:t>
            </a:r>
          </a:p>
          <a:p>
            <a:r>
              <a:rPr lang="hr-HR" sz="2800" dirty="0" smtClean="0"/>
              <a:t>Izbjegava provođenje dubinske analize svake godine što dovodi do </a:t>
            </a:r>
            <a:endParaRPr lang="en-US" sz="2800" dirty="0" smtClean="0"/>
          </a:p>
          <a:p>
            <a:pPr lvl="1"/>
            <a:r>
              <a:rPr lang="hr-HR" sz="2400" dirty="0" smtClean="0"/>
              <a:t>Zamora od reformi</a:t>
            </a:r>
            <a:endParaRPr lang="en-US" sz="2400" dirty="0" smtClean="0"/>
          </a:p>
          <a:p>
            <a:pPr lvl="1"/>
            <a:r>
              <a:rPr lang="hr-HR" sz="2400" dirty="0" smtClean="0"/>
              <a:t>Očekivanja da će ishod ponovo započeti 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7924800" cy="838200"/>
          </a:xfrm>
        </p:spPr>
        <p:txBody>
          <a:bodyPr>
            <a:normAutofit/>
          </a:bodyPr>
          <a:lstStyle/>
          <a:p>
            <a:r>
              <a:rPr lang="hr-HR" sz="3100" dirty="0" smtClean="0"/>
              <a:t>Odrediti opseg ciljanih ušteda 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800600"/>
          </a:xfrm>
        </p:spPr>
        <p:txBody>
          <a:bodyPr>
            <a:normAutofit lnSpcReduction="10000"/>
          </a:bodyPr>
          <a:lstStyle/>
          <a:p>
            <a:r>
              <a:rPr lang="hr-HR" sz="2800" dirty="0" smtClean="0"/>
              <a:t>Postaviti jasnu polaznu osnovu za identificiranje i evaluaciju mjera potrošnje </a:t>
            </a:r>
            <a:endParaRPr lang="en-US" sz="2800" dirty="0" smtClean="0"/>
          </a:p>
          <a:p>
            <a:pPr lvl="1"/>
            <a:r>
              <a:rPr lang="hr-HR" sz="2400" dirty="0" smtClean="0"/>
              <a:t>Ukupna potrošnja </a:t>
            </a:r>
            <a:r>
              <a:rPr lang="en-US" sz="2400" dirty="0" smtClean="0"/>
              <a:t>(plus </a:t>
            </a:r>
            <a:r>
              <a:rPr lang="hr-HR" sz="2400" dirty="0" smtClean="0"/>
              <a:t>prihodi i deficit</a:t>
            </a:r>
            <a:r>
              <a:rPr lang="en-US" sz="2400" dirty="0" smtClean="0"/>
              <a:t>)</a:t>
            </a:r>
          </a:p>
          <a:p>
            <a:pPr lvl="1"/>
            <a:r>
              <a:rPr lang="hr-HR" sz="2400" dirty="0" smtClean="0"/>
              <a:t>Ekonomska i funkcionalna potrošnja </a:t>
            </a:r>
            <a:endParaRPr lang="en-US" sz="2400" dirty="0" smtClean="0"/>
          </a:p>
          <a:p>
            <a:pPr lvl="1"/>
            <a:r>
              <a:rPr lang="hr-HR" sz="2400" dirty="0" smtClean="0"/>
              <a:t>Makroekonomske varijable </a:t>
            </a:r>
            <a:r>
              <a:rPr lang="en-US" sz="2400" dirty="0" smtClean="0"/>
              <a:t>(</a:t>
            </a:r>
            <a:r>
              <a:rPr lang="hr-HR" sz="2400" dirty="0" smtClean="0"/>
              <a:t>rast, inflacija, stanovništvo</a:t>
            </a:r>
            <a:r>
              <a:rPr lang="en-US" sz="2400" dirty="0" smtClean="0"/>
              <a:t>)</a:t>
            </a:r>
          </a:p>
          <a:p>
            <a:pPr lvl="1"/>
            <a:endParaRPr lang="en-US" sz="2800" dirty="0" smtClean="0"/>
          </a:p>
          <a:p>
            <a:r>
              <a:rPr lang="hr-HR" sz="2800" dirty="0" smtClean="0"/>
              <a:t>Postaviti otpočetka sve ciljeve potrošnje kao i vremenski okvir </a:t>
            </a:r>
            <a:endParaRPr lang="en-US" sz="2800" dirty="0" smtClean="0"/>
          </a:p>
          <a:p>
            <a:pPr lvl="1"/>
            <a:r>
              <a:rPr lang="hr-HR" sz="2400" dirty="0" smtClean="0"/>
              <a:t>Time se osigurava da Ministarstvo financija i resorna ministarstva mogu jasno prepoznati i učiniti potrebne kompromise (ravnoteže) </a:t>
            </a:r>
            <a:r>
              <a:rPr lang="en-US" sz="2400" dirty="0" smtClean="0"/>
              <a:t> </a:t>
            </a:r>
          </a:p>
          <a:p>
            <a:pPr lvl="1"/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7543800" cy="838200"/>
          </a:xfrm>
        </p:spPr>
        <p:txBody>
          <a:bodyPr/>
          <a:lstStyle/>
          <a:p>
            <a:r>
              <a:rPr lang="hr-HR" dirty="0" smtClean="0"/>
              <a:t>Važno je postaviti srednjoročnu polaznu osnovu… 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hr-HR" sz="2400" dirty="0" smtClean="0">
                <a:solidFill>
                  <a:srgbClr val="000099"/>
                </a:solidFill>
              </a:rPr>
              <a:t>Iako se čini da su trenutne razine potrošnje jasno mjerilo</a:t>
            </a:r>
            <a:r>
              <a:rPr lang="en-US" sz="2400" dirty="0" smtClean="0">
                <a:solidFill>
                  <a:srgbClr val="000099"/>
                </a:solidFill>
              </a:rPr>
              <a:t>…</a:t>
            </a:r>
          </a:p>
          <a:p>
            <a:pPr algn="ctr">
              <a:buNone/>
            </a:pPr>
            <a:endParaRPr lang="en-US" sz="2400" dirty="0" smtClean="0">
              <a:solidFill>
                <a:srgbClr val="000099"/>
              </a:solidFill>
            </a:endParaRPr>
          </a:p>
          <a:p>
            <a:pPr algn="ctr">
              <a:buNone/>
            </a:pPr>
            <a:endParaRPr lang="en-US" sz="2400" dirty="0" smtClean="0">
              <a:solidFill>
                <a:srgbClr val="000099"/>
              </a:solidFill>
            </a:endParaRPr>
          </a:p>
          <a:p>
            <a:pPr algn="ctr">
              <a:buNone/>
            </a:pPr>
            <a:endParaRPr lang="en-US" sz="2400" dirty="0" smtClean="0">
              <a:solidFill>
                <a:srgbClr val="000099"/>
              </a:solidFill>
            </a:endParaRPr>
          </a:p>
          <a:p>
            <a:pPr algn="ctr">
              <a:buNone/>
            </a:pPr>
            <a:endParaRPr lang="en-US" sz="2400" dirty="0" smtClean="0">
              <a:solidFill>
                <a:srgbClr val="000099"/>
              </a:solidFill>
            </a:endParaRPr>
          </a:p>
          <a:p>
            <a:pPr algn="ctr">
              <a:buNone/>
            </a:pPr>
            <a:endParaRPr lang="en-US" sz="2400" dirty="0" smtClean="0">
              <a:solidFill>
                <a:srgbClr val="000099"/>
              </a:solidFill>
            </a:endParaRPr>
          </a:p>
          <a:p>
            <a:pPr algn="ctr">
              <a:buNone/>
            </a:pPr>
            <a:endParaRPr lang="en-US" sz="2400" dirty="0" smtClean="0">
              <a:solidFill>
                <a:srgbClr val="000099"/>
              </a:solidFill>
            </a:endParaRPr>
          </a:p>
          <a:p>
            <a:pPr algn="ctr">
              <a:buNone/>
            </a:pPr>
            <a:endParaRPr lang="en-US" sz="2400" dirty="0" smtClean="0">
              <a:solidFill>
                <a:srgbClr val="000099"/>
              </a:solidFill>
            </a:endParaRPr>
          </a:p>
          <a:p>
            <a:pPr algn="ctr">
              <a:buNone/>
            </a:pPr>
            <a:endParaRPr lang="en-US" sz="2400" dirty="0" smtClean="0">
              <a:solidFill>
                <a:srgbClr val="000099"/>
              </a:solidFill>
            </a:endParaRPr>
          </a:p>
          <a:p>
            <a:pPr algn="ctr">
              <a:buNone/>
            </a:pPr>
            <a:endParaRPr lang="en-US" sz="2400" dirty="0" smtClean="0">
              <a:solidFill>
                <a:srgbClr val="000099"/>
              </a:solidFill>
            </a:endParaRPr>
          </a:p>
          <a:p>
            <a:pPr algn="ctr">
              <a:buNone/>
            </a:pPr>
            <a:r>
              <a:rPr lang="en-US" sz="2400" dirty="0" smtClean="0">
                <a:solidFill>
                  <a:srgbClr val="000099"/>
                </a:solidFill>
              </a:rPr>
              <a:t>…</a:t>
            </a:r>
            <a:r>
              <a:rPr lang="hr-HR" sz="2400" dirty="0" smtClean="0">
                <a:solidFill>
                  <a:srgbClr val="000099"/>
                </a:solidFill>
              </a:rPr>
              <a:t>možda su problematičnije nego što se mislilo</a:t>
            </a:r>
            <a:r>
              <a:rPr lang="en-US" sz="2400" dirty="0" smtClean="0">
                <a:solidFill>
                  <a:srgbClr val="000099"/>
                </a:solidFill>
              </a:rPr>
              <a:t>…</a:t>
            </a: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FE57-B04B-4B7C-816D-A15AF53620B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053" name="AutoShape 5"/>
          <p:cNvSpPr>
            <a:spLocks noChangeAspect="1" noChangeArrowheads="1" noTextEdit="1"/>
          </p:cNvSpPr>
          <p:nvPr/>
        </p:nvSpPr>
        <p:spPr bwMode="auto">
          <a:xfrm>
            <a:off x="762000" y="1828800"/>
            <a:ext cx="6562725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1328738" y="2052638"/>
            <a:ext cx="5629275" cy="36099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6" name="Freeform 8"/>
          <p:cNvSpPr>
            <a:spLocks noEditPoints="1"/>
          </p:cNvSpPr>
          <p:nvPr/>
        </p:nvSpPr>
        <p:spPr bwMode="auto">
          <a:xfrm>
            <a:off x="1328738" y="2052638"/>
            <a:ext cx="5629275" cy="3609975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8" y="0"/>
              </a:cxn>
              <a:cxn ang="0">
                <a:pos x="9448" y="0"/>
              </a:cxn>
              <a:cxn ang="0">
                <a:pos x="9456" y="8"/>
              </a:cxn>
              <a:cxn ang="0">
                <a:pos x="9456" y="6056"/>
              </a:cxn>
              <a:cxn ang="0">
                <a:pos x="9448" y="6064"/>
              </a:cxn>
              <a:cxn ang="0">
                <a:pos x="8" y="6064"/>
              </a:cxn>
              <a:cxn ang="0">
                <a:pos x="0" y="6056"/>
              </a:cxn>
              <a:cxn ang="0">
                <a:pos x="0" y="8"/>
              </a:cxn>
              <a:cxn ang="0">
                <a:pos x="16" y="6056"/>
              </a:cxn>
              <a:cxn ang="0">
                <a:pos x="8" y="6048"/>
              </a:cxn>
              <a:cxn ang="0">
                <a:pos x="9448" y="6048"/>
              </a:cxn>
              <a:cxn ang="0">
                <a:pos x="9440" y="6056"/>
              </a:cxn>
              <a:cxn ang="0">
                <a:pos x="9440" y="8"/>
              </a:cxn>
              <a:cxn ang="0">
                <a:pos x="9448" y="16"/>
              </a:cxn>
              <a:cxn ang="0">
                <a:pos x="8" y="16"/>
              </a:cxn>
              <a:cxn ang="0">
                <a:pos x="16" y="8"/>
              </a:cxn>
              <a:cxn ang="0">
                <a:pos x="16" y="6056"/>
              </a:cxn>
            </a:cxnLst>
            <a:rect l="0" t="0" r="r" b="b"/>
            <a:pathLst>
              <a:path w="9456" h="6064">
                <a:moveTo>
                  <a:pt x="0" y="8"/>
                </a:moveTo>
                <a:cubicBezTo>
                  <a:pt x="0" y="4"/>
                  <a:pt x="4" y="0"/>
                  <a:pt x="8" y="0"/>
                </a:cubicBezTo>
                <a:lnTo>
                  <a:pt x="9448" y="0"/>
                </a:lnTo>
                <a:cubicBezTo>
                  <a:pt x="9453" y="0"/>
                  <a:pt x="9456" y="4"/>
                  <a:pt x="9456" y="8"/>
                </a:cubicBezTo>
                <a:lnTo>
                  <a:pt x="9456" y="6056"/>
                </a:lnTo>
                <a:cubicBezTo>
                  <a:pt x="9456" y="6061"/>
                  <a:pt x="9453" y="6064"/>
                  <a:pt x="9448" y="6064"/>
                </a:cubicBezTo>
                <a:lnTo>
                  <a:pt x="8" y="6064"/>
                </a:lnTo>
                <a:cubicBezTo>
                  <a:pt x="4" y="6064"/>
                  <a:pt x="0" y="6061"/>
                  <a:pt x="0" y="6056"/>
                </a:cubicBezTo>
                <a:lnTo>
                  <a:pt x="0" y="8"/>
                </a:lnTo>
                <a:close/>
                <a:moveTo>
                  <a:pt x="16" y="6056"/>
                </a:moveTo>
                <a:lnTo>
                  <a:pt x="8" y="6048"/>
                </a:lnTo>
                <a:lnTo>
                  <a:pt x="9448" y="6048"/>
                </a:lnTo>
                <a:lnTo>
                  <a:pt x="9440" y="6056"/>
                </a:lnTo>
                <a:lnTo>
                  <a:pt x="9440" y="8"/>
                </a:lnTo>
                <a:lnTo>
                  <a:pt x="9448" y="16"/>
                </a:lnTo>
                <a:lnTo>
                  <a:pt x="8" y="16"/>
                </a:lnTo>
                <a:lnTo>
                  <a:pt x="16" y="8"/>
                </a:lnTo>
                <a:lnTo>
                  <a:pt x="16" y="6056"/>
                </a:lnTo>
                <a:close/>
              </a:path>
            </a:pathLst>
          </a:custGeom>
          <a:solidFill>
            <a:srgbClr val="7F7F7F"/>
          </a:solidFill>
          <a:ln w="9525" cap="flat">
            <a:solidFill>
              <a:srgbClr val="7F7F7F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7" name="Freeform 9"/>
          <p:cNvSpPr>
            <a:spLocks noEditPoints="1"/>
          </p:cNvSpPr>
          <p:nvPr/>
        </p:nvSpPr>
        <p:spPr bwMode="auto">
          <a:xfrm>
            <a:off x="1614488" y="4452938"/>
            <a:ext cx="5057775" cy="1200150"/>
          </a:xfrm>
          <a:custGeom>
            <a:avLst/>
            <a:gdLst/>
            <a:ahLst/>
            <a:cxnLst>
              <a:cxn ang="0">
                <a:pos x="0" y="156"/>
              </a:cxn>
              <a:cxn ang="0">
                <a:pos x="234" y="156"/>
              </a:cxn>
              <a:cxn ang="0">
                <a:pos x="234" y="756"/>
              </a:cxn>
              <a:cxn ang="0">
                <a:pos x="0" y="756"/>
              </a:cxn>
              <a:cxn ang="0">
                <a:pos x="0" y="156"/>
              </a:cxn>
              <a:cxn ang="0">
                <a:pos x="588" y="0"/>
              </a:cxn>
              <a:cxn ang="0">
                <a:pos x="822" y="0"/>
              </a:cxn>
              <a:cxn ang="0">
                <a:pos x="822" y="756"/>
              </a:cxn>
              <a:cxn ang="0">
                <a:pos x="588" y="756"/>
              </a:cxn>
              <a:cxn ang="0">
                <a:pos x="588" y="0"/>
              </a:cxn>
              <a:cxn ang="0">
                <a:pos x="1176" y="306"/>
              </a:cxn>
              <a:cxn ang="0">
                <a:pos x="1416" y="306"/>
              </a:cxn>
              <a:cxn ang="0">
                <a:pos x="1416" y="756"/>
              </a:cxn>
              <a:cxn ang="0">
                <a:pos x="1176" y="756"/>
              </a:cxn>
              <a:cxn ang="0">
                <a:pos x="1176" y="306"/>
              </a:cxn>
              <a:cxn ang="0">
                <a:pos x="1770" y="306"/>
              </a:cxn>
              <a:cxn ang="0">
                <a:pos x="2004" y="306"/>
              </a:cxn>
              <a:cxn ang="0">
                <a:pos x="2004" y="756"/>
              </a:cxn>
              <a:cxn ang="0">
                <a:pos x="1770" y="756"/>
              </a:cxn>
              <a:cxn ang="0">
                <a:pos x="1770" y="306"/>
              </a:cxn>
              <a:cxn ang="0">
                <a:pos x="2358" y="306"/>
              </a:cxn>
              <a:cxn ang="0">
                <a:pos x="2598" y="306"/>
              </a:cxn>
              <a:cxn ang="0">
                <a:pos x="2598" y="756"/>
              </a:cxn>
              <a:cxn ang="0">
                <a:pos x="2358" y="756"/>
              </a:cxn>
              <a:cxn ang="0">
                <a:pos x="2358" y="306"/>
              </a:cxn>
              <a:cxn ang="0">
                <a:pos x="2952" y="306"/>
              </a:cxn>
              <a:cxn ang="0">
                <a:pos x="3186" y="306"/>
              </a:cxn>
              <a:cxn ang="0">
                <a:pos x="3186" y="756"/>
              </a:cxn>
              <a:cxn ang="0">
                <a:pos x="2952" y="756"/>
              </a:cxn>
              <a:cxn ang="0">
                <a:pos x="2952" y="306"/>
              </a:cxn>
            </a:cxnLst>
            <a:rect l="0" t="0" r="r" b="b"/>
            <a:pathLst>
              <a:path w="3186" h="756">
                <a:moveTo>
                  <a:pt x="0" y="156"/>
                </a:moveTo>
                <a:lnTo>
                  <a:pt x="234" y="156"/>
                </a:lnTo>
                <a:lnTo>
                  <a:pt x="234" y="756"/>
                </a:lnTo>
                <a:lnTo>
                  <a:pt x="0" y="756"/>
                </a:lnTo>
                <a:lnTo>
                  <a:pt x="0" y="156"/>
                </a:lnTo>
                <a:close/>
                <a:moveTo>
                  <a:pt x="588" y="0"/>
                </a:moveTo>
                <a:lnTo>
                  <a:pt x="822" y="0"/>
                </a:lnTo>
                <a:lnTo>
                  <a:pt x="822" y="756"/>
                </a:lnTo>
                <a:lnTo>
                  <a:pt x="588" y="756"/>
                </a:lnTo>
                <a:lnTo>
                  <a:pt x="588" y="0"/>
                </a:lnTo>
                <a:close/>
                <a:moveTo>
                  <a:pt x="1176" y="306"/>
                </a:moveTo>
                <a:lnTo>
                  <a:pt x="1416" y="306"/>
                </a:lnTo>
                <a:lnTo>
                  <a:pt x="1416" y="756"/>
                </a:lnTo>
                <a:lnTo>
                  <a:pt x="1176" y="756"/>
                </a:lnTo>
                <a:lnTo>
                  <a:pt x="1176" y="306"/>
                </a:lnTo>
                <a:close/>
                <a:moveTo>
                  <a:pt x="1770" y="306"/>
                </a:moveTo>
                <a:lnTo>
                  <a:pt x="2004" y="306"/>
                </a:lnTo>
                <a:lnTo>
                  <a:pt x="2004" y="756"/>
                </a:lnTo>
                <a:lnTo>
                  <a:pt x="1770" y="756"/>
                </a:lnTo>
                <a:lnTo>
                  <a:pt x="1770" y="306"/>
                </a:lnTo>
                <a:close/>
                <a:moveTo>
                  <a:pt x="2358" y="306"/>
                </a:moveTo>
                <a:lnTo>
                  <a:pt x="2598" y="306"/>
                </a:lnTo>
                <a:lnTo>
                  <a:pt x="2598" y="756"/>
                </a:lnTo>
                <a:lnTo>
                  <a:pt x="2358" y="756"/>
                </a:lnTo>
                <a:lnTo>
                  <a:pt x="2358" y="306"/>
                </a:lnTo>
                <a:close/>
                <a:moveTo>
                  <a:pt x="2952" y="306"/>
                </a:moveTo>
                <a:lnTo>
                  <a:pt x="3186" y="306"/>
                </a:lnTo>
                <a:lnTo>
                  <a:pt x="3186" y="756"/>
                </a:lnTo>
                <a:lnTo>
                  <a:pt x="2952" y="756"/>
                </a:lnTo>
                <a:lnTo>
                  <a:pt x="2952" y="306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3481388" y="4452938"/>
            <a:ext cx="381000" cy="485775"/>
          </a:xfrm>
          <a:prstGeom prst="rect">
            <a:avLst/>
          </a:prstGeom>
          <a:solidFill>
            <a:srgbClr val="4F81BD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3481388" y="4100513"/>
            <a:ext cx="381000" cy="352425"/>
          </a:xfrm>
          <a:prstGeom prst="rect">
            <a:avLst/>
          </a:prstGeom>
          <a:solidFill>
            <a:srgbClr val="8064A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1328738" y="2057400"/>
            <a:ext cx="9525" cy="3600450"/>
          </a:xfrm>
          <a:prstGeom prst="rect">
            <a:avLst/>
          </a:prstGeom>
          <a:solidFill>
            <a:srgbClr val="868686"/>
          </a:solidFill>
          <a:ln w="9525" cap="flat">
            <a:solidFill>
              <a:srgbClr val="86868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1" name="Freeform 13"/>
          <p:cNvSpPr>
            <a:spLocks noEditPoints="1"/>
          </p:cNvSpPr>
          <p:nvPr/>
        </p:nvSpPr>
        <p:spPr bwMode="auto">
          <a:xfrm>
            <a:off x="1333500" y="2052638"/>
            <a:ext cx="38100" cy="3609975"/>
          </a:xfrm>
          <a:custGeom>
            <a:avLst/>
            <a:gdLst/>
            <a:ahLst/>
            <a:cxnLst>
              <a:cxn ang="0">
                <a:pos x="0" y="2268"/>
              </a:cxn>
              <a:cxn ang="0">
                <a:pos x="24" y="2268"/>
              </a:cxn>
              <a:cxn ang="0">
                <a:pos x="24" y="2274"/>
              </a:cxn>
              <a:cxn ang="0">
                <a:pos x="0" y="2274"/>
              </a:cxn>
              <a:cxn ang="0">
                <a:pos x="0" y="2268"/>
              </a:cxn>
              <a:cxn ang="0">
                <a:pos x="0" y="1512"/>
              </a:cxn>
              <a:cxn ang="0">
                <a:pos x="24" y="1512"/>
              </a:cxn>
              <a:cxn ang="0">
                <a:pos x="24" y="1518"/>
              </a:cxn>
              <a:cxn ang="0">
                <a:pos x="0" y="1518"/>
              </a:cxn>
              <a:cxn ang="0">
                <a:pos x="0" y="1512"/>
              </a:cxn>
              <a:cxn ang="0">
                <a:pos x="0" y="756"/>
              </a:cxn>
              <a:cxn ang="0">
                <a:pos x="24" y="756"/>
              </a:cxn>
              <a:cxn ang="0">
                <a:pos x="24" y="762"/>
              </a:cxn>
              <a:cxn ang="0">
                <a:pos x="0" y="762"/>
              </a:cxn>
              <a:cxn ang="0">
                <a:pos x="0" y="756"/>
              </a:cxn>
              <a:cxn ang="0">
                <a:pos x="0" y="0"/>
              </a:cxn>
              <a:cxn ang="0">
                <a:pos x="24" y="0"/>
              </a:cxn>
              <a:cxn ang="0">
                <a:pos x="24" y="6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24" h="2274">
                <a:moveTo>
                  <a:pt x="0" y="2268"/>
                </a:moveTo>
                <a:lnTo>
                  <a:pt x="24" y="2268"/>
                </a:lnTo>
                <a:lnTo>
                  <a:pt x="24" y="2274"/>
                </a:lnTo>
                <a:lnTo>
                  <a:pt x="0" y="2274"/>
                </a:lnTo>
                <a:lnTo>
                  <a:pt x="0" y="2268"/>
                </a:lnTo>
                <a:close/>
                <a:moveTo>
                  <a:pt x="0" y="1512"/>
                </a:moveTo>
                <a:lnTo>
                  <a:pt x="24" y="1512"/>
                </a:lnTo>
                <a:lnTo>
                  <a:pt x="24" y="1518"/>
                </a:lnTo>
                <a:lnTo>
                  <a:pt x="0" y="1518"/>
                </a:lnTo>
                <a:lnTo>
                  <a:pt x="0" y="1512"/>
                </a:lnTo>
                <a:close/>
                <a:moveTo>
                  <a:pt x="0" y="756"/>
                </a:moveTo>
                <a:lnTo>
                  <a:pt x="24" y="756"/>
                </a:lnTo>
                <a:lnTo>
                  <a:pt x="24" y="762"/>
                </a:lnTo>
                <a:lnTo>
                  <a:pt x="0" y="762"/>
                </a:lnTo>
                <a:lnTo>
                  <a:pt x="0" y="756"/>
                </a:lnTo>
                <a:close/>
                <a:moveTo>
                  <a:pt x="0" y="0"/>
                </a:moveTo>
                <a:lnTo>
                  <a:pt x="24" y="0"/>
                </a:lnTo>
                <a:lnTo>
                  <a:pt x="24" y="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868686"/>
          </a:solidFill>
          <a:ln w="9525" cap="flat">
            <a:solidFill>
              <a:srgbClr val="86868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1333500" y="5653088"/>
            <a:ext cx="5619750" cy="9525"/>
          </a:xfrm>
          <a:prstGeom prst="rect">
            <a:avLst/>
          </a:prstGeom>
          <a:solidFill>
            <a:srgbClr val="868686"/>
          </a:solidFill>
          <a:ln w="9525" cap="flat">
            <a:solidFill>
              <a:srgbClr val="86868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3" name="Freeform 15"/>
          <p:cNvSpPr>
            <a:spLocks noEditPoints="1"/>
          </p:cNvSpPr>
          <p:nvPr/>
        </p:nvSpPr>
        <p:spPr bwMode="auto">
          <a:xfrm>
            <a:off x="1328738" y="5619750"/>
            <a:ext cx="5629275" cy="38100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6" y="24"/>
              </a:cxn>
              <a:cxn ang="0">
                <a:pos x="0" y="24"/>
              </a:cxn>
              <a:cxn ang="0">
                <a:pos x="0" y="0"/>
              </a:cxn>
              <a:cxn ang="0">
                <a:pos x="6" y="0"/>
              </a:cxn>
              <a:cxn ang="0">
                <a:pos x="594" y="0"/>
              </a:cxn>
              <a:cxn ang="0">
                <a:pos x="594" y="24"/>
              </a:cxn>
              <a:cxn ang="0">
                <a:pos x="588" y="24"/>
              </a:cxn>
              <a:cxn ang="0">
                <a:pos x="588" y="0"/>
              </a:cxn>
              <a:cxn ang="0">
                <a:pos x="594" y="0"/>
              </a:cxn>
              <a:cxn ang="0">
                <a:pos x="1182" y="0"/>
              </a:cxn>
              <a:cxn ang="0">
                <a:pos x="1182" y="24"/>
              </a:cxn>
              <a:cxn ang="0">
                <a:pos x="1176" y="24"/>
              </a:cxn>
              <a:cxn ang="0">
                <a:pos x="1176" y="0"/>
              </a:cxn>
              <a:cxn ang="0">
                <a:pos x="1182" y="0"/>
              </a:cxn>
              <a:cxn ang="0">
                <a:pos x="1776" y="0"/>
              </a:cxn>
              <a:cxn ang="0">
                <a:pos x="1776" y="24"/>
              </a:cxn>
              <a:cxn ang="0">
                <a:pos x="1770" y="24"/>
              </a:cxn>
              <a:cxn ang="0">
                <a:pos x="1770" y="0"/>
              </a:cxn>
              <a:cxn ang="0">
                <a:pos x="1776" y="0"/>
              </a:cxn>
              <a:cxn ang="0">
                <a:pos x="2364" y="0"/>
              </a:cxn>
              <a:cxn ang="0">
                <a:pos x="2364" y="24"/>
              </a:cxn>
              <a:cxn ang="0">
                <a:pos x="2358" y="24"/>
              </a:cxn>
              <a:cxn ang="0">
                <a:pos x="2358" y="0"/>
              </a:cxn>
              <a:cxn ang="0">
                <a:pos x="2364" y="0"/>
              </a:cxn>
              <a:cxn ang="0">
                <a:pos x="2958" y="0"/>
              </a:cxn>
              <a:cxn ang="0">
                <a:pos x="2958" y="24"/>
              </a:cxn>
              <a:cxn ang="0">
                <a:pos x="2952" y="24"/>
              </a:cxn>
              <a:cxn ang="0">
                <a:pos x="2952" y="0"/>
              </a:cxn>
              <a:cxn ang="0">
                <a:pos x="2958" y="0"/>
              </a:cxn>
              <a:cxn ang="0">
                <a:pos x="3546" y="0"/>
              </a:cxn>
              <a:cxn ang="0">
                <a:pos x="3546" y="24"/>
              </a:cxn>
              <a:cxn ang="0">
                <a:pos x="3540" y="24"/>
              </a:cxn>
              <a:cxn ang="0">
                <a:pos x="3540" y="0"/>
              </a:cxn>
              <a:cxn ang="0">
                <a:pos x="3546" y="0"/>
              </a:cxn>
            </a:cxnLst>
            <a:rect l="0" t="0" r="r" b="b"/>
            <a:pathLst>
              <a:path w="3546" h="24">
                <a:moveTo>
                  <a:pt x="6" y="0"/>
                </a:moveTo>
                <a:lnTo>
                  <a:pt x="6" y="24"/>
                </a:lnTo>
                <a:lnTo>
                  <a:pt x="0" y="24"/>
                </a:lnTo>
                <a:lnTo>
                  <a:pt x="0" y="0"/>
                </a:lnTo>
                <a:lnTo>
                  <a:pt x="6" y="0"/>
                </a:lnTo>
                <a:close/>
                <a:moveTo>
                  <a:pt x="594" y="0"/>
                </a:moveTo>
                <a:lnTo>
                  <a:pt x="594" y="24"/>
                </a:lnTo>
                <a:lnTo>
                  <a:pt x="588" y="24"/>
                </a:lnTo>
                <a:lnTo>
                  <a:pt x="588" y="0"/>
                </a:lnTo>
                <a:lnTo>
                  <a:pt x="594" y="0"/>
                </a:lnTo>
                <a:close/>
                <a:moveTo>
                  <a:pt x="1182" y="0"/>
                </a:moveTo>
                <a:lnTo>
                  <a:pt x="1182" y="24"/>
                </a:lnTo>
                <a:lnTo>
                  <a:pt x="1176" y="24"/>
                </a:lnTo>
                <a:lnTo>
                  <a:pt x="1176" y="0"/>
                </a:lnTo>
                <a:lnTo>
                  <a:pt x="1182" y="0"/>
                </a:lnTo>
                <a:close/>
                <a:moveTo>
                  <a:pt x="1776" y="0"/>
                </a:moveTo>
                <a:lnTo>
                  <a:pt x="1776" y="24"/>
                </a:lnTo>
                <a:lnTo>
                  <a:pt x="1770" y="24"/>
                </a:lnTo>
                <a:lnTo>
                  <a:pt x="1770" y="0"/>
                </a:lnTo>
                <a:lnTo>
                  <a:pt x="1776" y="0"/>
                </a:lnTo>
                <a:close/>
                <a:moveTo>
                  <a:pt x="2364" y="0"/>
                </a:moveTo>
                <a:lnTo>
                  <a:pt x="2364" y="24"/>
                </a:lnTo>
                <a:lnTo>
                  <a:pt x="2358" y="24"/>
                </a:lnTo>
                <a:lnTo>
                  <a:pt x="2358" y="0"/>
                </a:lnTo>
                <a:lnTo>
                  <a:pt x="2364" y="0"/>
                </a:lnTo>
                <a:close/>
                <a:moveTo>
                  <a:pt x="2958" y="0"/>
                </a:moveTo>
                <a:lnTo>
                  <a:pt x="2958" y="24"/>
                </a:lnTo>
                <a:lnTo>
                  <a:pt x="2952" y="24"/>
                </a:lnTo>
                <a:lnTo>
                  <a:pt x="2952" y="0"/>
                </a:lnTo>
                <a:lnTo>
                  <a:pt x="2958" y="0"/>
                </a:lnTo>
                <a:close/>
                <a:moveTo>
                  <a:pt x="3546" y="0"/>
                </a:moveTo>
                <a:lnTo>
                  <a:pt x="3546" y="24"/>
                </a:lnTo>
                <a:lnTo>
                  <a:pt x="3540" y="24"/>
                </a:lnTo>
                <a:lnTo>
                  <a:pt x="3540" y="0"/>
                </a:lnTo>
                <a:lnTo>
                  <a:pt x="3546" y="0"/>
                </a:lnTo>
                <a:close/>
              </a:path>
            </a:pathLst>
          </a:custGeom>
          <a:solidFill>
            <a:srgbClr val="868686"/>
          </a:solidFill>
          <a:ln w="9525" cap="flat">
            <a:solidFill>
              <a:srgbClr val="86868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4" name="Freeform 16"/>
          <p:cNvSpPr>
            <a:spLocks/>
          </p:cNvSpPr>
          <p:nvPr/>
        </p:nvSpPr>
        <p:spPr bwMode="auto">
          <a:xfrm>
            <a:off x="1784350" y="2641600"/>
            <a:ext cx="4719638" cy="2070100"/>
          </a:xfrm>
          <a:custGeom>
            <a:avLst/>
            <a:gdLst/>
            <a:ahLst/>
            <a:cxnLst>
              <a:cxn ang="0">
                <a:pos x="21" y="3428"/>
              </a:cxn>
              <a:cxn ang="0">
                <a:pos x="1589" y="3028"/>
              </a:cxn>
              <a:cxn ang="0">
                <a:pos x="3170" y="2421"/>
              </a:cxn>
              <a:cxn ang="0">
                <a:pos x="4737" y="1733"/>
              </a:cxn>
              <a:cxn ang="0">
                <a:pos x="6304" y="934"/>
              </a:cxn>
              <a:cxn ang="0">
                <a:pos x="7886" y="7"/>
              </a:cxn>
              <a:cxn ang="0">
                <a:pos x="7919" y="15"/>
              </a:cxn>
              <a:cxn ang="0">
                <a:pos x="7911" y="48"/>
              </a:cxn>
              <a:cxn ang="0">
                <a:pos x="6325" y="977"/>
              </a:cxn>
              <a:cxn ang="0">
                <a:pos x="4756" y="1777"/>
              </a:cxn>
              <a:cxn ang="0">
                <a:pos x="3187" y="2466"/>
              </a:cxn>
              <a:cxn ang="0">
                <a:pos x="1600" y="3075"/>
              </a:cxn>
              <a:cxn ang="0">
                <a:pos x="32" y="3475"/>
              </a:cxn>
              <a:cxn ang="0">
                <a:pos x="3" y="3457"/>
              </a:cxn>
              <a:cxn ang="0">
                <a:pos x="21" y="3428"/>
              </a:cxn>
            </a:cxnLst>
            <a:rect l="0" t="0" r="r" b="b"/>
            <a:pathLst>
              <a:path w="7926" h="3478">
                <a:moveTo>
                  <a:pt x="21" y="3428"/>
                </a:moveTo>
                <a:lnTo>
                  <a:pt x="1589" y="3028"/>
                </a:lnTo>
                <a:lnTo>
                  <a:pt x="3170" y="2421"/>
                </a:lnTo>
                <a:lnTo>
                  <a:pt x="4737" y="1733"/>
                </a:lnTo>
                <a:lnTo>
                  <a:pt x="6304" y="934"/>
                </a:lnTo>
                <a:lnTo>
                  <a:pt x="7886" y="7"/>
                </a:lnTo>
                <a:cubicBezTo>
                  <a:pt x="7898" y="0"/>
                  <a:pt x="7912" y="4"/>
                  <a:pt x="7919" y="15"/>
                </a:cubicBezTo>
                <a:cubicBezTo>
                  <a:pt x="7926" y="27"/>
                  <a:pt x="7922" y="41"/>
                  <a:pt x="7911" y="48"/>
                </a:cubicBezTo>
                <a:lnTo>
                  <a:pt x="6325" y="977"/>
                </a:lnTo>
                <a:lnTo>
                  <a:pt x="4756" y="1777"/>
                </a:lnTo>
                <a:lnTo>
                  <a:pt x="3187" y="2466"/>
                </a:lnTo>
                <a:lnTo>
                  <a:pt x="1600" y="3075"/>
                </a:lnTo>
                <a:lnTo>
                  <a:pt x="32" y="3475"/>
                </a:lnTo>
                <a:cubicBezTo>
                  <a:pt x="20" y="3478"/>
                  <a:pt x="6" y="3470"/>
                  <a:pt x="3" y="3457"/>
                </a:cubicBezTo>
                <a:cubicBezTo>
                  <a:pt x="0" y="3445"/>
                  <a:pt x="8" y="3431"/>
                  <a:pt x="21" y="3428"/>
                </a:cubicBezTo>
                <a:close/>
              </a:path>
            </a:pathLst>
          </a:custGeom>
          <a:solidFill>
            <a:srgbClr val="4A7EBB"/>
          </a:solidFill>
          <a:ln w="9525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084263" y="5586413"/>
            <a:ext cx="1905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50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1014413" y="4386263"/>
            <a:ext cx="25717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100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1014413" y="3186113"/>
            <a:ext cx="25717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150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1014413" y="1985963"/>
            <a:ext cx="25717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200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1666875" y="5751513"/>
            <a:ext cx="3238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2011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2605088" y="5751513"/>
            <a:ext cx="3238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2012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3541713" y="5751513"/>
            <a:ext cx="3238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2013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4479925" y="5751513"/>
            <a:ext cx="3238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2014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5416550" y="5751513"/>
            <a:ext cx="3238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2015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6353175" y="5751513"/>
            <a:ext cx="3238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2016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2157413" y="2805113"/>
            <a:ext cx="257175" cy="76200"/>
          </a:xfrm>
          <a:prstGeom prst="rect">
            <a:avLst/>
          </a:prstGeom>
          <a:solidFill>
            <a:srgbClr val="8064A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2454275" y="2765425"/>
            <a:ext cx="379912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Pritisak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2157413" y="3033713"/>
            <a:ext cx="257175" cy="76200"/>
          </a:xfrm>
          <a:prstGeom prst="rect">
            <a:avLst/>
          </a:prstGeom>
          <a:solidFill>
            <a:srgbClr val="4F81BD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2430463" y="2995613"/>
            <a:ext cx="71974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Identificirano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2157413" y="3262313"/>
            <a:ext cx="257175" cy="76200"/>
          </a:xfrm>
          <a:prstGeom prst="rect">
            <a:avLst/>
          </a:prstGeom>
          <a:solidFill>
            <a:srgbClr val="C0504D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0" name="Rectangle 32"/>
          <p:cNvSpPr>
            <a:spLocks noChangeArrowheads="1"/>
          </p:cNvSpPr>
          <p:nvPr/>
        </p:nvSpPr>
        <p:spPr bwMode="auto">
          <a:xfrm>
            <a:off x="2430463" y="3225800"/>
            <a:ext cx="1194238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Pokriveno proračunom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1" name="Freeform 33"/>
          <p:cNvSpPr>
            <a:spLocks/>
          </p:cNvSpPr>
          <p:nvPr/>
        </p:nvSpPr>
        <p:spPr bwMode="auto">
          <a:xfrm>
            <a:off x="2138363" y="3509963"/>
            <a:ext cx="276225" cy="28575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440" y="0"/>
              </a:cxn>
              <a:cxn ang="0">
                <a:pos x="464" y="24"/>
              </a:cxn>
              <a:cxn ang="0">
                <a:pos x="440" y="48"/>
              </a:cxn>
              <a:cxn ang="0">
                <a:pos x="24" y="48"/>
              </a:cxn>
              <a:cxn ang="0">
                <a:pos x="0" y="24"/>
              </a:cxn>
              <a:cxn ang="0">
                <a:pos x="24" y="0"/>
              </a:cxn>
            </a:cxnLst>
            <a:rect l="0" t="0" r="r" b="b"/>
            <a:pathLst>
              <a:path w="464" h="48">
                <a:moveTo>
                  <a:pt x="24" y="0"/>
                </a:moveTo>
                <a:lnTo>
                  <a:pt x="440" y="0"/>
                </a:lnTo>
                <a:cubicBezTo>
                  <a:pt x="454" y="0"/>
                  <a:pt x="464" y="11"/>
                  <a:pt x="464" y="24"/>
                </a:cubicBezTo>
                <a:cubicBezTo>
                  <a:pt x="464" y="38"/>
                  <a:pt x="454" y="48"/>
                  <a:pt x="440" y="48"/>
                </a:cubicBezTo>
                <a:lnTo>
                  <a:pt x="24" y="48"/>
                </a:lnTo>
                <a:cubicBezTo>
                  <a:pt x="11" y="48"/>
                  <a:pt x="0" y="38"/>
                  <a:pt x="0" y="24"/>
                </a:cubicBezTo>
                <a:cubicBezTo>
                  <a:pt x="0" y="11"/>
                  <a:pt x="11" y="0"/>
                  <a:pt x="24" y="0"/>
                </a:cubicBezTo>
                <a:close/>
              </a:path>
            </a:pathLst>
          </a:custGeom>
          <a:solidFill>
            <a:srgbClr val="4A7EBB"/>
          </a:solidFill>
          <a:ln w="9525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2" name="Rectangle 34"/>
          <p:cNvSpPr>
            <a:spLocks noChangeArrowheads="1"/>
          </p:cNvSpPr>
          <p:nvPr/>
        </p:nvSpPr>
        <p:spPr bwMode="auto">
          <a:xfrm>
            <a:off x="2430463" y="3454400"/>
            <a:ext cx="801501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Polazna osnova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3" name="Freeform 35"/>
          <p:cNvSpPr>
            <a:spLocks noEditPoints="1"/>
          </p:cNvSpPr>
          <p:nvPr/>
        </p:nvSpPr>
        <p:spPr bwMode="auto">
          <a:xfrm>
            <a:off x="2924175" y="4452938"/>
            <a:ext cx="771525" cy="95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" y="0"/>
              </a:cxn>
              <a:cxn ang="0">
                <a:pos x="24" y="6"/>
              </a:cxn>
              <a:cxn ang="0">
                <a:pos x="0" y="6"/>
              </a:cxn>
              <a:cxn ang="0">
                <a:pos x="0" y="0"/>
              </a:cxn>
              <a:cxn ang="0">
                <a:pos x="42" y="0"/>
              </a:cxn>
              <a:cxn ang="0">
                <a:pos x="66" y="0"/>
              </a:cxn>
              <a:cxn ang="0">
                <a:pos x="66" y="6"/>
              </a:cxn>
              <a:cxn ang="0">
                <a:pos x="42" y="6"/>
              </a:cxn>
              <a:cxn ang="0">
                <a:pos x="42" y="0"/>
              </a:cxn>
              <a:cxn ang="0">
                <a:pos x="84" y="0"/>
              </a:cxn>
              <a:cxn ang="0">
                <a:pos x="108" y="0"/>
              </a:cxn>
              <a:cxn ang="0">
                <a:pos x="108" y="6"/>
              </a:cxn>
              <a:cxn ang="0">
                <a:pos x="84" y="6"/>
              </a:cxn>
              <a:cxn ang="0">
                <a:pos x="84" y="0"/>
              </a:cxn>
              <a:cxn ang="0">
                <a:pos x="126" y="0"/>
              </a:cxn>
              <a:cxn ang="0">
                <a:pos x="150" y="0"/>
              </a:cxn>
              <a:cxn ang="0">
                <a:pos x="150" y="6"/>
              </a:cxn>
              <a:cxn ang="0">
                <a:pos x="126" y="6"/>
              </a:cxn>
              <a:cxn ang="0">
                <a:pos x="126" y="0"/>
              </a:cxn>
              <a:cxn ang="0">
                <a:pos x="168" y="0"/>
              </a:cxn>
              <a:cxn ang="0">
                <a:pos x="192" y="0"/>
              </a:cxn>
              <a:cxn ang="0">
                <a:pos x="192" y="6"/>
              </a:cxn>
              <a:cxn ang="0">
                <a:pos x="168" y="6"/>
              </a:cxn>
              <a:cxn ang="0">
                <a:pos x="168" y="0"/>
              </a:cxn>
              <a:cxn ang="0">
                <a:pos x="210" y="0"/>
              </a:cxn>
              <a:cxn ang="0">
                <a:pos x="234" y="0"/>
              </a:cxn>
              <a:cxn ang="0">
                <a:pos x="234" y="6"/>
              </a:cxn>
              <a:cxn ang="0">
                <a:pos x="210" y="6"/>
              </a:cxn>
              <a:cxn ang="0">
                <a:pos x="210" y="0"/>
              </a:cxn>
              <a:cxn ang="0">
                <a:pos x="252" y="0"/>
              </a:cxn>
              <a:cxn ang="0">
                <a:pos x="276" y="0"/>
              </a:cxn>
              <a:cxn ang="0">
                <a:pos x="276" y="6"/>
              </a:cxn>
              <a:cxn ang="0">
                <a:pos x="252" y="6"/>
              </a:cxn>
              <a:cxn ang="0">
                <a:pos x="252" y="0"/>
              </a:cxn>
              <a:cxn ang="0">
                <a:pos x="294" y="0"/>
              </a:cxn>
              <a:cxn ang="0">
                <a:pos x="318" y="0"/>
              </a:cxn>
              <a:cxn ang="0">
                <a:pos x="318" y="6"/>
              </a:cxn>
              <a:cxn ang="0">
                <a:pos x="294" y="6"/>
              </a:cxn>
              <a:cxn ang="0">
                <a:pos x="294" y="0"/>
              </a:cxn>
              <a:cxn ang="0">
                <a:pos x="336" y="0"/>
              </a:cxn>
              <a:cxn ang="0">
                <a:pos x="360" y="0"/>
              </a:cxn>
              <a:cxn ang="0">
                <a:pos x="360" y="6"/>
              </a:cxn>
              <a:cxn ang="0">
                <a:pos x="336" y="6"/>
              </a:cxn>
              <a:cxn ang="0">
                <a:pos x="336" y="0"/>
              </a:cxn>
              <a:cxn ang="0">
                <a:pos x="378" y="0"/>
              </a:cxn>
              <a:cxn ang="0">
                <a:pos x="403" y="0"/>
              </a:cxn>
              <a:cxn ang="0">
                <a:pos x="403" y="6"/>
              </a:cxn>
              <a:cxn ang="0">
                <a:pos x="378" y="6"/>
              </a:cxn>
              <a:cxn ang="0">
                <a:pos x="378" y="0"/>
              </a:cxn>
              <a:cxn ang="0">
                <a:pos x="421" y="0"/>
              </a:cxn>
              <a:cxn ang="0">
                <a:pos x="445" y="0"/>
              </a:cxn>
              <a:cxn ang="0">
                <a:pos x="445" y="6"/>
              </a:cxn>
              <a:cxn ang="0">
                <a:pos x="421" y="6"/>
              </a:cxn>
              <a:cxn ang="0">
                <a:pos x="421" y="0"/>
              </a:cxn>
              <a:cxn ang="0">
                <a:pos x="463" y="0"/>
              </a:cxn>
              <a:cxn ang="0">
                <a:pos x="486" y="0"/>
              </a:cxn>
              <a:cxn ang="0">
                <a:pos x="486" y="6"/>
              </a:cxn>
              <a:cxn ang="0">
                <a:pos x="463" y="6"/>
              </a:cxn>
              <a:cxn ang="0">
                <a:pos x="463" y="0"/>
              </a:cxn>
            </a:cxnLst>
            <a:rect l="0" t="0" r="r" b="b"/>
            <a:pathLst>
              <a:path w="486" h="6">
                <a:moveTo>
                  <a:pt x="0" y="0"/>
                </a:moveTo>
                <a:lnTo>
                  <a:pt x="24" y="0"/>
                </a:lnTo>
                <a:lnTo>
                  <a:pt x="24" y="6"/>
                </a:lnTo>
                <a:lnTo>
                  <a:pt x="0" y="6"/>
                </a:lnTo>
                <a:lnTo>
                  <a:pt x="0" y="0"/>
                </a:lnTo>
                <a:close/>
                <a:moveTo>
                  <a:pt x="42" y="0"/>
                </a:moveTo>
                <a:lnTo>
                  <a:pt x="66" y="0"/>
                </a:lnTo>
                <a:lnTo>
                  <a:pt x="66" y="6"/>
                </a:lnTo>
                <a:lnTo>
                  <a:pt x="42" y="6"/>
                </a:lnTo>
                <a:lnTo>
                  <a:pt x="42" y="0"/>
                </a:lnTo>
                <a:close/>
                <a:moveTo>
                  <a:pt x="84" y="0"/>
                </a:moveTo>
                <a:lnTo>
                  <a:pt x="108" y="0"/>
                </a:lnTo>
                <a:lnTo>
                  <a:pt x="108" y="6"/>
                </a:lnTo>
                <a:lnTo>
                  <a:pt x="84" y="6"/>
                </a:lnTo>
                <a:lnTo>
                  <a:pt x="84" y="0"/>
                </a:lnTo>
                <a:close/>
                <a:moveTo>
                  <a:pt x="126" y="0"/>
                </a:moveTo>
                <a:lnTo>
                  <a:pt x="150" y="0"/>
                </a:lnTo>
                <a:lnTo>
                  <a:pt x="150" y="6"/>
                </a:lnTo>
                <a:lnTo>
                  <a:pt x="126" y="6"/>
                </a:lnTo>
                <a:lnTo>
                  <a:pt x="126" y="0"/>
                </a:lnTo>
                <a:close/>
                <a:moveTo>
                  <a:pt x="168" y="0"/>
                </a:moveTo>
                <a:lnTo>
                  <a:pt x="192" y="0"/>
                </a:lnTo>
                <a:lnTo>
                  <a:pt x="192" y="6"/>
                </a:lnTo>
                <a:lnTo>
                  <a:pt x="168" y="6"/>
                </a:lnTo>
                <a:lnTo>
                  <a:pt x="168" y="0"/>
                </a:lnTo>
                <a:close/>
                <a:moveTo>
                  <a:pt x="210" y="0"/>
                </a:moveTo>
                <a:lnTo>
                  <a:pt x="234" y="0"/>
                </a:lnTo>
                <a:lnTo>
                  <a:pt x="234" y="6"/>
                </a:lnTo>
                <a:lnTo>
                  <a:pt x="210" y="6"/>
                </a:lnTo>
                <a:lnTo>
                  <a:pt x="210" y="0"/>
                </a:lnTo>
                <a:close/>
                <a:moveTo>
                  <a:pt x="252" y="0"/>
                </a:moveTo>
                <a:lnTo>
                  <a:pt x="276" y="0"/>
                </a:lnTo>
                <a:lnTo>
                  <a:pt x="276" y="6"/>
                </a:lnTo>
                <a:lnTo>
                  <a:pt x="252" y="6"/>
                </a:lnTo>
                <a:lnTo>
                  <a:pt x="252" y="0"/>
                </a:lnTo>
                <a:close/>
                <a:moveTo>
                  <a:pt x="294" y="0"/>
                </a:moveTo>
                <a:lnTo>
                  <a:pt x="318" y="0"/>
                </a:lnTo>
                <a:lnTo>
                  <a:pt x="318" y="6"/>
                </a:lnTo>
                <a:lnTo>
                  <a:pt x="294" y="6"/>
                </a:lnTo>
                <a:lnTo>
                  <a:pt x="294" y="0"/>
                </a:lnTo>
                <a:close/>
                <a:moveTo>
                  <a:pt x="336" y="0"/>
                </a:moveTo>
                <a:lnTo>
                  <a:pt x="360" y="0"/>
                </a:lnTo>
                <a:lnTo>
                  <a:pt x="360" y="6"/>
                </a:lnTo>
                <a:lnTo>
                  <a:pt x="336" y="6"/>
                </a:lnTo>
                <a:lnTo>
                  <a:pt x="336" y="0"/>
                </a:lnTo>
                <a:close/>
                <a:moveTo>
                  <a:pt x="378" y="0"/>
                </a:moveTo>
                <a:lnTo>
                  <a:pt x="403" y="0"/>
                </a:lnTo>
                <a:lnTo>
                  <a:pt x="403" y="6"/>
                </a:lnTo>
                <a:lnTo>
                  <a:pt x="378" y="6"/>
                </a:lnTo>
                <a:lnTo>
                  <a:pt x="378" y="0"/>
                </a:lnTo>
                <a:close/>
                <a:moveTo>
                  <a:pt x="421" y="0"/>
                </a:moveTo>
                <a:lnTo>
                  <a:pt x="445" y="0"/>
                </a:lnTo>
                <a:lnTo>
                  <a:pt x="445" y="6"/>
                </a:lnTo>
                <a:lnTo>
                  <a:pt x="421" y="6"/>
                </a:lnTo>
                <a:lnTo>
                  <a:pt x="421" y="0"/>
                </a:lnTo>
                <a:close/>
                <a:moveTo>
                  <a:pt x="463" y="0"/>
                </a:moveTo>
                <a:lnTo>
                  <a:pt x="486" y="0"/>
                </a:lnTo>
                <a:lnTo>
                  <a:pt x="486" y="6"/>
                </a:lnTo>
                <a:lnTo>
                  <a:pt x="463" y="6"/>
                </a:lnTo>
                <a:lnTo>
                  <a:pt x="463" y="0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4" name="Freeform 36"/>
          <p:cNvSpPr>
            <a:spLocks/>
          </p:cNvSpPr>
          <p:nvPr/>
        </p:nvSpPr>
        <p:spPr bwMode="auto">
          <a:xfrm>
            <a:off x="3829050" y="3976688"/>
            <a:ext cx="2038350" cy="723900"/>
          </a:xfrm>
          <a:custGeom>
            <a:avLst/>
            <a:gdLst/>
            <a:ahLst/>
            <a:cxnLst>
              <a:cxn ang="0">
                <a:pos x="160" y="1197"/>
              </a:cxn>
              <a:cxn ang="0">
                <a:pos x="476" y="1171"/>
              </a:cxn>
              <a:cxn ang="0">
                <a:pos x="775" y="1122"/>
              </a:cxn>
              <a:cxn ang="0">
                <a:pos x="1050" y="1054"/>
              </a:cxn>
              <a:cxn ang="0">
                <a:pos x="1290" y="970"/>
              </a:cxn>
              <a:cxn ang="0">
                <a:pos x="1484" y="873"/>
              </a:cxn>
              <a:cxn ang="0">
                <a:pos x="1622" y="769"/>
              </a:cxn>
              <a:cxn ang="0">
                <a:pos x="1668" y="715"/>
              </a:cxn>
              <a:cxn ang="0">
                <a:pos x="1695" y="661"/>
              </a:cxn>
              <a:cxn ang="0">
                <a:pos x="1705" y="607"/>
              </a:cxn>
              <a:cxn ang="0">
                <a:pos x="1715" y="549"/>
              </a:cxn>
              <a:cxn ang="0">
                <a:pos x="1744" y="491"/>
              </a:cxn>
              <a:cxn ang="0">
                <a:pos x="1792" y="435"/>
              </a:cxn>
              <a:cxn ang="0">
                <a:pos x="1933" y="330"/>
              </a:cxn>
              <a:cxn ang="0">
                <a:pos x="2129" y="232"/>
              </a:cxn>
              <a:cxn ang="0">
                <a:pos x="2370" y="148"/>
              </a:cxn>
              <a:cxn ang="0">
                <a:pos x="2647" y="80"/>
              </a:cxn>
              <a:cxn ang="0">
                <a:pos x="2947" y="31"/>
              </a:cxn>
              <a:cxn ang="0">
                <a:pos x="3264" y="3"/>
              </a:cxn>
              <a:cxn ang="0">
                <a:pos x="3425" y="16"/>
              </a:cxn>
              <a:cxn ang="0">
                <a:pos x="3106" y="29"/>
              </a:cxn>
              <a:cxn ang="0">
                <a:pos x="2797" y="68"/>
              </a:cxn>
              <a:cxn ang="0">
                <a:pos x="2509" y="127"/>
              </a:cxn>
              <a:cxn ang="0">
                <a:pos x="2250" y="204"/>
              </a:cxn>
              <a:cxn ang="0">
                <a:pos x="2032" y="293"/>
              </a:cxn>
              <a:cxn ang="0">
                <a:pos x="1865" y="395"/>
              </a:cxn>
              <a:cxn ang="0">
                <a:pos x="1804" y="447"/>
              </a:cxn>
              <a:cxn ang="0">
                <a:pos x="1758" y="500"/>
              </a:cxn>
              <a:cxn ang="0">
                <a:pos x="1730" y="554"/>
              </a:cxn>
              <a:cxn ang="0">
                <a:pos x="1710" y="666"/>
              </a:cxn>
              <a:cxn ang="0">
                <a:pos x="1682" y="724"/>
              </a:cxn>
              <a:cxn ang="0">
                <a:pos x="1634" y="781"/>
              </a:cxn>
              <a:cxn ang="0">
                <a:pos x="1570" y="835"/>
              </a:cxn>
              <a:cxn ang="0">
                <a:pos x="1400" y="938"/>
              </a:cxn>
              <a:cxn ang="0">
                <a:pos x="1180" y="1029"/>
              </a:cxn>
              <a:cxn ang="0">
                <a:pos x="920" y="1105"/>
              </a:cxn>
              <a:cxn ang="0">
                <a:pos x="631" y="1164"/>
              </a:cxn>
              <a:cxn ang="0">
                <a:pos x="320" y="1203"/>
              </a:cxn>
              <a:cxn ang="0">
                <a:pos x="1" y="1216"/>
              </a:cxn>
            </a:cxnLst>
            <a:rect l="0" t="0" r="r" b="b"/>
            <a:pathLst>
              <a:path w="3425" h="1216">
                <a:moveTo>
                  <a:pt x="0" y="1200"/>
                </a:moveTo>
                <a:lnTo>
                  <a:pt x="160" y="1197"/>
                </a:lnTo>
                <a:lnTo>
                  <a:pt x="319" y="1187"/>
                </a:lnTo>
                <a:lnTo>
                  <a:pt x="476" y="1171"/>
                </a:lnTo>
                <a:lnTo>
                  <a:pt x="628" y="1149"/>
                </a:lnTo>
                <a:lnTo>
                  <a:pt x="775" y="1122"/>
                </a:lnTo>
                <a:lnTo>
                  <a:pt x="917" y="1090"/>
                </a:lnTo>
                <a:lnTo>
                  <a:pt x="1050" y="1054"/>
                </a:lnTo>
                <a:lnTo>
                  <a:pt x="1175" y="1014"/>
                </a:lnTo>
                <a:lnTo>
                  <a:pt x="1290" y="970"/>
                </a:lnTo>
                <a:lnTo>
                  <a:pt x="1393" y="923"/>
                </a:lnTo>
                <a:lnTo>
                  <a:pt x="1484" y="873"/>
                </a:lnTo>
                <a:lnTo>
                  <a:pt x="1561" y="822"/>
                </a:lnTo>
                <a:lnTo>
                  <a:pt x="1622" y="769"/>
                </a:lnTo>
                <a:lnTo>
                  <a:pt x="1621" y="770"/>
                </a:lnTo>
                <a:lnTo>
                  <a:pt x="1668" y="715"/>
                </a:lnTo>
                <a:lnTo>
                  <a:pt x="1667" y="717"/>
                </a:lnTo>
                <a:lnTo>
                  <a:pt x="1695" y="661"/>
                </a:lnTo>
                <a:lnTo>
                  <a:pt x="1695" y="663"/>
                </a:lnTo>
                <a:lnTo>
                  <a:pt x="1705" y="607"/>
                </a:lnTo>
                <a:lnTo>
                  <a:pt x="1715" y="551"/>
                </a:lnTo>
                <a:cubicBezTo>
                  <a:pt x="1715" y="550"/>
                  <a:pt x="1715" y="550"/>
                  <a:pt x="1715" y="549"/>
                </a:cubicBezTo>
                <a:lnTo>
                  <a:pt x="1743" y="493"/>
                </a:lnTo>
                <a:cubicBezTo>
                  <a:pt x="1744" y="492"/>
                  <a:pt x="1744" y="492"/>
                  <a:pt x="1744" y="491"/>
                </a:cubicBezTo>
                <a:lnTo>
                  <a:pt x="1791" y="436"/>
                </a:lnTo>
                <a:cubicBezTo>
                  <a:pt x="1792" y="436"/>
                  <a:pt x="1792" y="436"/>
                  <a:pt x="1792" y="435"/>
                </a:cubicBezTo>
                <a:lnTo>
                  <a:pt x="1854" y="382"/>
                </a:lnTo>
                <a:lnTo>
                  <a:pt x="1933" y="330"/>
                </a:lnTo>
                <a:lnTo>
                  <a:pt x="2025" y="279"/>
                </a:lnTo>
                <a:lnTo>
                  <a:pt x="2129" y="232"/>
                </a:lnTo>
                <a:lnTo>
                  <a:pt x="2245" y="189"/>
                </a:lnTo>
                <a:lnTo>
                  <a:pt x="2370" y="148"/>
                </a:lnTo>
                <a:lnTo>
                  <a:pt x="2504" y="112"/>
                </a:lnTo>
                <a:lnTo>
                  <a:pt x="2647" y="80"/>
                </a:lnTo>
                <a:lnTo>
                  <a:pt x="2794" y="53"/>
                </a:lnTo>
                <a:lnTo>
                  <a:pt x="2947" y="31"/>
                </a:lnTo>
                <a:lnTo>
                  <a:pt x="3105" y="14"/>
                </a:lnTo>
                <a:lnTo>
                  <a:pt x="3264" y="3"/>
                </a:lnTo>
                <a:lnTo>
                  <a:pt x="3424" y="0"/>
                </a:lnTo>
                <a:lnTo>
                  <a:pt x="3425" y="16"/>
                </a:lnTo>
                <a:lnTo>
                  <a:pt x="3265" y="19"/>
                </a:lnTo>
                <a:lnTo>
                  <a:pt x="3106" y="29"/>
                </a:lnTo>
                <a:lnTo>
                  <a:pt x="2950" y="46"/>
                </a:lnTo>
                <a:lnTo>
                  <a:pt x="2797" y="68"/>
                </a:lnTo>
                <a:lnTo>
                  <a:pt x="2650" y="95"/>
                </a:lnTo>
                <a:lnTo>
                  <a:pt x="2509" y="127"/>
                </a:lnTo>
                <a:lnTo>
                  <a:pt x="2375" y="163"/>
                </a:lnTo>
                <a:lnTo>
                  <a:pt x="2250" y="204"/>
                </a:lnTo>
                <a:lnTo>
                  <a:pt x="2136" y="247"/>
                </a:lnTo>
                <a:lnTo>
                  <a:pt x="2032" y="293"/>
                </a:lnTo>
                <a:lnTo>
                  <a:pt x="1942" y="343"/>
                </a:lnTo>
                <a:lnTo>
                  <a:pt x="1865" y="395"/>
                </a:lnTo>
                <a:lnTo>
                  <a:pt x="1803" y="448"/>
                </a:lnTo>
                <a:lnTo>
                  <a:pt x="1804" y="447"/>
                </a:lnTo>
                <a:lnTo>
                  <a:pt x="1757" y="502"/>
                </a:lnTo>
                <a:lnTo>
                  <a:pt x="1758" y="500"/>
                </a:lnTo>
                <a:lnTo>
                  <a:pt x="1730" y="556"/>
                </a:lnTo>
                <a:lnTo>
                  <a:pt x="1730" y="554"/>
                </a:lnTo>
                <a:lnTo>
                  <a:pt x="1720" y="610"/>
                </a:lnTo>
                <a:lnTo>
                  <a:pt x="1710" y="666"/>
                </a:lnTo>
                <a:cubicBezTo>
                  <a:pt x="1710" y="667"/>
                  <a:pt x="1710" y="667"/>
                  <a:pt x="1710" y="668"/>
                </a:cubicBezTo>
                <a:lnTo>
                  <a:pt x="1682" y="724"/>
                </a:lnTo>
                <a:cubicBezTo>
                  <a:pt x="1681" y="725"/>
                  <a:pt x="1681" y="725"/>
                  <a:pt x="1681" y="726"/>
                </a:cubicBezTo>
                <a:lnTo>
                  <a:pt x="1634" y="781"/>
                </a:lnTo>
                <a:cubicBezTo>
                  <a:pt x="1633" y="781"/>
                  <a:pt x="1633" y="781"/>
                  <a:pt x="1633" y="782"/>
                </a:cubicBezTo>
                <a:lnTo>
                  <a:pt x="1570" y="835"/>
                </a:lnTo>
                <a:lnTo>
                  <a:pt x="1491" y="887"/>
                </a:lnTo>
                <a:lnTo>
                  <a:pt x="1400" y="938"/>
                </a:lnTo>
                <a:lnTo>
                  <a:pt x="1295" y="985"/>
                </a:lnTo>
                <a:lnTo>
                  <a:pt x="1180" y="1029"/>
                </a:lnTo>
                <a:lnTo>
                  <a:pt x="1055" y="1069"/>
                </a:lnTo>
                <a:lnTo>
                  <a:pt x="920" y="1105"/>
                </a:lnTo>
                <a:lnTo>
                  <a:pt x="778" y="1137"/>
                </a:lnTo>
                <a:lnTo>
                  <a:pt x="631" y="1164"/>
                </a:lnTo>
                <a:lnTo>
                  <a:pt x="477" y="1186"/>
                </a:lnTo>
                <a:lnTo>
                  <a:pt x="320" y="1203"/>
                </a:lnTo>
                <a:lnTo>
                  <a:pt x="161" y="1213"/>
                </a:lnTo>
                <a:lnTo>
                  <a:pt x="1" y="1216"/>
                </a:lnTo>
                <a:lnTo>
                  <a:pt x="0" y="1200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5" name="Freeform 37"/>
          <p:cNvSpPr>
            <a:spLocks/>
          </p:cNvSpPr>
          <p:nvPr/>
        </p:nvSpPr>
        <p:spPr bwMode="auto">
          <a:xfrm>
            <a:off x="4105275" y="3471863"/>
            <a:ext cx="1857375" cy="1057275"/>
          </a:xfrm>
          <a:custGeom>
            <a:avLst/>
            <a:gdLst/>
            <a:ahLst/>
            <a:cxnLst>
              <a:cxn ang="0">
                <a:pos x="114" y="1755"/>
              </a:cxn>
              <a:cxn ang="0">
                <a:pos x="337" y="1717"/>
              </a:cxn>
              <a:cxn ang="0">
                <a:pos x="549" y="1646"/>
              </a:cxn>
              <a:cxn ang="0">
                <a:pos x="744" y="1546"/>
              </a:cxn>
              <a:cxn ang="0">
                <a:pos x="914" y="1423"/>
              </a:cxn>
              <a:cxn ang="0">
                <a:pos x="1050" y="1282"/>
              </a:cxn>
              <a:cxn ang="0">
                <a:pos x="1149" y="1130"/>
              </a:cxn>
              <a:cxn ang="0">
                <a:pos x="1182" y="1051"/>
              </a:cxn>
              <a:cxn ang="0">
                <a:pos x="1201" y="970"/>
              </a:cxn>
              <a:cxn ang="0">
                <a:pos x="1220" y="805"/>
              </a:cxn>
              <a:cxn ang="0">
                <a:pos x="1252" y="722"/>
              </a:cxn>
              <a:cxn ang="0">
                <a:pos x="1304" y="639"/>
              </a:cxn>
              <a:cxn ang="0">
                <a:pos x="1375" y="560"/>
              </a:cxn>
              <a:cxn ang="0">
                <a:pos x="1563" y="410"/>
              </a:cxn>
              <a:cxn ang="0">
                <a:pos x="1808" y="276"/>
              </a:cxn>
              <a:cxn ang="0">
                <a:pos x="2097" y="163"/>
              </a:cxn>
              <a:cxn ang="0">
                <a:pos x="2420" y="77"/>
              </a:cxn>
              <a:cxn ang="0">
                <a:pos x="2764" y="21"/>
              </a:cxn>
              <a:cxn ang="0">
                <a:pos x="3120" y="0"/>
              </a:cxn>
              <a:cxn ang="0">
                <a:pos x="2943" y="21"/>
              </a:cxn>
              <a:cxn ang="0">
                <a:pos x="2593" y="60"/>
              </a:cxn>
              <a:cxn ang="0">
                <a:pos x="2260" y="131"/>
              </a:cxn>
              <a:cxn ang="0">
                <a:pos x="1954" y="232"/>
              </a:cxn>
              <a:cxn ang="0">
                <a:pos x="1688" y="354"/>
              </a:cxn>
              <a:cxn ang="0">
                <a:pos x="1472" y="495"/>
              </a:cxn>
              <a:cxn ang="0">
                <a:pos x="1316" y="649"/>
              </a:cxn>
              <a:cxn ang="0">
                <a:pos x="1266" y="729"/>
              </a:cxn>
              <a:cxn ang="0">
                <a:pos x="1235" y="809"/>
              </a:cxn>
              <a:cxn ang="0">
                <a:pos x="1224" y="889"/>
              </a:cxn>
              <a:cxn ang="0">
                <a:pos x="1217" y="972"/>
              </a:cxn>
              <a:cxn ang="0">
                <a:pos x="1197" y="1055"/>
              </a:cxn>
              <a:cxn ang="0">
                <a:pos x="1119" y="1216"/>
              </a:cxn>
              <a:cxn ang="0">
                <a:pos x="998" y="1366"/>
              </a:cxn>
              <a:cxn ang="0">
                <a:pos x="841" y="1500"/>
              </a:cxn>
              <a:cxn ang="0">
                <a:pos x="656" y="1614"/>
              </a:cxn>
              <a:cxn ang="0">
                <a:pos x="450" y="1700"/>
              </a:cxn>
              <a:cxn ang="0">
                <a:pos x="229" y="1756"/>
              </a:cxn>
              <a:cxn ang="0">
                <a:pos x="1" y="1776"/>
              </a:cxn>
            </a:cxnLst>
            <a:rect l="0" t="0" r="r" b="b"/>
            <a:pathLst>
              <a:path w="3121" h="1776">
                <a:moveTo>
                  <a:pt x="0" y="1760"/>
                </a:moveTo>
                <a:lnTo>
                  <a:pt x="114" y="1755"/>
                </a:lnTo>
                <a:lnTo>
                  <a:pt x="226" y="1741"/>
                </a:lnTo>
                <a:lnTo>
                  <a:pt x="337" y="1717"/>
                </a:lnTo>
                <a:lnTo>
                  <a:pt x="445" y="1685"/>
                </a:lnTo>
                <a:lnTo>
                  <a:pt x="549" y="1646"/>
                </a:lnTo>
                <a:lnTo>
                  <a:pt x="649" y="1599"/>
                </a:lnTo>
                <a:lnTo>
                  <a:pt x="744" y="1546"/>
                </a:lnTo>
                <a:lnTo>
                  <a:pt x="832" y="1487"/>
                </a:lnTo>
                <a:lnTo>
                  <a:pt x="914" y="1423"/>
                </a:lnTo>
                <a:lnTo>
                  <a:pt x="987" y="1355"/>
                </a:lnTo>
                <a:lnTo>
                  <a:pt x="1050" y="1282"/>
                </a:lnTo>
                <a:lnTo>
                  <a:pt x="1106" y="1207"/>
                </a:lnTo>
                <a:lnTo>
                  <a:pt x="1149" y="1130"/>
                </a:lnTo>
                <a:lnTo>
                  <a:pt x="1182" y="1049"/>
                </a:lnTo>
                <a:lnTo>
                  <a:pt x="1182" y="1051"/>
                </a:lnTo>
                <a:lnTo>
                  <a:pt x="1202" y="969"/>
                </a:lnTo>
                <a:lnTo>
                  <a:pt x="1201" y="970"/>
                </a:lnTo>
                <a:lnTo>
                  <a:pt x="1208" y="888"/>
                </a:lnTo>
                <a:lnTo>
                  <a:pt x="1220" y="805"/>
                </a:lnTo>
                <a:cubicBezTo>
                  <a:pt x="1220" y="805"/>
                  <a:pt x="1220" y="804"/>
                  <a:pt x="1220" y="804"/>
                </a:cubicBezTo>
                <a:lnTo>
                  <a:pt x="1252" y="722"/>
                </a:lnTo>
                <a:cubicBezTo>
                  <a:pt x="1252" y="721"/>
                  <a:pt x="1252" y="721"/>
                  <a:pt x="1253" y="720"/>
                </a:cubicBezTo>
                <a:lnTo>
                  <a:pt x="1304" y="639"/>
                </a:lnTo>
                <a:cubicBezTo>
                  <a:pt x="1304" y="639"/>
                  <a:pt x="1304" y="638"/>
                  <a:pt x="1305" y="638"/>
                </a:cubicBezTo>
                <a:lnTo>
                  <a:pt x="1375" y="560"/>
                </a:lnTo>
                <a:lnTo>
                  <a:pt x="1461" y="483"/>
                </a:lnTo>
                <a:lnTo>
                  <a:pt x="1563" y="410"/>
                </a:lnTo>
                <a:lnTo>
                  <a:pt x="1679" y="341"/>
                </a:lnTo>
                <a:lnTo>
                  <a:pt x="1808" y="276"/>
                </a:lnTo>
                <a:lnTo>
                  <a:pt x="1947" y="217"/>
                </a:lnTo>
                <a:lnTo>
                  <a:pt x="2097" y="163"/>
                </a:lnTo>
                <a:lnTo>
                  <a:pt x="2255" y="116"/>
                </a:lnTo>
                <a:lnTo>
                  <a:pt x="2420" y="77"/>
                </a:lnTo>
                <a:lnTo>
                  <a:pt x="2590" y="45"/>
                </a:lnTo>
                <a:lnTo>
                  <a:pt x="2764" y="21"/>
                </a:lnTo>
                <a:lnTo>
                  <a:pt x="2942" y="5"/>
                </a:lnTo>
                <a:lnTo>
                  <a:pt x="3120" y="0"/>
                </a:lnTo>
                <a:lnTo>
                  <a:pt x="3121" y="16"/>
                </a:lnTo>
                <a:lnTo>
                  <a:pt x="2943" y="21"/>
                </a:lnTo>
                <a:lnTo>
                  <a:pt x="2767" y="36"/>
                </a:lnTo>
                <a:lnTo>
                  <a:pt x="2593" y="60"/>
                </a:lnTo>
                <a:lnTo>
                  <a:pt x="2423" y="92"/>
                </a:lnTo>
                <a:lnTo>
                  <a:pt x="2260" y="131"/>
                </a:lnTo>
                <a:lnTo>
                  <a:pt x="2102" y="178"/>
                </a:lnTo>
                <a:lnTo>
                  <a:pt x="1954" y="232"/>
                </a:lnTo>
                <a:lnTo>
                  <a:pt x="1815" y="291"/>
                </a:lnTo>
                <a:lnTo>
                  <a:pt x="1688" y="354"/>
                </a:lnTo>
                <a:lnTo>
                  <a:pt x="1572" y="423"/>
                </a:lnTo>
                <a:lnTo>
                  <a:pt x="1472" y="495"/>
                </a:lnTo>
                <a:lnTo>
                  <a:pt x="1386" y="571"/>
                </a:lnTo>
                <a:lnTo>
                  <a:pt x="1316" y="649"/>
                </a:lnTo>
                <a:lnTo>
                  <a:pt x="1317" y="648"/>
                </a:lnTo>
                <a:lnTo>
                  <a:pt x="1266" y="729"/>
                </a:lnTo>
                <a:lnTo>
                  <a:pt x="1267" y="727"/>
                </a:lnTo>
                <a:lnTo>
                  <a:pt x="1235" y="809"/>
                </a:lnTo>
                <a:lnTo>
                  <a:pt x="1235" y="808"/>
                </a:lnTo>
                <a:lnTo>
                  <a:pt x="1224" y="889"/>
                </a:lnTo>
                <a:lnTo>
                  <a:pt x="1217" y="971"/>
                </a:lnTo>
                <a:cubicBezTo>
                  <a:pt x="1217" y="972"/>
                  <a:pt x="1217" y="972"/>
                  <a:pt x="1217" y="972"/>
                </a:cubicBezTo>
                <a:lnTo>
                  <a:pt x="1197" y="1054"/>
                </a:lnTo>
                <a:cubicBezTo>
                  <a:pt x="1197" y="1055"/>
                  <a:pt x="1197" y="1055"/>
                  <a:pt x="1197" y="1055"/>
                </a:cubicBezTo>
                <a:lnTo>
                  <a:pt x="1163" y="1137"/>
                </a:lnTo>
                <a:lnTo>
                  <a:pt x="1119" y="1216"/>
                </a:lnTo>
                <a:lnTo>
                  <a:pt x="1062" y="1293"/>
                </a:lnTo>
                <a:lnTo>
                  <a:pt x="998" y="1366"/>
                </a:lnTo>
                <a:lnTo>
                  <a:pt x="923" y="1436"/>
                </a:lnTo>
                <a:lnTo>
                  <a:pt x="841" y="1500"/>
                </a:lnTo>
                <a:lnTo>
                  <a:pt x="751" y="1559"/>
                </a:lnTo>
                <a:lnTo>
                  <a:pt x="656" y="1614"/>
                </a:lnTo>
                <a:lnTo>
                  <a:pt x="554" y="1661"/>
                </a:lnTo>
                <a:lnTo>
                  <a:pt x="450" y="1700"/>
                </a:lnTo>
                <a:lnTo>
                  <a:pt x="340" y="1732"/>
                </a:lnTo>
                <a:lnTo>
                  <a:pt x="229" y="1756"/>
                </a:lnTo>
                <a:lnTo>
                  <a:pt x="115" y="1771"/>
                </a:lnTo>
                <a:lnTo>
                  <a:pt x="1" y="1776"/>
                </a:lnTo>
                <a:lnTo>
                  <a:pt x="0" y="1760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6" name="Rectangle 38"/>
          <p:cNvSpPr>
            <a:spLocks noChangeArrowheads="1"/>
          </p:cNvSpPr>
          <p:nvPr/>
        </p:nvSpPr>
        <p:spPr bwMode="auto">
          <a:xfrm>
            <a:off x="5900738" y="3881438"/>
            <a:ext cx="971420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Identificirane uštede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7" name="Rectangle 39"/>
          <p:cNvSpPr>
            <a:spLocks noChangeArrowheads="1"/>
          </p:cNvSpPr>
          <p:nvPr/>
        </p:nvSpPr>
        <p:spPr bwMode="auto">
          <a:xfrm>
            <a:off x="6443663" y="4052888"/>
            <a:ext cx="25648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20m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8" name="Rectangle 40"/>
          <p:cNvSpPr>
            <a:spLocks noChangeArrowheads="1"/>
          </p:cNvSpPr>
          <p:nvPr/>
        </p:nvSpPr>
        <p:spPr bwMode="auto">
          <a:xfrm>
            <a:off x="6018213" y="3341688"/>
            <a:ext cx="851195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Stvarna ušteda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9" name="Rectangle 41"/>
          <p:cNvSpPr>
            <a:spLocks noChangeArrowheads="1"/>
          </p:cNvSpPr>
          <p:nvPr/>
        </p:nvSpPr>
        <p:spPr bwMode="auto">
          <a:xfrm>
            <a:off x="6265863" y="3513138"/>
            <a:ext cx="3524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35m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" name="Freeform 42"/>
          <p:cNvSpPr>
            <a:spLocks noEditPoints="1"/>
          </p:cNvSpPr>
          <p:nvPr/>
        </p:nvSpPr>
        <p:spPr bwMode="auto">
          <a:xfrm>
            <a:off x="2924175" y="4938713"/>
            <a:ext cx="762000" cy="95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" y="0"/>
              </a:cxn>
              <a:cxn ang="0">
                <a:pos x="24" y="6"/>
              </a:cxn>
              <a:cxn ang="0">
                <a:pos x="0" y="6"/>
              </a:cxn>
              <a:cxn ang="0">
                <a:pos x="0" y="0"/>
              </a:cxn>
              <a:cxn ang="0">
                <a:pos x="42" y="0"/>
              </a:cxn>
              <a:cxn ang="0">
                <a:pos x="66" y="0"/>
              </a:cxn>
              <a:cxn ang="0">
                <a:pos x="66" y="6"/>
              </a:cxn>
              <a:cxn ang="0">
                <a:pos x="42" y="6"/>
              </a:cxn>
              <a:cxn ang="0">
                <a:pos x="42" y="0"/>
              </a:cxn>
              <a:cxn ang="0">
                <a:pos x="84" y="0"/>
              </a:cxn>
              <a:cxn ang="0">
                <a:pos x="108" y="0"/>
              </a:cxn>
              <a:cxn ang="0">
                <a:pos x="108" y="6"/>
              </a:cxn>
              <a:cxn ang="0">
                <a:pos x="84" y="6"/>
              </a:cxn>
              <a:cxn ang="0">
                <a:pos x="84" y="0"/>
              </a:cxn>
              <a:cxn ang="0">
                <a:pos x="126" y="0"/>
              </a:cxn>
              <a:cxn ang="0">
                <a:pos x="150" y="0"/>
              </a:cxn>
              <a:cxn ang="0">
                <a:pos x="150" y="6"/>
              </a:cxn>
              <a:cxn ang="0">
                <a:pos x="126" y="6"/>
              </a:cxn>
              <a:cxn ang="0">
                <a:pos x="126" y="0"/>
              </a:cxn>
              <a:cxn ang="0">
                <a:pos x="168" y="0"/>
              </a:cxn>
              <a:cxn ang="0">
                <a:pos x="192" y="0"/>
              </a:cxn>
              <a:cxn ang="0">
                <a:pos x="192" y="6"/>
              </a:cxn>
              <a:cxn ang="0">
                <a:pos x="168" y="6"/>
              </a:cxn>
              <a:cxn ang="0">
                <a:pos x="168" y="0"/>
              </a:cxn>
              <a:cxn ang="0">
                <a:pos x="210" y="0"/>
              </a:cxn>
              <a:cxn ang="0">
                <a:pos x="234" y="0"/>
              </a:cxn>
              <a:cxn ang="0">
                <a:pos x="234" y="6"/>
              </a:cxn>
              <a:cxn ang="0">
                <a:pos x="210" y="6"/>
              </a:cxn>
              <a:cxn ang="0">
                <a:pos x="210" y="0"/>
              </a:cxn>
              <a:cxn ang="0">
                <a:pos x="252" y="0"/>
              </a:cxn>
              <a:cxn ang="0">
                <a:pos x="276" y="0"/>
              </a:cxn>
              <a:cxn ang="0">
                <a:pos x="276" y="6"/>
              </a:cxn>
              <a:cxn ang="0">
                <a:pos x="252" y="6"/>
              </a:cxn>
              <a:cxn ang="0">
                <a:pos x="252" y="0"/>
              </a:cxn>
              <a:cxn ang="0">
                <a:pos x="294" y="0"/>
              </a:cxn>
              <a:cxn ang="0">
                <a:pos x="318" y="0"/>
              </a:cxn>
              <a:cxn ang="0">
                <a:pos x="318" y="6"/>
              </a:cxn>
              <a:cxn ang="0">
                <a:pos x="294" y="6"/>
              </a:cxn>
              <a:cxn ang="0">
                <a:pos x="294" y="0"/>
              </a:cxn>
              <a:cxn ang="0">
                <a:pos x="336" y="0"/>
              </a:cxn>
              <a:cxn ang="0">
                <a:pos x="360" y="0"/>
              </a:cxn>
              <a:cxn ang="0">
                <a:pos x="360" y="6"/>
              </a:cxn>
              <a:cxn ang="0">
                <a:pos x="336" y="6"/>
              </a:cxn>
              <a:cxn ang="0">
                <a:pos x="336" y="0"/>
              </a:cxn>
              <a:cxn ang="0">
                <a:pos x="378" y="0"/>
              </a:cxn>
              <a:cxn ang="0">
                <a:pos x="403" y="0"/>
              </a:cxn>
              <a:cxn ang="0">
                <a:pos x="403" y="6"/>
              </a:cxn>
              <a:cxn ang="0">
                <a:pos x="378" y="6"/>
              </a:cxn>
              <a:cxn ang="0">
                <a:pos x="378" y="0"/>
              </a:cxn>
              <a:cxn ang="0">
                <a:pos x="421" y="0"/>
              </a:cxn>
              <a:cxn ang="0">
                <a:pos x="445" y="0"/>
              </a:cxn>
              <a:cxn ang="0">
                <a:pos x="445" y="6"/>
              </a:cxn>
              <a:cxn ang="0">
                <a:pos x="421" y="6"/>
              </a:cxn>
              <a:cxn ang="0">
                <a:pos x="421" y="0"/>
              </a:cxn>
              <a:cxn ang="0">
                <a:pos x="463" y="0"/>
              </a:cxn>
              <a:cxn ang="0">
                <a:pos x="480" y="0"/>
              </a:cxn>
              <a:cxn ang="0">
                <a:pos x="480" y="6"/>
              </a:cxn>
              <a:cxn ang="0">
                <a:pos x="463" y="6"/>
              </a:cxn>
              <a:cxn ang="0">
                <a:pos x="463" y="0"/>
              </a:cxn>
            </a:cxnLst>
            <a:rect l="0" t="0" r="r" b="b"/>
            <a:pathLst>
              <a:path w="480" h="6">
                <a:moveTo>
                  <a:pt x="0" y="0"/>
                </a:moveTo>
                <a:lnTo>
                  <a:pt x="24" y="0"/>
                </a:lnTo>
                <a:lnTo>
                  <a:pt x="24" y="6"/>
                </a:lnTo>
                <a:lnTo>
                  <a:pt x="0" y="6"/>
                </a:lnTo>
                <a:lnTo>
                  <a:pt x="0" y="0"/>
                </a:lnTo>
                <a:close/>
                <a:moveTo>
                  <a:pt x="42" y="0"/>
                </a:moveTo>
                <a:lnTo>
                  <a:pt x="66" y="0"/>
                </a:lnTo>
                <a:lnTo>
                  <a:pt x="66" y="6"/>
                </a:lnTo>
                <a:lnTo>
                  <a:pt x="42" y="6"/>
                </a:lnTo>
                <a:lnTo>
                  <a:pt x="42" y="0"/>
                </a:lnTo>
                <a:close/>
                <a:moveTo>
                  <a:pt x="84" y="0"/>
                </a:moveTo>
                <a:lnTo>
                  <a:pt x="108" y="0"/>
                </a:lnTo>
                <a:lnTo>
                  <a:pt x="108" y="6"/>
                </a:lnTo>
                <a:lnTo>
                  <a:pt x="84" y="6"/>
                </a:lnTo>
                <a:lnTo>
                  <a:pt x="84" y="0"/>
                </a:lnTo>
                <a:close/>
                <a:moveTo>
                  <a:pt x="126" y="0"/>
                </a:moveTo>
                <a:lnTo>
                  <a:pt x="150" y="0"/>
                </a:lnTo>
                <a:lnTo>
                  <a:pt x="150" y="6"/>
                </a:lnTo>
                <a:lnTo>
                  <a:pt x="126" y="6"/>
                </a:lnTo>
                <a:lnTo>
                  <a:pt x="126" y="0"/>
                </a:lnTo>
                <a:close/>
                <a:moveTo>
                  <a:pt x="168" y="0"/>
                </a:moveTo>
                <a:lnTo>
                  <a:pt x="192" y="0"/>
                </a:lnTo>
                <a:lnTo>
                  <a:pt x="192" y="6"/>
                </a:lnTo>
                <a:lnTo>
                  <a:pt x="168" y="6"/>
                </a:lnTo>
                <a:lnTo>
                  <a:pt x="168" y="0"/>
                </a:lnTo>
                <a:close/>
                <a:moveTo>
                  <a:pt x="210" y="0"/>
                </a:moveTo>
                <a:lnTo>
                  <a:pt x="234" y="0"/>
                </a:lnTo>
                <a:lnTo>
                  <a:pt x="234" y="6"/>
                </a:lnTo>
                <a:lnTo>
                  <a:pt x="210" y="6"/>
                </a:lnTo>
                <a:lnTo>
                  <a:pt x="210" y="0"/>
                </a:lnTo>
                <a:close/>
                <a:moveTo>
                  <a:pt x="252" y="0"/>
                </a:moveTo>
                <a:lnTo>
                  <a:pt x="276" y="0"/>
                </a:lnTo>
                <a:lnTo>
                  <a:pt x="276" y="6"/>
                </a:lnTo>
                <a:lnTo>
                  <a:pt x="252" y="6"/>
                </a:lnTo>
                <a:lnTo>
                  <a:pt x="252" y="0"/>
                </a:lnTo>
                <a:close/>
                <a:moveTo>
                  <a:pt x="294" y="0"/>
                </a:moveTo>
                <a:lnTo>
                  <a:pt x="318" y="0"/>
                </a:lnTo>
                <a:lnTo>
                  <a:pt x="318" y="6"/>
                </a:lnTo>
                <a:lnTo>
                  <a:pt x="294" y="6"/>
                </a:lnTo>
                <a:lnTo>
                  <a:pt x="294" y="0"/>
                </a:lnTo>
                <a:close/>
                <a:moveTo>
                  <a:pt x="336" y="0"/>
                </a:moveTo>
                <a:lnTo>
                  <a:pt x="360" y="0"/>
                </a:lnTo>
                <a:lnTo>
                  <a:pt x="360" y="6"/>
                </a:lnTo>
                <a:lnTo>
                  <a:pt x="336" y="6"/>
                </a:lnTo>
                <a:lnTo>
                  <a:pt x="336" y="0"/>
                </a:lnTo>
                <a:close/>
                <a:moveTo>
                  <a:pt x="378" y="0"/>
                </a:moveTo>
                <a:lnTo>
                  <a:pt x="403" y="0"/>
                </a:lnTo>
                <a:lnTo>
                  <a:pt x="403" y="6"/>
                </a:lnTo>
                <a:lnTo>
                  <a:pt x="378" y="6"/>
                </a:lnTo>
                <a:lnTo>
                  <a:pt x="378" y="0"/>
                </a:lnTo>
                <a:close/>
                <a:moveTo>
                  <a:pt x="421" y="0"/>
                </a:moveTo>
                <a:lnTo>
                  <a:pt x="445" y="0"/>
                </a:lnTo>
                <a:lnTo>
                  <a:pt x="445" y="6"/>
                </a:lnTo>
                <a:lnTo>
                  <a:pt x="421" y="6"/>
                </a:lnTo>
                <a:lnTo>
                  <a:pt x="421" y="0"/>
                </a:lnTo>
                <a:close/>
                <a:moveTo>
                  <a:pt x="463" y="0"/>
                </a:moveTo>
                <a:lnTo>
                  <a:pt x="480" y="0"/>
                </a:lnTo>
                <a:lnTo>
                  <a:pt x="480" y="6"/>
                </a:lnTo>
                <a:lnTo>
                  <a:pt x="463" y="6"/>
                </a:lnTo>
                <a:lnTo>
                  <a:pt x="463" y="0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1" name="Freeform 43"/>
          <p:cNvSpPr>
            <a:spLocks/>
          </p:cNvSpPr>
          <p:nvPr/>
        </p:nvSpPr>
        <p:spPr bwMode="auto">
          <a:xfrm>
            <a:off x="3857625" y="4100513"/>
            <a:ext cx="300038" cy="847725"/>
          </a:xfrm>
          <a:custGeom>
            <a:avLst/>
            <a:gdLst/>
            <a:ahLst/>
            <a:cxnLst>
              <a:cxn ang="0">
                <a:pos x="98" y="3"/>
              </a:cxn>
              <a:cxn ang="0">
                <a:pos x="177" y="13"/>
              </a:cxn>
              <a:cxn ang="0">
                <a:pos x="232" y="27"/>
              </a:cxn>
              <a:cxn ang="0">
                <a:pos x="247" y="36"/>
              </a:cxn>
              <a:cxn ang="0">
                <a:pos x="255" y="46"/>
              </a:cxn>
              <a:cxn ang="0">
                <a:pos x="256" y="671"/>
              </a:cxn>
              <a:cxn ang="0">
                <a:pos x="260" y="675"/>
              </a:cxn>
              <a:cxn ang="0">
                <a:pos x="272" y="680"/>
              </a:cxn>
              <a:cxn ang="0">
                <a:pos x="294" y="687"/>
              </a:cxn>
              <a:cxn ang="0">
                <a:pos x="360" y="698"/>
              </a:cxn>
              <a:cxn ang="0">
                <a:pos x="497" y="704"/>
              </a:cxn>
              <a:cxn ang="0">
                <a:pos x="497" y="720"/>
              </a:cxn>
              <a:cxn ang="0">
                <a:pos x="359" y="727"/>
              </a:cxn>
              <a:cxn ang="0">
                <a:pos x="293" y="739"/>
              </a:cxn>
              <a:cxn ang="0">
                <a:pos x="272" y="746"/>
              </a:cxn>
              <a:cxn ang="0">
                <a:pos x="260" y="751"/>
              </a:cxn>
              <a:cxn ang="0">
                <a:pos x="256" y="754"/>
              </a:cxn>
              <a:cxn ang="0">
                <a:pos x="255" y="1380"/>
              </a:cxn>
              <a:cxn ang="0">
                <a:pos x="247" y="1390"/>
              </a:cxn>
              <a:cxn ang="0">
                <a:pos x="232" y="1399"/>
              </a:cxn>
              <a:cxn ang="0">
                <a:pos x="177" y="1412"/>
              </a:cxn>
              <a:cxn ang="0">
                <a:pos x="98" y="1421"/>
              </a:cxn>
              <a:cxn ang="0">
                <a:pos x="0" y="1408"/>
              </a:cxn>
              <a:cxn ang="0">
                <a:pos x="138" y="1402"/>
              </a:cxn>
              <a:cxn ang="0">
                <a:pos x="204" y="1391"/>
              </a:cxn>
              <a:cxn ang="0">
                <a:pos x="225" y="1385"/>
              </a:cxn>
              <a:cxn ang="0">
                <a:pos x="237" y="1379"/>
              </a:cxn>
              <a:cxn ang="0">
                <a:pos x="240" y="1375"/>
              </a:cxn>
              <a:cxn ang="0">
                <a:pos x="242" y="750"/>
              </a:cxn>
              <a:cxn ang="0">
                <a:pos x="250" y="739"/>
              </a:cxn>
              <a:cxn ang="0">
                <a:pos x="266" y="731"/>
              </a:cxn>
              <a:cxn ang="0">
                <a:pos x="320" y="717"/>
              </a:cxn>
              <a:cxn ang="0">
                <a:pos x="400" y="707"/>
              </a:cxn>
              <a:cxn ang="0">
                <a:pos x="496" y="720"/>
              </a:cxn>
              <a:cxn ang="0">
                <a:pos x="357" y="713"/>
              </a:cxn>
              <a:cxn ang="0">
                <a:pos x="289" y="702"/>
              </a:cxn>
              <a:cxn ang="0">
                <a:pos x="265" y="695"/>
              </a:cxn>
              <a:cxn ang="0">
                <a:pos x="247" y="684"/>
              </a:cxn>
              <a:cxn ang="0">
                <a:pos x="240" y="671"/>
              </a:cxn>
              <a:cxn ang="0">
                <a:pos x="242" y="55"/>
              </a:cxn>
              <a:cxn ang="0">
                <a:pos x="239" y="49"/>
              </a:cxn>
              <a:cxn ang="0">
                <a:pos x="227" y="42"/>
              </a:cxn>
              <a:cxn ang="0">
                <a:pos x="174" y="28"/>
              </a:cxn>
              <a:cxn ang="0">
                <a:pos x="97" y="19"/>
              </a:cxn>
              <a:cxn ang="0">
                <a:pos x="1" y="0"/>
              </a:cxn>
            </a:cxnLst>
            <a:rect l="0" t="0" r="r" b="b"/>
            <a:pathLst>
              <a:path w="504" h="1424">
                <a:moveTo>
                  <a:pt x="1" y="0"/>
                </a:moveTo>
                <a:lnTo>
                  <a:pt x="98" y="3"/>
                </a:lnTo>
                <a:lnTo>
                  <a:pt x="140" y="7"/>
                </a:lnTo>
                <a:lnTo>
                  <a:pt x="177" y="13"/>
                </a:lnTo>
                <a:lnTo>
                  <a:pt x="208" y="20"/>
                </a:lnTo>
                <a:lnTo>
                  <a:pt x="232" y="27"/>
                </a:lnTo>
                <a:cubicBezTo>
                  <a:pt x="232" y="27"/>
                  <a:pt x="233" y="27"/>
                  <a:pt x="233" y="28"/>
                </a:cubicBezTo>
                <a:lnTo>
                  <a:pt x="247" y="36"/>
                </a:lnTo>
                <a:cubicBezTo>
                  <a:pt x="249" y="36"/>
                  <a:pt x="250" y="37"/>
                  <a:pt x="250" y="38"/>
                </a:cubicBezTo>
                <a:lnTo>
                  <a:pt x="255" y="46"/>
                </a:lnTo>
                <a:cubicBezTo>
                  <a:pt x="256" y="47"/>
                  <a:pt x="256" y="49"/>
                  <a:pt x="256" y="50"/>
                </a:cubicBezTo>
                <a:lnTo>
                  <a:pt x="256" y="671"/>
                </a:lnTo>
                <a:lnTo>
                  <a:pt x="255" y="667"/>
                </a:lnTo>
                <a:lnTo>
                  <a:pt x="260" y="675"/>
                </a:lnTo>
                <a:lnTo>
                  <a:pt x="257" y="672"/>
                </a:lnTo>
                <a:lnTo>
                  <a:pt x="272" y="680"/>
                </a:lnTo>
                <a:lnTo>
                  <a:pt x="271" y="680"/>
                </a:lnTo>
                <a:lnTo>
                  <a:pt x="294" y="687"/>
                </a:lnTo>
                <a:lnTo>
                  <a:pt x="323" y="693"/>
                </a:lnTo>
                <a:lnTo>
                  <a:pt x="360" y="698"/>
                </a:lnTo>
                <a:lnTo>
                  <a:pt x="401" y="701"/>
                </a:lnTo>
                <a:lnTo>
                  <a:pt x="497" y="704"/>
                </a:lnTo>
                <a:cubicBezTo>
                  <a:pt x="501" y="705"/>
                  <a:pt x="504" y="708"/>
                  <a:pt x="504" y="712"/>
                </a:cubicBezTo>
                <a:cubicBezTo>
                  <a:pt x="504" y="717"/>
                  <a:pt x="501" y="720"/>
                  <a:pt x="497" y="720"/>
                </a:cubicBezTo>
                <a:lnTo>
                  <a:pt x="401" y="723"/>
                </a:lnTo>
                <a:lnTo>
                  <a:pt x="359" y="727"/>
                </a:lnTo>
                <a:lnTo>
                  <a:pt x="323" y="732"/>
                </a:lnTo>
                <a:lnTo>
                  <a:pt x="293" y="739"/>
                </a:lnTo>
                <a:lnTo>
                  <a:pt x="271" y="746"/>
                </a:lnTo>
                <a:lnTo>
                  <a:pt x="272" y="746"/>
                </a:lnTo>
                <a:lnTo>
                  <a:pt x="257" y="754"/>
                </a:lnTo>
                <a:lnTo>
                  <a:pt x="260" y="751"/>
                </a:lnTo>
                <a:lnTo>
                  <a:pt x="255" y="759"/>
                </a:lnTo>
                <a:lnTo>
                  <a:pt x="256" y="754"/>
                </a:lnTo>
                <a:lnTo>
                  <a:pt x="256" y="1375"/>
                </a:lnTo>
                <a:cubicBezTo>
                  <a:pt x="256" y="1377"/>
                  <a:pt x="256" y="1378"/>
                  <a:pt x="255" y="1380"/>
                </a:cubicBezTo>
                <a:lnTo>
                  <a:pt x="250" y="1388"/>
                </a:lnTo>
                <a:cubicBezTo>
                  <a:pt x="250" y="1389"/>
                  <a:pt x="249" y="1390"/>
                  <a:pt x="247" y="1390"/>
                </a:cubicBezTo>
                <a:lnTo>
                  <a:pt x="233" y="1398"/>
                </a:lnTo>
                <a:cubicBezTo>
                  <a:pt x="233" y="1399"/>
                  <a:pt x="232" y="1399"/>
                  <a:pt x="232" y="1399"/>
                </a:cubicBezTo>
                <a:lnTo>
                  <a:pt x="209" y="1406"/>
                </a:lnTo>
                <a:lnTo>
                  <a:pt x="177" y="1412"/>
                </a:lnTo>
                <a:lnTo>
                  <a:pt x="141" y="1417"/>
                </a:lnTo>
                <a:lnTo>
                  <a:pt x="98" y="1421"/>
                </a:lnTo>
                <a:lnTo>
                  <a:pt x="1" y="1424"/>
                </a:lnTo>
                <a:lnTo>
                  <a:pt x="0" y="1408"/>
                </a:lnTo>
                <a:lnTo>
                  <a:pt x="97" y="1405"/>
                </a:lnTo>
                <a:lnTo>
                  <a:pt x="138" y="1402"/>
                </a:lnTo>
                <a:lnTo>
                  <a:pt x="174" y="1397"/>
                </a:lnTo>
                <a:lnTo>
                  <a:pt x="204" y="1391"/>
                </a:lnTo>
                <a:lnTo>
                  <a:pt x="227" y="1384"/>
                </a:lnTo>
                <a:lnTo>
                  <a:pt x="225" y="1385"/>
                </a:lnTo>
                <a:lnTo>
                  <a:pt x="239" y="1377"/>
                </a:lnTo>
                <a:lnTo>
                  <a:pt x="237" y="1379"/>
                </a:lnTo>
                <a:lnTo>
                  <a:pt x="242" y="1371"/>
                </a:lnTo>
                <a:lnTo>
                  <a:pt x="240" y="1375"/>
                </a:lnTo>
                <a:lnTo>
                  <a:pt x="240" y="754"/>
                </a:lnTo>
                <a:cubicBezTo>
                  <a:pt x="240" y="753"/>
                  <a:pt x="241" y="751"/>
                  <a:pt x="242" y="750"/>
                </a:cubicBezTo>
                <a:lnTo>
                  <a:pt x="247" y="742"/>
                </a:lnTo>
                <a:cubicBezTo>
                  <a:pt x="247" y="741"/>
                  <a:pt x="248" y="740"/>
                  <a:pt x="250" y="739"/>
                </a:cubicBezTo>
                <a:lnTo>
                  <a:pt x="265" y="731"/>
                </a:lnTo>
                <a:cubicBezTo>
                  <a:pt x="265" y="731"/>
                  <a:pt x="266" y="731"/>
                  <a:pt x="266" y="731"/>
                </a:cubicBezTo>
                <a:lnTo>
                  <a:pt x="290" y="724"/>
                </a:lnTo>
                <a:lnTo>
                  <a:pt x="320" y="717"/>
                </a:lnTo>
                <a:lnTo>
                  <a:pt x="358" y="711"/>
                </a:lnTo>
                <a:lnTo>
                  <a:pt x="400" y="707"/>
                </a:lnTo>
                <a:lnTo>
                  <a:pt x="496" y="704"/>
                </a:lnTo>
                <a:lnTo>
                  <a:pt x="496" y="720"/>
                </a:lnTo>
                <a:lnTo>
                  <a:pt x="400" y="717"/>
                </a:lnTo>
                <a:lnTo>
                  <a:pt x="357" y="713"/>
                </a:lnTo>
                <a:lnTo>
                  <a:pt x="320" y="708"/>
                </a:lnTo>
                <a:lnTo>
                  <a:pt x="289" y="702"/>
                </a:lnTo>
                <a:lnTo>
                  <a:pt x="266" y="695"/>
                </a:lnTo>
                <a:cubicBezTo>
                  <a:pt x="266" y="695"/>
                  <a:pt x="265" y="695"/>
                  <a:pt x="265" y="695"/>
                </a:cubicBezTo>
                <a:lnTo>
                  <a:pt x="250" y="687"/>
                </a:lnTo>
                <a:cubicBezTo>
                  <a:pt x="248" y="686"/>
                  <a:pt x="247" y="685"/>
                  <a:pt x="247" y="684"/>
                </a:cubicBezTo>
                <a:lnTo>
                  <a:pt x="242" y="676"/>
                </a:lnTo>
                <a:cubicBezTo>
                  <a:pt x="241" y="674"/>
                  <a:pt x="240" y="673"/>
                  <a:pt x="240" y="671"/>
                </a:cubicBezTo>
                <a:lnTo>
                  <a:pt x="240" y="50"/>
                </a:lnTo>
                <a:lnTo>
                  <a:pt x="242" y="55"/>
                </a:lnTo>
                <a:lnTo>
                  <a:pt x="237" y="47"/>
                </a:lnTo>
                <a:lnTo>
                  <a:pt x="239" y="49"/>
                </a:lnTo>
                <a:lnTo>
                  <a:pt x="225" y="41"/>
                </a:lnTo>
                <a:lnTo>
                  <a:pt x="227" y="42"/>
                </a:lnTo>
                <a:lnTo>
                  <a:pt x="205" y="35"/>
                </a:lnTo>
                <a:lnTo>
                  <a:pt x="174" y="28"/>
                </a:lnTo>
                <a:lnTo>
                  <a:pt x="139" y="23"/>
                </a:lnTo>
                <a:lnTo>
                  <a:pt x="97" y="19"/>
                </a:lnTo>
                <a:lnTo>
                  <a:pt x="0" y="16"/>
                </a:lnTo>
                <a:lnTo>
                  <a:pt x="1" y="0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 animBg="1"/>
      <p:bldP spid="2058" grpId="0" animBg="1"/>
      <p:bldP spid="2059" grpId="0" animBg="1"/>
      <p:bldP spid="2064" grpId="0" animBg="1"/>
      <p:bldP spid="2083" grpId="0" animBg="1"/>
      <p:bldP spid="2084" grpId="0" animBg="1"/>
      <p:bldP spid="2085" grpId="0" animBg="1"/>
      <p:bldP spid="2086" grpId="0"/>
      <p:bldP spid="2087" grpId="0"/>
      <p:bldP spid="2088" grpId="0"/>
      <p:bldP spid="2089" grpId="0"/>
      <p:bldP spid="2090" grpId="0" animBg="1"/>
      <p:bldP spid="209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229600" cy="1066800"/>
          </a:xfrm>
        </p:spPr>
        <p:txBody>
          <a:bodyPr/>
          <a:lstStyle/>
          <a:p>
            <a:r>
              <a:rPr lang="en-US" dirty="0" smtClean="0"/>
              <a:t>…</a:t>
            </a:r>
            <a:r>
              <a:rPr lang="hr-HR" dirty="0" smtClean="0"/>
              <a:t>uključivanjem srednjoročnih pritisaka 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000099"/>
                </a:solidFill>
              </a:rPr>
              <a:t>….</a:t>
            </a:r>
            <a:r>
              <a:rPr lang="hr-HR" dirty="0" smtClean="0">
                <a:solidFill>
                  <a:srgbClr val="000099"/>
                </a:solidFill>
              </a:rPr>
              <a:t>posebno kroz srednjoročno razdoblje </a:t>
            </a:r>
            <a:r>
              <a:rPr lang="en-US" dirty="0" smtClean="0">
                <a:solidFill>
                  <a:srgbClr val="000099"/>
                </a:solidFill>
              </a:rPr>
              <a:t>(</a:t>
            </a:r>
            <a:r>
              <a:rPr lang="hr-HR" dirty="0" smtClean="0">
                <a:solidFill>
                  <a:srgbClr val="000099"/>
                </a:solidFill>
              </a:rPr>
              <a:t>na primjer, zdravstvo</a:t>
            </a:r>
            <a:r>
              <a:rPr lang="en-US" sz="2400" dirty="0" smtClean="0">
                <a:solidFill>
                  <a:srgbClr val="000099"/>
                </a:solidFill>
              </a:rPr>
              <a:t>)….</a:t>
            </a:r>
          </a:p>
          <a:p>
            <a:pPr marL="0" indent="0" algn="ctr">
              <a:buNone/>
            </a:pPr>
            <a:endParaRPr lang="en-US" sz="2400" dirty="0" smtClean="0">
              <a:solidFill>
                <a:srgbClr val="000099"/>
              </a:solidFill>
            </a:endParaRP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dirty="0" smtClean="0">
                <a:solidFill>
                  <a:srgbClr val="000099"/>
                </a:solidFill>
              </a:rPr>
              <a:t>…</a:t>
            </a:r>
            <a:r>
              <a:rPr lang="hr-HR" dirty="0" smtClean="0">
                <a:solidFill>
                  <a:srgbClr val="000099"/>
                </a:solidFill>
              </a:rPr>
              <a:t>što je toliko važno da bi se izbjegao neuspjeh </a:t>
            </a: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FE57-B04B-4B7C-816D-A15AF53620B8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184118"/>
            <a:ext cx="6176963" cy="377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7924800" cy="1066800"/>
          </a:xfrm>
        </p:spPr>
        <p:txBody>
          <a:bodyPr/>
          <a:lstStyle/>
          <a:p>
            <a:r>
              <a:rPr lang="hr-HR" dirty="0" smtClean="0"/>
              <a:t>Ali je važno postići dogovor o srednjoročnom proračunu 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 smtClean="0">
                <a:solidFill>
                  <a:srgbClr val="000099"/>
                </a:solidFill>
              </a:rPr>
              <a:t>………</a:t>
            </a:r>
            <a:r>
              <a:rPr lang="hr-HR" sz="2400" dirty="0" smtClean="0">
                <a:solidFill>
                  <a:srgbClr val="000099"/>
                </a:solidFill>
              </a:rPr>
              <a:t>budući da samo-identificirane polazne osnove mogu biti nerealne </a:t>
            </a:r>
            <a:endParaRPr lang="en-US" dirty="0" smtClean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en-US" sz="2400" dirty="0" smtClean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FE57-B04B-4B7C-816D-A15AF53620B8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117766"/>
            <a:ext cx="5423264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772400" cy="838200"/>
          </a:xfrm>
        </p:spPr>
        <p:txBody>
          <a:bodyPr>
            <a:noAutofit/>
          </a:bodyPr>
          <a:lstStyle/>
          <a:p>
            <a:r>
              <a:rPr lang="hr-HR" dirty="0" smtClean="0"/>
              <a:t>Sveobuhvatan pogled na potrošnju i fokus na veće stavke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534400" cy="4953000"/>
          </a:xfrm>
        </p:spPr>
        <p:txBody>
          <a:bodyPr>
            <a:normAutofit/>
          </a:bodyPr>
          <a:lstStyle/>
          <a:p>
            <a:r>
              <a:rPr lang="hr-HR" sz="2800" dirty="0" smtClean="0"/>
              <a:t>Velike uštede ne mogu se dobiti na malim stavkama </a:t>
            </a:r>
            <a:r>
              <a:rPr lang="en-US" sz="2800" dirty="0" smtClean="0"/>
              <a:t> </a:t>
            </a:r>
          </a:p>
          <a:p>
            <a:r>
              <a:rPr lang="hr-HR" sz="2800" dirty="0" smtClean="0"/>
              <a:t>Ekonomska i funkcionalna perspektiva </a:t>
            </a:r>
            <a:endParaRPr lang="en-US" sz="2800" dirty="0" smtClean="0"/>
          </a:p>
          <a:p>
            <a:pPr lvl="1"/>
            <a:r>
              <a:rPr lang="hr-HR" sz="2400" dirty="0" smtClean="0"/>
              <a:t>Ekonomska je često prva točka polazišta za kratkoročne uštede </a:t>
            </a:r>
            <a:r>
              <a:rPr lang="en-US" sz="2400" dirty="0" smtClean="0"/>
              <a:t>(</a:t>
            </a:r>
            <a:r>
              <a:rPr lang="hr-HR" sz="2400" dirty="0" smtClean="0"/>
              <a:t>možda ima više smisla za plaće</a:t>
            </a:r>
            <a:r>
              <a:rPr lang="en-US" sz="2600" dirty="0" smtClean="0"/>
              <a:t>)</a:t>
            </a:r>
          </a:p>
          <a:p>
            <a:r>
              <a:rPr lang="hr-HR" sz="2800" dirty="0" smtClean="0"/>
              <a:t>Započeti sa sveobuhvatnim popisom potrošnje i popisom programskih stavaka u okviru funkcionalne perspektive </a:t>
            </a:r>
            <a:endParaRPr lang="en-US" sz="2800" dirty="0" smtClean="0"/>
          </a:p>
          <a:p>
            <a:pPr lvl="1"/>
            <a:r>
              <a:rPr lang="hr-HR" sz="2400" dirty="0" smtClean="0"/>
              <a:t>Razmotriti, ali i dovesti u pitanje, političke realnosti </a:t>
            </a:r>
            <a:r>
              <a:rPr lang="en-US" sz="2400" dirty="0" smtClean="0"/>
              <a:t>(</a:t>
            </a:r>
            <a:r>
              <a:rPr lang="hr-HR" sz="2400" dirty="0" smtClean="0"/>
              <a:t>na primjer, na temelju postojećih/ciljanih/nametnutih ishoda</a:t>
            </a:r>
            <a:r>
              <a:rPr lang="en-US" sz="2600" dirty="0" smtClean="0"/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1">
      <a:dk1>
        <a:srgbClr val="16218E"/>
      </a:dk1>
      <a:lt1>
        <a:srgbClr val="FFFFFF"/>
      </a:lt1>
      <a:dk2>
        <a:srgbClr val="002060"/>
      </a:dk2>
      <a:lt2>
        <a:srgbClr val="808080"/>
      </a:lt2>
      <a:accent1>
        <a:srgbClr val="920000"/>
      </a:accent1>
      <a:accent2>
        <a:srgbClr val="212165"/>
      </a:accent2>
      <a:accent3>
        <a:srgbClr val="D2AA00"/>
      </a:accent3>
      <a:accent4>
        <a:srgbClr val="F2F2F2"/>
      </a:accent4>
      <a:accent5>
        <a:srgbClr val="A5A5A5"/>
      </a:accent5>
      <a:accent6>
        <a:srgbClr val="2D2D8A"/>
      </a:accent6>
      <a:hlink>
        <a:srgbClr val="009999"/>
      </a:hlink>
      <a:folHlink>
        <a:srgbClr val="333399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56454</TotalTime>
  <Words>831</Words>
  <Application>Microsoft Office PowerPoint</Application>
  <PresentationFormat>Prikaz na zaslonu (4:3)</PresentationFormat>
  <Paragraphs>162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20</vt:i4>
      </vt:variant>
    </vt:vector>
  </HeadingPairs>
  <TitlesOfParts>
    <vt:vector size="21" baseType="lpstr">
      <vt:lpstr>Default Design</vt:lpstr>
      <vt:lpstr>Dubinska analiza rashoda: Identificiranje ušteda na rashodima</vt:lpstr>
      <vt:lpstr>Sadržaj prezentacije</vt:lpstr>
      <vt:lpstr>Postaviti jasne ciljeve za dubinsku analizu </vt:lpstr>
      <vt:lpstr>Srednjoročna perspektiva </vt:lpstr>
      <vt:lpstr>Odrediti opseg ciljanih ušteda </vt:lpstr>
      <vt:lpstr>Važno je postaviti srednjoročnu polaznu osnovu… </vt:lpstr>
      <vt:lpstr>…uključivanjem srednjoročnih pritisaka </vt:lpstr>
      <vt:lpstr>Ali je važno postići dogovor o srednjoročnom proračunu </vt:lpstr>
      <vt:lpstr>Sveobuhvatan pogled na potrošnju i fokus na veće stavke </vt:lpstr>
      <vt:lpstr>Sveobuhvatan pogled na potrošnju i fokus na veće stavke </vt:lpstr>
      <vt:lpstr>Poticati strukturne a ne kratkoročne mjere </vt:lpstr>
      <vt:lpstr>Kumulativna promjena u masi plaća u konsolidacijama naprednih gospodarstava</vt:lpstr>
      <vt:lpstr>Identificirati ponudu mjera </vt:lpstr>
      <vt:lpstr>Identificirati ponudu mjera </vt:lpstr>
      <vt:lpstr>Identificirati ponudu mjera: mirovinske reforme </vt:lpstr>
      <vt:lpstr>Koristiti različite vrste sustavnog vrednovanja kako bi se identificirale mjere i postavili prioriteti među mjerama </vt:lpstr>
      <vt:lpstr>Sustavno vrednovanje po državama: Hrvatska </vt:lpstr>
      <vt:lpstr>Provođenje sustavnog vrednovanja: Hrvatska </vt:lpstr>
      <vt:lpstr>Sustavno vrednovanje inputa </vt:lpstr>
      <vt:lpstr>Pitanja za raspravu</vt:lpstr>
    </vt:vector>
  </TitlesOfParts>
  <Company>International Monetary Fund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Fiscal ROSCs and PEFA Assessments:  Two Complementary Tools</dc:title>
  <dc:creator>Xavier Rame</dc:creator>
  <cp:lastModifiedBy>mfkor</cp:lastModifiedBy>
  <cp:revision>2708</cp:revision>
  <dcterms:created xsi:type="dcterms:W3CDTF">2005-10-27T19:06:44Z</dcterms:created>
  <dcterms:modified xsi:type="dcterms:W3CDTF">2014-12-02T09:35:52Z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-65812927</vt:i4>
  </property>
  <property fmtid="{D5CDD505-2E9C-101B-9397-08002B2CF9AE}" pid="3" name="_NewReviewCycle">
    <vt:lpwstr/>
  </property>
  <property fmtid="{D5CDD505-2E9C-101B-9397-08002B2CF9AE}" pid="4" name="_EmailSubject">
    <vt:lpwstr>Figure is showing means</vt:lpwstr>
  </property>
  <property fmtid="{D5CDD505-2E9C-101B-9397-08002B2CF9AE}" pid="5" name="_AuthorEmail">
    <vt:lpwstr>LSears@imf.org</vt:lpwstr>
  </property>
  <property fmtid="{D5CDD505-2E9C-101B-9397-08002B2CF9AE}" pid="6" name="_AuthorEmailDisplayName">
    <vt:lpwstr>Sears, Louis Stephen</vt:lpwstr>
  </property>
  <property fmtid="{D5CDD505-2E9C-101B-9397-08002B2CF9AE}" pid="7" name="_PreviousAdHocReviewCycleID">
    <vt:i4>-2114607742</vt:i4>
  </property>
</Properties>
</file>