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0" r:id="rId2"/>
    <p:sldId id="349" r:id="rId3"/>
    <p:sldId id="351" r:id="rId4"/>
    <p:sldId id="345" r:id="rId5"/>
    <p:sldId id="353" r:id="rId6"/>
    <p:sldId id="352" r:id="rId7"/>
  </p:sldIdLst>
  <p:sldSz cx="9144000" cy="6858000" type="screen4x3"/>
  <p:notesSz cx="6934200" cy="92202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FF"/>
    <a:srgbClr val="A5A5A5"/>
    <a:srgbClr val="BEDA00"/>
    <a:srgbClr val="009FDA"/>
    <a:srgbClr val="005BBB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92" autoAdjust="0"/>
  </p:normalViewPr>
  <p:slideViewPr>
    <p:cSldViewPr snapToGrid="0">
      <p:cViewPr>
        <p:scale>
          <a:sx n="100" d="100"/>
          <a:sy n="100" d="100"/>
        </p:scale>
        <p:origin x="-1944" y="-456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8B933-32B3-4365-96C4-72977A694D8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ABC6C-46FE-45D0-8F6D-19454A62B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02.12.2014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69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93421" y="4379595"/>
            <a:ext cx="5547360" cy="41490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</a:t>
            </a:r>
          </a:p>
          <a:p>
            <a:pPr lvl="0"/>
            <a:r>
              <a:rPr lang="en-US" noProof="0" dirty="0" smtClean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This is a headline</a:t>
            </a:r>
            <a:endParaRPr lang="en-US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079" y="333374"/>
            <a:ext cx="8645979" cy="525915"/>
          </a:xfrm>
        </p:spPr>
        <p:txBody>
          <a:bodyPr/>
          <a:lstStyle/>
          <a:p>
            <a:pPr algn="ctr"/>
            <a:r>
              <a:rPr lang="hr-HR" b="1" dirty="0" smtClean="0"/>
              <a:t>Porezni rashodi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00050" y="974280"/>
            <a:ext cx="8172450" cy="14545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Hrvatska ima drugi najveći porezni teret među </a:t>
            </a:r>
            <a:r>
              <a:rPr lang="en-US" sz="2000" dirty="0" smtClean="0">
                <a:solidFill>
                  <a:schemeClr val="tx1"/>
                </a:solidFill>
              </a:rPr>
              <a:t>EU10 → </a:t>
            </a:r>
            <a:r>
              <a:rPr lang="hr-HR" sz="2000" dirty="0" smtClean="0">
                <a:solidFill>
                  <a:schemeClr val="tx1"/>
                </a:solidFill>
              </a:rPr>
              <a:t>visoki indirektni porezi i niski direktni porezi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E</a:t>
            </a:r>
            <a:r>
              <a:rPr lang="en-US" sz="2000" dirty="0" err="1" smtClean="0">
                <a:solidFill>
                  <a:schemeClr val="tx1"/>
                </a:solidFill>
              </a:rPr>
              <a:t>limin</a:t>
            </a:r>
            <a:r>
              <a:rPr lang="hr-HR" sz="2000" dirty="0" err="1" smtClean="0">
                <a:solidFill>
                  <a:schemeClr val="tx1"/>
                </a:solidFill>
              </a:rPr>
              <a:t>iranje</a:t>
            </a:r>
            <a:r>
              <a:rPr lang="hr-HR" sz="2000" dirty="0" smtClean="0">
                <a:solidFill>
                  <a:schemeClr val="tx1"/>
                </a:solidFill>
              </a:rPr>
              <a:t> velikog broja poreznih izuzeća za fizičke (0,4%) i pravne osobe (0,6%) može dovesti do dodatnih 1% </a:t>
            </a:r>
            <a:r>
              <a:rPr lang="hr-HR" sz="2000" dirty="0" err="1" smtClean="0">
                <a:solidFill>
                  <a:schemeClr val="tx1"/>
                </a:solidFill>
              </a:rPr>
              <a:t>BDPa</a:t>
            </a:r>
            <a:r>
              <a:rPr lang="hr-HR" sz="2000" dirty="0" smtClean="0">
                <a:solidFill>
                  <a:schemeClr val="tx1"/>
                </a:solidFill>
              </a:rPr>
              <a:t> novih prihoda.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Dizajn PIT i izuzeća treba dovesti i do veće participacije na tržištu rada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28775" y="5787764"/>
            <a:ext cx="10903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100" i="1" dirty="0" smtClean="0"/>
              <a:t>Izvor</a:t>
            </a:r>
            <a:r>
              <a:rPr lang="en-US" sz="1100" i="1" dirty="0" smtClean="0"/>
              <a:t>:</a:t>
            </a:r>
            <a:r>
              <a:rPr lang="en-US" sz="1100" dirty="0" smtClean="0"/>
              <a:t> </a:t>
            </a:r>
            <a:r>
              <a:rPr lang="en-US" sz="1100" dirty="0"/>
              <a:t>Eurostat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28775" y="3079684"/>
            <a:ext cx="4241346" cy="30777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Indire</a:t>
            </a:r>
            <a:r>
              <a:rPr lang="hr-HR" sz="1400" b="1" dirty="0" smtClean="0"/>
              <a:t>k</a:t>
            </a:r>
            <a:r>
              <a:rPr lang="en-US" sz="1400" b="1" dirty="0" smtClean="0"/>
              <a:t>t</a:t>
            </a:r>
            <a:r>
              <a:rPr lang="hr-HR" sz="1400" b="1" dirty="0" smtClean="0"/>
              <a:t>ni i direktni porezi u </a:t>
            </a:r>
            <a:r>
              <a:rPr lang="en-US" sz="1400" b="1" dirty="0" smtClean="0"/>
              <a:t>2013</a:t>
            </a:r>
            <a:r>
              <a:rPr lang="en-US" sz="1400" dirty="0"/>
              <a:t>, </a:t>
            </a:r>
            <a:r>
              <a:rPr lang="en-US" sz="1400" i="1" dirty="0" smtClean="0"/>
              <a:t>% </a:t>
            </a:r>
            <a:r>
              <a:rPr lang="hr-HR" sz="1400" i="1" dirty="0" smtClean="0"/>
              <a:t>B</a:t>
            </a:r>
            <a:r>
              <a:rPr lang="en-US" sz="1400" i="1" dirty="0" smtClean="0"/>
              <a:t>DP</a:t>
            </a:r>
            <a:endParaRPr lang="en-US" sz="1400" i="1" dirty="0"/>
          </a:p>
        </p:txBody>
      </p:sp>
      <p:pic>
        <p:nvPicPr>
          <p:cNvPr id="4099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387461"/>
            <a:ext cx="4241346" cy="240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2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079" y="333374"/>
            <a:ext cx="8645979" cy="525915"/>
          </a:xfrm>
        </p:spPr>
        <p:txBody>
          <a:bodyPr/>
          <a:lstStyle/>
          <a:p>
            <a:pPr algn="ctr"/>
            <a:r>
              <a:rPr lang="hr-HR" b="1" dirty="0" smtClean="0"/>
              <a:t>Porezni rashodi - </a:t>
            </a:r>
            <a:r>
              <a:rPr lang="hr-HR" b="1" dirty="0"/>
              <a:t>p</a:t>
            </a:r>
            <a:r>
              <a:rPr lang="hr-HR" b="1" dirty="0" smtClean="0"/>
              <a:t>orez na dohodak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00050" y="1126680"/>
            <a:ext cx="2752725" cy="46610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700" dirty="0" smtClean="0"/>
              <a:t>PURH posjeduje mikro podatke o svakom poreznom obvezniku</a:t>
            </a:r>
            <a:r>
              <a:rPr lang="en-US" sz="1700" dirty="0" smtClean="0"/>
              <a:t> </a:t>
            </a:r>
            <a:r>
              <a:rPr lang="hr-HR" sz="1700" dirty="0" smtClean="0"/>
              <a:t>(</a:t>
            </a:r>
            <a:r>
              <a:rPr lang="en-US" sz="1700" dirty="0" smtClean="0"/>
              <a:t>PK </a:t>
            </a:r>
            <a:r>
              <a:rPr lang="hr-HR" sz="1700" dirty="0" smtClean="0"/>
              <a:t>i </a:t>
            </a:r>
            <a:r>
              <a:rPr lang="en-US" sz="1700" dirty="0" smtClean="0"/>
              <a:t>IP </a:t>
            </a:r>
            <a:r>
              <a:rPr lang="hr-HR" sz="1700" dirty="0" smtClean="0"/>
              <a:t>obrasci:</a:t>
            </a:r>
            <a:r>
              <a:rPr lang="en-US" sz="1700" dirty="0" smtClean="0"/>
              <a:t> PK </a:t>
            </a:r>
            <a:r>
              <a:rPr lang="hr-HR" sz="1700" dirty="0" smtClean="0"/>
              <a:t>obrazac sadrži osnovne podatke o poreznom obvezniku</a:t>
            </a:r>
            <a:r>
              <a:rPr lang="en-US" sz="1700" dirty="0" smtClean="0"/>
              <a:t>, </a:t>
            </a:r>
            <a:r>
              <a:rPr lang="hr-HR" sz="1700" dirty="0" smtClean="0"/>
              <a:t>kao i informacije o izračunu poreznog oslobođenja</a:t>
            </a:r>
            <a:r>
              <a:rPr lang="en-US" sz="1700" dirty="0" smtClean="0"/>
              <a:t>. </a:t>
            </a:r>
            <a:r>
              <a:rPr lang="hr-HR" sz="1700" dirty="0" smtClean="0"/>
              <a:t>I</a:t>
            </a:r>
            <a:r>
              <a:rPr lang="en-US" sz="1700" dirty="0" smtClean="0"/>
              <a:t>P </a:t>
            </a:r>
            <a:r>
              <a:rPr lang="hr-HR" sz="1700" dirty="0" smtClean="0"/>
              <a:t>obrazac da je podatke o dohotku, osobnom odbitku, ostalim odbicima, oporezivom dohotku i plaćenim porezima.</a:t>
            </a:r>
            <a:endParaRPr lang="en-US" sz="17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700" dirty="0" err="1" smtClean="0"/>
              <a:t>Slo</a:t>
            </a:r>
            <a:r>
              <a:rPr lang="hr-HR" sz="1700" dirty="0" err="1" smtClean="0"/>
              <a:t>žen</a:t>
            </a:r>
            <a:r>
              <a:rPr lang="hr-HR" sz="1700" dirty="0" smtClean="0"/>
              <a:t> sustav poreznih </a:t>
            </a:r>
            <a:r>
              <a:rPr lang="hr-HR" sz="1700" dirty="0" smtClean="0"/>
              <a:t>olakšica za administriranje</a:t>
            </a:r>
            <a:endParaRPr lang="hr-HR" sz="1700" dirty="0" smtClean="0"/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99414"/>
              </p:ext>
            </p:extLst>
          </p:nvPr>
        </p:nvGraphicFramePr>
        <p:xfrm>
          <a:off x="3467100" y="1354141"/>
          <a:ext cx="5236390" cy="4509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4844"/>
                <a:gridCol w="820884"/>
                <a:gridCol w="780331"/>
                <a:gridCol w="780331"/>
              </a:tblGrid>
              <a:tr h="144427"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Faktor osobnog</a:t>
                      </a:r>
                      <a:r>
                        <a:rPr lang="hr-HR" sz="900" baseline="0" dirty="0" smtClean="0">
                          <a:effectLst/>
                        </a:rPr>
                        <a:t> odbitka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Iznos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(HRK)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Mjesečni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Godišnji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/>
                </a:tc>
              </a:tr>
              <a:tr h="144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Osnovni osobni odbitak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2,200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26,400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Ostali</a:t>
                      </a:r>
                      <a:r>
                        <a:rPr lang="hr-HR" sz="9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odbici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2888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Uzdržavana osoba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1,100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13,200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Dijete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1.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1,100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13,200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2.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0.7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1,540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18,480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3.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2,200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26,400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4.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1.4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3,080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36,960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5.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1.9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4,180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50,160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6.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2.5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5,500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66,000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288855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Svako dodatno dijete –</a:t>
                      </a:r>
                      <a:r>
                        <a:rPr lang="hr-HR" sz="900" baseline="0" dirty="0" smtClean="0">
                          <a:effectLst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</a:rPr>
                        <a:t>progres</a:t>
                      </a:r>
                      <a:r>
                        <a:rPr lang="hr-HR" sz="900" dirty="0" err="1" smtClean="0">
                          <a:effectLst/>
                        </a:rPr>
                        <a:t>ivni</a:t>
                      </a:r>
                      <a:r>
                        <a:rPr lang="hr-HR" sz="900" baseline="0" dirty="0" smtClean="0">
                          <a:effectLst/>
                        </a:rPr>
                        <a:t> rast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(0.7; 0.8; 0.9)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Invaliditet</a:t>
                      </a:r>
                      <a:r>
                        <a:rPr lang="hr-HR" sz="900" baseline="0" dirty="0" smtClean="0">
                          <a:effectLst/>
                        </a:rPr>
                        <a:t> poreznog obveznika/djeteta/partnera/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effectLst/>
                        </a:rPr>
                        <a:t>uzdržavane osobe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0.3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660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7,920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2888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100% </a:t>
                      </a:r>
                      <a:r>
                        <a:rPr lang="hr-HR" sz="900" dirty="0" smtClean="0">
                          <a:effectLst/>
                        </a:rPr>
                        <a:t>invaliditet</a:t>
                      </a:r>
                      <a:r>
                        <a:rPr lang="en-US" sz="900" dirty="0" smtClean="0">
                          <a:effectLst/>
                        </a:rPr>
                        <a:t> (</a:t>
                      </a:r>
                      <a:r>
                        <a:rPr lang="hr-HR" sz="900" baseline="0" dirty="0" smtClean="0">
                          <a:effectLst/>
                        </a:rPr>
                        <a:t>obveznika/djeteta/partnera/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effectLst/>
                        </a:rPr>
                        <a:t>uzdržavane osobe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2,200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26,400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2888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Područja</a:t>
                      </a:r>
                      <a:r>
                        <a:rPr lang="hr-HR" sz="900" baseline="0" dirty="0" smtClean="0">
                          <a:effectLst/>
                        </a:rPr>
                        <a:t> od posebne državne skrbi i brdsko-planinska područja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4805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Osnovni osobni odbitak (osobni faktor množen</a:t>
                      </a:r>
                      <a:r>
                        <a:rPr lang="hr-HR" sz="900" baseline="0" dirty="0" smtClean="0">
                          <a:effectLst/>
                        </a:rPr>
                        <a:t> sa specifičnim faktorom za područja od posebne državne skrbi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Grup</a:t>
                      </a:r>
                      <a:r>
                        <a:rPr lang="hr-HR" sz="900" dirty="0" smtClean="0">
                          <a:effectLst/>
                        </a:rPr>
                        <a:t>a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(1.7454545)*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3,840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46,080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Grup</a:t>
                      </a:r>
                      <a:r>
                        <a:rPr lang="hr-HR" sz="900" dirty="0" smtClean="0">
                          <a:effectLst/>
                        </a:rPr>
                        <a:t>a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2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(1.4545455)*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3,200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38,400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effectLst/>
                        </a:rPr>
                        <a:t>Grup</a:t>
                      </a:r>
                      <a:r>
                        <a:rPr lang="hr-HR" sz="900" dirty="0" smtClean="0">
                          <a:effectLst/>
                        </a:rPr>
                        <a:t>a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3 </a:t>
                      </a:r>
                      <a:r>
                        <a:rPr lang="hr-HR" sz="900" dirty="0" smtClean="0">
                          <a:effectLst/>
                        </a:rPr>
                        <a:t>i </a:t>
                      </a:r>
                      <a:r>
                        <a:rPr lang="hr-HR" sz="900" baseline="0" dirty="0" err="1" smtClean="0">
                          <a:effectLst/>
                        </a:rPr>
                        <a:t>i</a:t>
                      </a:r>
                      <a:r>
                        <a:rPr lang="hr-HR" sz="900" baseline="0" dirty="0" smtClean="0">
                          <a:effectLst/>
                        </a:rPr>
                        <a:t> brdsko-planinska područja</a:t>
                      </a:r>
                      <a:endParaRPr lang="en-US" sz="9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(1.0909091)*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2,400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28,800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18034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  <a:tr h="144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Umirovljenici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(1.5454545)*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3,400</a:t>
                      </a:r>
                      <a:endParaRPr lang="en-US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40.800</a:t>
                      </a:r>
                      <a:endParaRPr lang="en-US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084" marR="59084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57574" y="1080513"/>
            <a:ext cx="5257801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 err="1" smtClean="0"/>
              <a:t>Fa</a:t>
            </a:r>
            <a:r>
              <a:rPr lang="hr-HR" sz="1200" b="1" dirty="0" smtClean="0"/>
              <a:t>k</a:t>
            </a:r>
            <a:r>
              <a:rPr lang="en-US" sz="1200" b="1" dirty="0" smtClean="0"/>
              <a:t>tor</a:t>
            </a:r>
            <a:r>
              <a:rPr lang="hr-HR" sz="1200" b="1" dirty="0" smtClean="0"/>
              <a:t>i </a:t>
            </a:r>
            <a:r>
              <a:rPr lang="hr-HR" sz="1200" b="1" dirty="0" err="1" smtClean="0"/>
              <a:t>i</a:t>
            </a:r>
            <a:r>
              <a:rPr lang="hr-HR" sz="1200" b="1" dirty="0" smtClean="0"/>
              <a:t> iznosi odbitaka za PIT</a:t>
            </a:r>
            <a:r>
              <a:rPr lang="en-US" sz="1200" b="1" dirty="0" smtClean="0"/>
              <a:t> </a:t>
            </a:r>
            <a:r>
              <a:rPr lang="hr-HR" sz="1200" b="1" dirty="0" smtClean="0"/>
              <a:t>u</a:t>
            </a:r>
            <a:r>
              <a:rPr lang="en-US" sz="1200" b="1" dirty="0" smtClean="0"/>
              <a:t> 2013</a:t>
            </a:r>
            <a:r>
              <a:rPr lang="hr-HR" sz="1200" b="1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16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079" y="333374"/>
            <a:ext cx="8645979" cy="525915"/>
          </a:xfrm>
        </p:spPr>
        <p:txBody>
          <a:bodyPr/>
          <a:lstStyle/>
          <a:p>
            <a:pPr algn="ctr"/>
            <a:r>
              <a:rPr lang="hr-HR" b="1" dirty="0" smtClean="0"/>
              <a:t>Niska porezna učinkovitost – porez na dohodak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70117" y="5769715"/>
            <a:ext cx="9685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100" i="1" dirty="0" smtClean="0"/>
              <a:t>Izvor</a:t>
            </a:r>
            <a:r>
              <a:rPr lang="en-US" sz="1100" i="1" dirty="0" smtClean="0"/>
              <a:t>:</a:t>
            </a:r>
            <a:r>
              <a:rPr lang="en-US" sz="1100" dirty="0" smtClean="0"/>
              <a:t> </a:t>
            </a:r>
            <a:r>
              <a:rPr lang="hr-HR" sz="1100" dirty="0" smtClean="0"/>
              <a:t>PURH</a:t>
            </a:r>
            <a:endParaRPr lang="en-US" sz="1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4613"/>
              </p:ext>
            </p:extLst>
          </p:nvPr>
        </p:nvGraphicFramePr>
        <p:xfrm>
          <a:off x="1549598" y="4297785"/>
          <a:ext cx="5919470" cy="1471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1110615"/>
                <a:gridCol w="1110615"/>
                <a:gridCol w="1168400"/>
                <a:gridCol w="1310640"/>
              </a:tblGrid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Status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Broj poreznih obveznika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Broj djece u registru odbitka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Broj poreznih obveznika koji su prijavili djecu u prijavi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Udio poreznih obveznika 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hr-HR" sz="1200" dirty="0" smtClean="0">
                          <a:effectLst/>
                        </a:rPr>
                        <a:t>koji su prijavili djecu u prijavi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Umirovljenik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1,211,144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66,410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44,486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Zaposleni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1,403,690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634,311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399,742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28.5%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177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Ukupno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2,614,834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700,721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444,228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17.0%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55075" y="4059197"/>
            <a:ext cx="5878433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Broj</a:t>
            </a:r>
            <a:r>
              <a:rPr kumimoji="0" lang="hr-H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obveznika koji su zatražili olakšicu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498194"/>
              </p:ext>
            </p:extLst>
          </p:nvPr>
        </p:nvGraphicFramePr>
        <p:xfrm>
          <a:off x="681672" y="2552699"/>
          <a:ext cx="7928928" cy="13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302"/>
                <a:gridCol w="1368024"/>
                <a:gridCol w="1330565"/>
                <a:gridCol w="1144677"/>
                <a:gridCol w="1095235"/>
                <a:gridCol w="1057275"/>
                <a:gridCol w="1085850"/>
              </a:tblGrid>
              <a:tr h="5184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Status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Bruto plaća</a:t>
                      </a:r>
                      <a:r>
                        <a:rPr lang="en-US" sz="1000" dirty="0" smtClean="0">
                          <a:effectLst/>
                        </a:rPr>
                        <a:t>/</a:t>
                      </a:r>
                      <a:r>
                        <a:rPr lang="hr-HR" sz="1000" dirty="0" smtClean="0">
                          <a:effectLst/>
                        </a:rPr>
                        <a:t>mirovina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Soci</a:t>
                      </a:r>
                      <a:r>
                        <a:rPr lang="hr-HR" sz="1000" dirty="0" smtClean="0">
                          <a:effectLst/>
                        </a:rPr>
                        <a:t>j</a:t>
                      </a:r>
                      <a:r>
                        <a:rPr lang="en-US" sz="1000" dirty="0" smtClean="0">
                          <a:effectLst/>
                        </a:rPr>
                        <a:t>al</a:t>
                      </a:r>
                      <a:r>
                        <a:rPr lang="hr-HR" sz="1000" dirty="0" smtClean="0">
                          <a:effectLst/>
                        </a:rPr>
                        <a:t>ni doprinosi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Dohodak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Osobni odbitak i ostali odbici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Oporezivi dohodak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Porez</a:t>
                      </a:r>
                      <a:r>
                        <a:rPr lang="hr-HR" sz="1000" baseline="0" dirty="0" smtClean="0">
                          <a:effectLst/>
                        </a:rPr>
                        <a:t> i prirez na dohodak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4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Mirovine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33,812,271,084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69,670,442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33,742,600,643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30,780,469,641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2,962,131,002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424,507,004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4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Plaće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106,269,065,321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20,968,903,740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85,300,161,581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40,284,484,524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45,015,677,057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10,771,538,788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54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Ukupno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140,081,336,405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21,038,574,181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119,042,762,224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71,064,954,165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47,977,808,059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11,196,045,792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93817" y="2237988"/>
            <a:ext cx="5878433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Agregatni</a:t>
            </a:r>
            <a:r>
              <a:rPr kumimoji="0" lang="hr-H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podaci o porezima, plaći/mirovini i odbicima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69991" y="1095673"/>
            <a:ext cx="780248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Udio PIT</a:t>
            </a:r>
            <a:r>
              <a:rPr kumimoji="0" lang="hr-HR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u bruto plaći je manji od 8 posto (10% za zaposlene i 1,3% za umirovljenike). Efektivna stopa je prilično niska u odnosu na marginalne stope.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1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079" y="333374"/>
            <a:ext cx="8645979" cy="525915"/>
          </a:xfrm>
        </p:spPr>
        <p:txBody>
          <a:bodyPr/>
          <a:lstStyle/>
          <a:p>
            <a:pPr algn="ctr"/>
            <a:r>
              <a:rPr lang="hr-HR" sz="2800" b="1" dirty="0" smtClean="0"/>
              <a:t>Upitna pravednost – porez na dohodak</a:t>
            </a:r>
            <a:endParaRPr lang="en-US" sz="2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1266824" y="1299620"/>
            <a:ext cx="5917067" cy="5312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dirty="0" smtClean="0"/>
              <a:t>Razlika u poreznoj obvezi ovisno o visini dohotka i broju djece u odnosu na poreznog obveznika bez djece</a:t>
            </a:r>
            <a:r>
              <a:rPr lang="en-US" sz="1400" b="1" dirty="0" smtClean="0"/>
              <a:t> (</a:t>
            </a:r>
            <a:r>
              <a:rPr lang="hr-HR" sz="1400" b="1" dirty="0" smtClean="0"/>
              <a:t>prirez</a:t>
            </a:r>
            <a:r>
              <a:rPr lang="en-US" sz="1400" b="1" dirty="0" smtClean="0"/>
              <a:t> </a:t>
            </a:r>
            <a:r>
              <a:rPr lang="en-US" sz="1400" b="1" dirty="0"/>
              <a:t>10</a:t>
            </a:r>
            <a:r>
              <a:rPr lang="en-US" sz="1400" b="1" dirty="0" smtClean="0"/>
              <a:t>%)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Inhaltsplatzhalter 4"/>
          <p:cNvSpPr txBox="1">
            <a:spLocks/>
          </p:cNvSpPr>
          <p:nvPr/>
        </p:nvSpPr>
        <p:spPr>
          <a:xfrm>
            <a:off x="400048" y="3001864"/>
            <a:ext cx="4274006" cy="198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4" y="1830910"/>
            <a:ext cx="5917067" cy="324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69991" y="5199779"/>
            <a:ext cx="78024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dirty="0" smtClean="0">
                <a:ea typeface="Times New Roman" pitchFamily="18" charset="0"/>
                <a:cs typeface="Times New Roman" pitchFamily="18" charset="0"/>
              </a:rPr>
              <a:t>Ujedno već postoji socijalni/pronatalitetni program dječjih doplataka koji pokazuje veću pravednost i bolju ciljanost</a:t>
            </a:r>
            <a:r>
              <a:rPr kumimoji="0" lang="hr-HR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1064" y="561974"/>
            <a:ext cx="8645979" cy="525915"/>
          </a:xfrm>
        </p:spPr>
        <p:txBody>
          <a:bodyPr/>
          <a:lstStyle/>
          <a:p>
            <a:pPr algn="ctr"/>
            <a:r>
              <a:rPr lang="hr-HR" sz="2800" b="1" dirty="0" smtClean="0"/>
              <a:t>Simulacije različitih promjena–olakšice za uzdržavane osobe i djecu</a:t>
            </a:r>
            <a:endParaRPr lang="en-US" sz="2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1390650" y="1299620"/>
            <a:ext cx="5219700" cy="2656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err="1" smtClean="0"/>
              <a:t>Simula</a:t>
            </a:r>
            <a:r>
              <a:rPr lang="hr-HR" sz="1400" b="1" dirty="0" err="1" smtClean="0"/>
              <a:t>cija</a:t>
            </a:r>
            <a:r>
              <a:rPr lang="hr-HR" sz="1400" b="1" dirty="0" smtClean="0"/>
              <a:t> poreza na dohodak i porezne olakšice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Inhaltsplatzhalter 4"/>
          <p:cNvSpPr txBox="1">
            <a:spLocks/>
          </p:cNvSpPr>
          <p:nvPr/>
        </p:nvSpPr>
        <p:spPr>
          <a:xfrm>
            <a:off x="400048" y="3001864"/>
            <a:ext cx="4274006" cy="198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74700"/>
              </p:ext>
            </p:extLst>
          </p:nvPr>
        </p:nvGraphicFramePr>
        <p:xfrm>
          <a:off x="1355951" y="1587480"/>
          <a:ext cx="5212161" cy="1627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0682"/>
                <a:gridCol w="1273343"/>
                <a:gridCol w="1274068"/>
                <a:gridCol w="1274068"/>
              </a:tblGrid>
              <a:tr h="295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Porezne olakšice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39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Sadašnje stanje</a:t>
                      </a:r>
                      <a:endParaRPr lang="en-US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Simula</a:t>
                      </a:r>
                      <a:r>
                        <a:rPr lang="hr-HR" sz="1000" dirty="0" err="1" smtClean="0">
                          <a:effectLst/>
                        </a:rPr>
                        <a:t>cija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</a:t>
                      </a:r>
                      <a:r>
                        <a:rPr lang="hr-HR" sz="1000" dirty="0" smtClean="0">
                          <a:effectLst/>
                        </a:rPr>
                        <a:t>svako dijete faktor 0,5</a:t>
                      </a:r>
                      <a:r>
                        <a:rPr lang="en-US" sz="1000" dirty="0" smtClean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Simula</a:t>
                      </a:r>
                      <a:r>
                        <a:rPr lang="hr-HR" sz="1000" dirty="0" err="1" smtClean="0">
                          <a:effectLst/>
                        </a:rPr>
                        <a:t>cija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</a:t>
                      </a:r>
                      <a:r>
                        <a:rPr lang="hr-HR" sz="1000" dirty="0" smtClean="0">
                          <a:effectLst/>
                        </a:rPr>
                        <a:t>ukidanje olakšice za djecu</a:t>
                      </a:r>
                      <a:r>
                        <a:rPr lang="en-US" sz="1000" dirty="0" smtClean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24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Mirovine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30,846,485,975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30,828,668,061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30,565,896,935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724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Plaće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42,808,010,468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41,994,645,646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35,562,100,681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724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Ukupno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73,654,496,444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72,823,313,707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66,127,997,617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Ušteda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831,182,737</a:t>
                      </a:r>
                      <a:endParaRPr lang="hr-H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fontAlgn="ctr"/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(0,25%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BDP)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7,526,498,827</a:t>
                      </a:r>
                      <a:endParaRPr lang="hr-H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fontAlgn="ctr"/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(2,3% BDP)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04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3677187"/>
            <a:ext cx="4705350" cy="276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30878" y="3369410"/>
            <a:ext cx="4705351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hr-HR" sz="1400" b="1" dirty="0" smtClean="0"/>
              <a:t>Promjena u neto dohotku u s</a:t>
            </a:r>
            <a:r>
              <a:rPr lang="en-US" sz="1400" b="1" dirty="0" err="1" smtClean="0"/>
              <a:t>imula</a:t>
            </a:r>
            <a:r>
              <a:rPr lang="hr-HR" sz="1400" b="1" dirty="0" err="1" smtClean="0"/>
              <a:t>ciji</a:t>
            </a:r>
            <a:r>
              <a:rPr lang="hr-HR" sz="1400" b="1" dirty="0" smtClean="0"/>
              <a:t>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35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079" y="333374"/>
            <a:ext cx="8645979" cy="525915"/>
          </a:xfrm>
        </p:spPr>
        <p:txBody>
          <a:bodyPr/>
          <a:lstStyle/>
          <a:p>
            <a:pPr algn="ctr"/>
            <a:r>
              <a:rPr lang="hr-HR" sz="2800" b="1" dirty="0" smtClean="0"/>
              <a:t>Porezni rashodi…preporuke</a:t>
            </a:r>
            <a:endParaRPr lang="en-US" sz="2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942975" y="1299619"/>
            <a:ext cx="7038975" cy="29390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Napraviti katalog poreznih rashoda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Definirati njihov fiskalni trošak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Ocijeniti učinkovitost barem jednog od programa tijekom ovog SR u odnosu na paralelne programe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Predložiti promjenu barem jednog programa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Napraviti plan ocjena učinkovitosti preostalih programa i vremenski tijek prilagodbi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Inhaltsplatzhalter 4"/>
          <p:cNvSpPr txBox="1">
            <a:spLocks/>
          </p:cNvSpPr>
          <p:nvPr/>
        </p:nvSpPr>
        <p:spPr>
          <a:xfrm>
            <a:off x="400048" y="3001864"/>
            <a:ext cx="4274006" cy="198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</TotalTime>
  <Words>605</Words>
  <Application>Microsoft Office PowerPoint</Application>
  <PresentationFormat>On-screen Show (4:3)</PresentationFormat>
  <Paragraphs>191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WBG Slide</vt:lpstr>
      <vt:lpstr>Porezni rashodi</vt:lpstr>
      <vt:lpstr>Porezni rashodi - porez na dohodak</vt:lpstr>
      <vt:lpstr>Niska porezna učinkovitost – porez na dohodak</vt:lpstr>
      <vt:lpstr>Upitna pravednost – porez na dohodak</vt:lpstr>
      <vt:lpstr>Simulacije različitih promjena–olakšice za uzdržavane osobe i djecu</vt:lpstr>
      <vt:lpstr>Porezni rashodi…preporuke</vt:lpstr>
    </vt:vector>
  </TitlesOfParts>
  <Company>Rivia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Sanja Madzarevic-Sujster</cp:lastModifiedBy>
  <cp:revision>605</cp:revision>
  <cp:lastPrinted>2014-05-29T16:54:26Z</cp:lastPrinted>
  <dcterms:created xsi:type="dcterms:W3CDTF">2012-11-07T14:44:50Z</dcterms:created>
  <dcterms:modified xsi:type="dcterms:W3CDTF">2014-12-02T19:11:02Z</dcterms:modified>
</cp:coreProperties>
</file>