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59" r:id="rId3"/>
    <p:sldId id="560" r:id="rId4"/>
    <p:sldId id="518" r:id="rId5"/>
    <p:sldId id="521" r:id="rId6"/>
    <p:sldId id="519" r:id="rId7"/>
    <p:sldId id="520" r:id="rId8"/>
    <p:sldId id="544" r:id="rId9"/>
    <p:sldId id="574" r:id="rId10"/>
    <p:sldId id="524" r:id="rId11"/>
    <p:sldId id="561" r:id="rId12"/>
    <p:sldId id="531" r:id="rId13"/>
    <p:sldId id="568" r:id="rId14"/>
    <p:sldId id="563" r:id="rId15"/>
    <p:sldId id="573" r:id="rId16"/>
    <p:sldId id="564" r:id="rId17"/>
    <p:sldId id="566" r:id="rId18"/>
    <p:sldId id="565" r:id="rId19"/>
    <p:sldId id="570" r:id="rId20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CCFF"/>
    <a:srgbClr val="000099"/>
    <a:srgbClr val="996600"/>
    <a:srgbClr val="800000"/>
    <a:srgbClr val="CC9900"/>
    <a:srgbClr val="FFFFCC"/>
    <a:srgbClr val="3333CC"/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7333" autoAdjust="0"/>
  </p:normalViewPr>
  <p:slideViewPr>
    <p:cSldViewPr>
      <p:cViewPr>
        <p:scale>
          <a:sx n="75" d="100"/>
          <a:sy n="75" d="100"/>
        </p:scale>
        <p:origin x="-110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75" d="100"/>
          <a:sy n="75" d="100"/>
        </p:scale>
        <p:origin x="-2028" y="-72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data3\users1\rhughes\My%20Documents\Portugal\Ireland%20CRE%20%20Saving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DATA1\FAD\DATA\M1_M2\Files%20for%20Rachel\For%20book\MTEF%20(Chapter%204)\Figures%201-5%20MTE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6600"/>
              </a:solidFill>
            </c:spPr>
          </c:dPt>
          <c:dPt>
            <c:idx val="2"/>
            <c:invertIfNegative val="0"/>
            <c:bubble3D val="0"/>
            <c:spPr>
              <a:noFill/>
            </c:spPr>
          </c:dPt>
          <c:dPt>
            <c:idx val="3"/>
            <c:invertIfNegative val="0"/>
            <c:bubble3D val="0"/>
            <c:spPr>
              <a:noFill/>
            </c:spPr>
          </c:dPt>
          <c:dPt>
            <c:idx val="4"/>
            <c:invertIfNegative val="0"/>
            <c:bubble3D val="0"/>
            <c:spPr>
              <a:noFill/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Sheet1!$E$7:$J$7</c:f>
              <c:strCache>
                <c:ptCount val="6"/>
                <c:pt idx="0">
                  <c:v>2012 Budget</c:v>
                </c:pt>
                <c:pt idx="1">
                  <c:v>2012 Estimate</c:v>
                </c:pt>
                <c:pt idx="2">
                  <c:v>Pressures</c:v>
                </c:pt>
                <c:pt idx="3">
                  <c:v>Savings</c:v>
                </c:pt>
                <c:pt idx="4">
                  <c:v>New Policy</c:v>
                </c:pt>
                <c:pt idx="5">
                  <c:v>2013 Budget</c:v>
                </c:pt>
              </c:strCache>
            </c:strRef>
          </c:cat>
          <c:val>
            <c:numRef>
              <c:f>Sheet1!$E$8:$J$8</c:f>
              <c:numCache>
                <c:formatCode>General</c:formatCode>
                <c:ptCount val="6"/>
                <c:pt idx="0">
                  <c:v>100</c:v>
                </c:pt>
                <c:pt idx="1">
                  <c:v>95</c:v>
                </c:pt>
                <c:pt idx="2">
                  <c:v>95</c:v>
                </c:pt>
                <c:pt idx="3">
                  <c:v>75</c:v>
                </c:pt>
                <c:pt idx="4">
                  <c:v>75</c:v>
                </c:pt>
                <c:pt idx="5">
                  <c:v>85</c:v>
                </c:pt>
              </c:numCache>
            </c:numRef>
          </c:val>
        </c:ser>
        <c:ser>
          <c:idx val="1"/>
          <c:order val="1"/>
          <c:spPr>
            <a:solidFill>
              <a:srgbClr val="00B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CC66FF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smtClean="0"/>
                      <a:t>+30</a:t>
                    </a:r>
                    <a:endParaRPr lang="en-US" b="1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smtClean="0"/>
                      <a:t>-50</a:t>
                    </a:r>
                    <a:endParaRPr lang="en-US" b="1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+10</a:t>
                    </a:r>
                    <a:endParaRPr lang="en-US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Sheet1!$E$7:$J$7</c:f>
              <c:strCache>
                <c:ptCount val="6"/>
                <c:pt idx="0">
                  <c:v>2012 Budget</c:v>
                </c:pt>
                <c:pt idx="1">
                  <c:v>2012 Estimate</c:v>
                </c:pt>
                <c:pt idx="2">
                  <c:v>Pressures</c:v>
                </c:pt>
                <c:pt idx="3">
                  <c:v>Savings</c:v>
                </c:pt>
                <c:pt idx="4">
                  <c:v>New Policy</c:v>
                </c:pt>
                <c:pt idx="5">
                  <c:v>2013 Budget</c:v>
                </c:pt>
              </c:strCache>
            </c:strRef>
          </c:cat>
          <c:val>
            <c:numRef>
              <c:f>Sheet1!$E$9:$I$9</c:f>
              <c:numCache>
                <c:formatCode>General</c:formatCode>
                <c:ptCount val="5"/>
                <c:pt idx="2">
                  <c:v>30</c:v>
                </c:pt>
                <c:pt idx="3">
                  <c:v>50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724032"/>
        <c:axId val="69725568"/>
      </c:barChart>
      <c:catAx>
        <c:axId val="69724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r-Latn-RS"/>
          </a:p>
        </c:txPr>
        <c:crossAx val="69725568"/>
        <c:crosses val="autoZero"/>
        <c:auto val="1"/>
        <c:lblAlgn val="ctr"/>
        <c:lblOffset val="100"/>
        <c:noMultiLvlLbl val="0"/>
      </c:catAx>
      <c:valAx>
        <c:axId val="69725568"/>
        <c:scaling>
          <c:orientation val="minMax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dirty="0" smtClean="0"/>
                  <a:t>Milijuni eura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r-Latn-RS"/>
          </a:p>
        </c:txPr>
        <c:crossAx val="69724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r-Latn-R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45805050230785"/>
          <c:y val="0.1373708027875826"/>
          <c:w val="0.67300185537152779"/>
          <c:h val="0.753222916101005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Sheet2!$B$5</c:f>
              <c:strCache>
                <c:ptCount val="1"/>
                <c:pt idx="0">
                  <c:v>Social Protection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Sheet2!$C$4:$E$4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Sheet2!$C$5:$E$5</c:f>
              <c:numCache>
                <c:formatCode>General</c:formatCode>
                <c:ptCount val="3"/>
                <c:pt idx="0">
                  <c:v>475</c:v>
                </c:pt>
                <c:pt idx="1">
                  <c:v>648</c:v>
                </c:pt>
                <c:pt idx="2">
                  <c:v>690</c:v>
                </c:pt>
              </c:numCache>
            </c:numRef>
          </c:val>
        </c:ser>
        <c:ser>
          <c:idx val="1"/>
          <c:order val="1"/>
          <c:tx>
            <c:strRef>
              <c:f>Sheet2!$B$6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rgbClr val="000099"/>
            </a:solidFill>
          </c:spPr>
          <c:invertIfNegative val="0"/>
          <c:cat>
            <c:numRef>
              <c:f>Sheet2!$C$4:$E$4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Sheet2!$C$6:$E$6</c:f>
              <c:numCache>
                <c:formatCode>General</c:formatCode>
                <c:ptCount val="3"/>
                <c:pt idx="0">
                  <c:v>464</c:v>
                </c:pt>
                <c:pt idx="1">
                  <c:v>563</c:v>
                </c:pt>
                <c:pt idx="2">
                  <c:v>797</c:v>
                </c:pt>
              </c:numCache>
            </c:numRef>
          </c:val>
        </c:ser>
        <c:ser>
          <c:idx val="2"/>
          <c:order val="2"/>
          <c:tx>
            <c:strRef>
              <c:f>Sheet2!$B$7</c:f>
              <c:strCache>
                <c:ptCount val="1"/>
                <c:pt idx="0">
                  <c:v>Education &amp; Skills</c:v>
                </c:pt>
              </c:strCache>
            </c:strRef>
          </c:tx>
          <c:spPr>
            <a:solidFill>
              <a:srgbClr val="CC9900"/>
            </a:solidFill>
          </c:spPr>
          <c:invertIfNegative val="0"/>
          <c:cat>
            <c:numRef>
              <c:f>Sheet2!$C$4:$E$4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Sheet2!$C$7:$E$7</c:f>
              <c:numCache>
                <c:formatCode>General</c:formatCode>
                <c:ptCount val="3"/>
                <c:pt idx="0">
                  <c:v>132</c:v>
                </c:pt>
                <c:pt idx="1">
                  <c:v>216</c:v>
                </c:pt>
                <c:pt idx="2">
                  <c:v>273</c:v>
                </c:pt>
              </c:numCache>
            </c:numRef>
          </c:val>
        </c:ser>
        <c:ser>
          <c:idx val="3"/>
          <c:order val="3"/>
          <c:tx>
            <c:strRef>
              <c:f>Sheet2!$B$8</c:f>
              <c:strCache>
                <c:ptCount val="1"/>
                <c:pt idx="0">
                  <c:v>13 Other Ministries</c:v>
                </c:pt>
              </c:strCache>
            </c:strRef>
          </c:tx>
          <c:invertIfNegative val="0"/>
          <c:cat>
            <c:numRef>
              <c:f>Sheet2!$C$4:$E$4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Sheet2!$C$8:$E$8</c:f>
              <c:numCache>
                <c:formatCode>General</c:formatCode>
                <c:ptCount val="3"/>
                <c:pt idx="0">
                  <c:v>297</c:v>
                </c:pt>
                <c:pt idx="1">
                  <c:v>286</c:v>
                </c:pt>
                <c:pt idx="2">
                  <c:v>288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491840"/>
        <c:axId val="99493376"/>
      </c:barChart>
      <c:catAx>
        <c:axId val="9949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sr-Latn-RS"/>
          </a:p>
        </c:txPr>
        <c:crossAx val="99493376"/>
        <c:crosses val="autoZero"/>
        <c:auto val="1"/>
        <c:lblAlgn val="ctr"/>
        <c:lblOffset val="100"/>
        <c:noMultiLvlLbl val="0"/>
      </c:catAx>
      <c:valAx>
        <c:axId val="99493376"/>
        <c:scaling>
          <c:orientation val="minMax"/>
          <c:max val="25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sr-Latn-RS"/>
          </a:p>
        </c:txPr>
        <c:crossAx val="99491840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4367816091954023E-2"/>
                <c:y val="0.28679609014390445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hr-HR" dirty="0" smtClean="0"/>
                    <a:t>Milijarde eura</a:t>
                  </a:r>
                </a:p>
                <a:p>
                  <a:pPr>
                    <a:defRPr/>
                  </a:pPr>
                  <a:endParaRPr lang="en-US" dirty="0"/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15282446375237596"/>
          <c:y val="2.9291338582677216E-2"/>
          <c:w val="0.34373336953570466"/>
          <c:h val="0.3137731921440857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sr-Latn-R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Prosječne pogreške u projekcijama</a:t>
            </a:r>
            <a:r>
              <a:rPr lang="hr-HR" baseline="0" dirty="0" smtClean="0"/>
              <a:t> državnih rashoda, </a:t>
            </a:r>
            <a:r>
              <a:rPr lang="en-US" dirty="0" smtClean="0"/>
              <a:t>UK </a:t>
            </a:r>
            <a:r>
              <a:rPr lang="en-US" b="0" dirty="0" smtClean="0"/>
              <a:t>(1981</a:t>
            </a:r>
            <a:r>
              <a:rPr lang="hr-HR" b="0" dirty="0" smtClean="0"/>
              <a:t>.</a:t>
            </a:r>
            <a:r>
              <a:rPr lang="en-US" b="0" dirty="0" smtClean="0"/>
              <a:t>-2009</a:t>
            </a:r>
            <a:r>
              <a:rPr lang="hr-HR" b="0" dirty="0" smtClean="0"/>
              <a:t>.</a:t>
            </a:r>
            <a:r>
              <a:rPr lang="en-US" b="0" dirty="0" smtClean="0"/>
              <a:t>) </a:t>
            </a:r>
            <a:endParaRPr lang="en-US" b="0" dirty="0"/>
          </a:p>
        </c:rich>
      </c:tx>
      <c:layout>
        <c:manualLayout>
          <c:xMode val="edge"/>
          <c:yMode val="edge"/>
          <c:x val="0.12955315610301188"/>
          <c:y val="2.3390458545622975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54792973442828"/>
          <c:y val="0.13333738613555671"/>
          <c:w val="0.84534284823219663"/>
          <c:h val="0.695044966805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ysClr val="window" lastClr="FFFFFF">
                <a:lumMod val="50000"/>
              </a:sys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rgbClr val="CC99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CC99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C99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80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80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800000"/>
              </a:solidFill>
            </c:spPr>
          </c:dPt>
          <c:cat>
            <c:multiLvlStrRef>
              <c:f>'Data 5'!$A$3:$B$11</c:f>
              <c:multiLvlStrCache>
                <c:ptCount val="9"/>
                <c:lvl>
                  <c:pt idx="0">
                    <c:v>Y+1</c:v>
                  </c:pt>
                  <c:pt idx="1">
                    <c:v>Y+2</c:v>
                  </c:pt>
                  <c:pt idx="2">
                    <c:v>Y+3</c:v>
                  </c:pt>
                  <c:pt idx="3">
                    <c:v>Y+1</c:v>
                  </c:pt>
                  <c:pt idx="4">
                    <c:v>Y+2</c:v>
                  </c:pt>
                  <c:pt idx="5">
                    <c:v>Y+3</c:v>
                  </c:pt>
                  <c:pt idx="6">
                    <c:v>Y+1</c:v>
                  </c:pt>
                  <c:pt idx="7">
                    <c:v>Y+2</c:v>
                  </c:pt>
                  <c:pt idx="8">
                    <c:v>Y+3</c:v>
                  </c:pt>
                </c:lvl>
                <c:lvl>
                  <c:pt idx="0">
                    <c:v>No Ceiling, N=13</c:v>
                  </c:pt>
                  <c:pt idx="3">
                    <c:v>Aggregate Ceiling, N=6</c:v>
                  </c:pt>
                  <c:pt idx="6">
                    <c:v>Ministerial Ceilings, N=10</c:v>
                  </c:pt>
                </c:lvl>
              </c:multiLvlStrCache>
            </c:multiLvlStrRef>
          </c:cat>
          <c:val>
            <c:numRef>
              <c:f>'Data 5'!$C$3:$C$11</c:f>
              <c:numCache>
                <c:formatCode>General</c:formatCode>
                <c:ptCount val="9"/>
                <c:pt idx="0">
                  <c:v>1.0200000000000001E-2</c:v>
                </c:pt>
                <c:pt idx="1">
                  <c:v>2.7800000000000023E-2</c:v>
                </c:pt>
                <c:pt idx="2">
                  <c:v>5.8599999999999999E-2</c:v>
                </c:pt>
                <c:pt idx="3">
                  <c:v>1.2900000000000003E-2</c:v>
                </c:pt>
                <c:pt idx="4">
                  <c:v>9.5000000000000067E-3</c:v>
                </c:pt>
                <c:pt idx="5">
                  <c:v>7.7000000000000072E-3</c:v>
                </c:pt>
                <c:pt idx="6">
                  <c:v>-3.5000000000000027E-3</c:v>
                </c:pt>
                <c:pt idx="7">
                  <c:v>2.2000000000000032E-3</c:v>
                </c:pt>
                <c:pt idx="8">
                  <c:v>5.5000000000000014E-3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822976"/>
        <c:axId val="99828864"/>
      </c:barChart>
      <c:catAx>
        <c:axId val="99822976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sr-Latn-RS"/>
          </a:p>
        </c:txPr>
        <c:crossAx val="99828864"/>
        <c:crosses val="autoZero"/>
        <c:auto val="1"/>
        <c:lblAlgn val="ctr"/>
        <c:lblOffset val="100"/>
        <c:noMultiLvlLbl val="0"/>
      </c:catAx>
      <c:valAx>
        <c:axId val="99828864"/>
        <c:scaling>
          <c:orientation val="minMax"/>
          <c:max val="7.0000000000000021E-2"/>
          <c:min val="-1.0000000000000005E-2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dirty="0" smtClean="0"/>
                  <a:t>Postotak rashoda</a:t>
                </a:r>
                <a:endParaRPr lang="en-US" dirty="0"/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99822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sr-Latn-R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4A0E76-80B2-4507-838C-F55A1252209F}" type="doc">
      <dgm:prSet loTypeId="urn:microsoft.com/office/officeart/2005/8/layout/radial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8CB600C-2D5E-4A41-8410-1C4A8A7F84C1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1600" b="1" dirty="0" smtClean="0"/>
            <a:t>25 </a:t>
          </a:r>
          <a:r>
            <a:rPr lang="hr-HR" sz="1100" b="1" dirty="0" smtClean="0"/>
            <a:t>revizorskih timova </a:t>
          </a:r>
          <a:endParaRPr lang="en-US" sz="1100" b="1" dirty="0"/>
        </a:p>
      </dgm:t>
    </dgm:pt>
    <dgm:pt modelId="{91614C84-6FFA-466D-8D52-C0B27DFF35FA}" type="parTrans" cxnId="{A64FB261-A3BA-43A2-B6F8-FF76DBA9D71C}">
      <dgm:prSet/>
      <dgm:spPr/>
      <dgm:t>
        <a:bodyPr/>
        <a:lstStyle/>
        <a:p>
          <a:endParaRPr lang="en-US"/>
        </a:p>
      </dgm:t>
    </dgm:pt>
    <dgm:pt modelId="{1F4D1382-1EE9-4929-A41D-6FE588E16EDA}" type="sibTrans" cxnId="{A64FB261-A3BA-43A2-B6F8-FF76DBA9D71C}">
      <dgm:prSet/>
      <dgm:spPr/>
      <dgm:t>
        <a:bodyPr/>
        <a:lstStyle/>
        <a:p>
          <a:endParaRPr lang="en-US"/>
        </a:p>
      </dgm:t>
    </dgm:pt>
    <dgm:pt modelId="{9F436D89-F841-4D4F-8240-9AB42707A1B4}">
      <dgm:prSet phldrT="[Text]" custT="1"/>
      <dgm:spPr/>
      <dgm:t>
        <a:bodyPr/>
        <a:lstStyle/>
        <a:p>
          <a:r>
            <a:rPr lang="hr-HR" sz="1000" b="1" dirty="0" smtClean="0">
              <a:solidFill>
                <a:schemeClr val="bg1"/>
              </a:solidFill>
            </a:rPr>
            <a:t>Resorno ministarstvo </a:t>
          </a:r>
          <a:endParaRPr lang="en-US" sz="1000" b="1" dirty="0">
            <a:solidFill>
              <a:schemeClr val="bg1"/>
            </a:solidFill>
          </a:endParaRPr>
        </a:p>
      </dgm:t>
    </dgm:pt>
    <dgm:pt modelId="{37FE22D7-FBD3-4F3F-934A-97C307B706D5}" type="parTrans" cxnId="{C619EEBF-63D2-408D-97FC-EB87EBA8431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B7042EC-A849-442B-8BD0-10777D9B4947}" type="sibTrans" cxnId="{C619EEBF-63D2-408D-97FC-EB87EBA84319}">
      <dgm:prSet/>
      <dgm:spPr/>
      <dgm:t>
        <a:bodyPr/>
        <a:lstStyle/>
        <a:p>
          <a:endParaRPr lang="en-US"/>
        </a:p>
      </dgm:t>
    </dgm:pt>
    <dgm:pt modelId="{CDED379B-F830-48C4-8E41-2012054DADF9}">
      <dgm:prSet phldrT="[Text]" custT="1"/>
      <dgm:spPr>
        <a:solidFill>
          <a:srgbClr val="CC9900"/>
        </a:solidFill>
      </dgm:spPr>
      <dgm:t>
        <a:bodyPr/>
        <a:lstStyle/>
        <a:p>
          <a:r>
            <a:rPr lang="hr-HR" sz="1000" b="1" noProof="0" dirty="0" smtClean="0"/>
            <a:t>Ministarstvo financija  </a:t>
          </a:r>
          <a:endParaRPr lang="hr-HR" sz="1000" b="1" noProof="0" dirty="0"/>
        </a:p>
      </dgm:t>
    </dgm:pt>
    <dgm:pt modelId="{1775E269-BB94-419C-9D32-3FE4C8B6EF65}" type="parTrans" cxnId="{408F71A1-1316-4EB7-AD85-AAABD9338E2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3514C55-44E8-4206-B491-2034954601CD}" type="sibTrans" cxnId="{408F71A1-1316-4EB7-AD85-AAABD9338E2D}">
      <dgm:prSet/>
      <dgm:spPr/>
      <dgm:t>
        <a:bodyPr/>
        <a:lstStyle/>
        <a:p>
          <a:endParaRPr lang="en-US"/>
        </a:p>
      </dgm:t>
    </dgm:pt>
    <dgm:pt modelId="{D0751A61-77ED-40A6-ACCD-68CDC7CC881E}">
      <dgm:prSet phldrT="[Text]" custT="1"/>
      <dgm:spPr>
        <a:solidFill>
          <a:srgbClr val="800000"/>
        </a:solidFill>
      </dgm:spPr>
      <dgm:t>
        <a:bodyPr/>
        <a:lstStyle/>
        <a:p>
          <a:r>
            <a:rPr lang="hr-HR" sz="1400" b="1" dirty="0" smtClean="0"/>
            <a:t>Privatni sektor</a:t>
          </a:r>
          <a:endParaRPr lang="en-US" sz="1400" b="1" dirty="0"/>
        </a:p>
      </dgm:t>
    </dgm:pt>
    <dgm:pt modelId="{900132B7-DE97-411D-AD76-A91E890EEE43}" type="parTrans" cxnId="{18921648-E2D1-4C9F-9641-AFA86DC60F9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C533DE9-89FA-41A7-937A-C868F6724FED}" type="sibTrans" cxnId="{18921648-E2D1-4C9F-9641-AFA86DC60F93}">
      <dgm:prSet/>
      <dgm:spPr/>
      <dgm:t>
        <a:bodyPr/>
        <a:lstStyle/>
        <a:p>
          <a:endParaRPr lang="en-US"/>
        </a:p>
      </dgm:t>
    </dgm:pt>
    <dgm:pt modelId="{B9D3E6BC-4906-4533-B1A3-71114AB64FF6}">
      <dgm:prSet phldrT="[Text]" custT="1"/>
      <dgm:spPr>
        <a:solidFill>
          <a:srgbClr val="00B050"/>
        </a:solidFill>
      </dgm:spPr>
      <dgm:t>
        <a:bodyPr/>
        <a:lstStyle/>
        <a:p>
          <a:r>
            <a:rPr lang="hr-HR" sz="1200" b="1" dirty="0" smtClean="0"/>
            <a:t>Revizorski sud </a:t>
          </a:r>
          <a:endParaRPr lang="en-US" sz="1200" b="1" dirty="0"/>
        </a:p>
      </dgm:t>
    </dgm:pt>
    <dgm:pt modelId="{B69911E7-4D1F-4E35-BBFD-F0FDBC6EFC8E}" type="parTrans" cxnId="{169FCEC3-0551-4E56-9441-12BCC286FBE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AB171B6-56F6-4536-BD29-4AD56C4C369A}" type="sibTrans" cxnId="{169FCEC3-0551-4E56-9441-12BCC286FBE6}">
      <dgm:prSet/>
      <dgm:spPr/>
      <dgm:t>
        <a:bodyPr/>
        <a:lstStyle/>
        <a:p>
          <a:endParaRPr lang="en-US"/>
        </a:p>
      </dgm:t>
    </dgm:pt>
    <dgm:pt modelId="{142F2555-88EE-48D6-AD9E-7C5F99E17EA9}" type="pres">
      <dgm:prSet presAssocID="{624A0E76-80B2-4507-838C-F55A125220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CFEC37-4381-445E-9511-220D4CD9FB3B}" type="pres">
      <dgm:prSet presAssocID="{48CB600C-2D5E-4A41-8410-1C4A8A7F84C1}" presName="centerShape" presStyleLbl="node0" presStyleIdx="0" presStyleCnt="1"/>
      <dgm:spPr/>
      <dgm:t>
        <a:bodyPr/>
        <a:lstStyle/>
        <a:p>
          <a:endParaRPr lang="en-US"/>
        </a:p>
      </dgm:t>
    </dgm:pt>
    <dgm:pt modelId="{83740612-9C75-4855-B418-DD066856432F}" type="pres">
      <dgm:prSet presAssocID="{37FE22D7-FBD3-4F3F-934A-97C307B706D5}" presName="Name9" presStyleLbl="parChTrans1D2" presStyleIdx="0" presStyleCnt="4"/>
      <dgm:spPr/>
      <dgm:t>
        <a:bodyPr/>
        <a:lstStyle/>
        <a:p>
          <a:endParaRPr lang="en-US"/>
        </a:p>
      </dgm:t>
    </dgm:pt>
    <dgm:pt modelId="{26DE54A3-DA29-4BC4-A3E1-97805CB56514}" type="pres">
      <dgm:prSet presAssocID="{37FE22D7-FBD3-4F3F-934A-97C307B706D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5E9208A-578C-44A9-A2B5-D7C5EF5BD220}" type="pres">
      <dgm:prSet presAssocID="{9F436D89-F841-4D4F-8240-9AB42707A1B4}" presName="node" presStyleLbl="node1" presStyleIdx="0" presStyleCnt="4" custRadScaleRad="99371" custRadScaleInc="-1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377895-3C6E-424A-A838-90F7EC63EE4A}" type="pres">
      <dgm:prSet presAssocID="{1775E269-BB94-419C-9D32-3FE4C8B6EF65}" presName="Name9" presStyleLbl="parChTrans1D2" presStyleIdx="1" presStyleCnt="4"/>
      <dgm:spPr/>
      <dgm:t>
        <a:bodyPr/>
        <a:lstStyle/>
        <a:p>
          <a:endParaRPr lang="en-US"/>
        </a:p>
      </dgm:t>
    </dgm:pt>
    <dgm:pt modelId="{E3E63FC9-9EF0-4FDB-A1FB-CB96860C7DE4}" type="pres">
      <dgm:prSet presAssocID="{1775E269-BB94-419C-9D32-3FE4C8B6EF65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EA3FFB6-D6F2-424B-94E3-6CF2FB4EC618}" type="pres">
      <dgm:prSet presAssocID="{CDED379B-F830-48C4-8E41-2012054DADF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1072F-1210-4CCA-9DA0-296FD1FDBEF3}" type="pres">
      <dgm:prSet presAssocID="{900132B7-DE97-411D-AD76-A91E890EEE43}" presName="Name9" presStyleLbl="parChTrans1D2" presStyleIdx="2" presStyleCnt="4"/>
      <dgm:spPr/>
      <dgm:t>
        <a:bodyPr/>
        <a:lstStyle/>
        <a:p>
          <a:endParaRPr lang="en-US"/>
        </a:p>
      </dgm:t>
    </dgm:pt>
    <dgm:pt modelId="{740785D1-28A1-4E3C-90D0-4D6821412160}" type="pres">
      <dgm:prSet presAssocID="{900132B7-DE97-411D-AD76-A91E890EEE4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1C6C7368-1FB7-4211-B9A8-98F275EE0819}" type="pres">
      <dgm:prSet presAssocID="{D0751A61-77ED-40A6-ACCD-68CDC7CC881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6CD0D-55A1-418F-859B-3027B025FDBB}" type="pres">
      <dgm:prSet presAssocID="{B69911E7-4D1F-4E35-BBFD-F0FDBC6EFC8E}" presName="Name9" presStyleLbl="parChTrans1D2" presStyleIdx="3" presStyleCnt="4"/>
      <dgm:spPr/>
      <dgm:t>
        <a:bodyPr/>
        <a:lstStyle/>
        <a:p>
          <a:endParaRPr lang="en-US"/>
        </a:p>
      </dgm:t>
    </dgm:pt>
    <dgm:pt modelId="{628CCCAB-5FB5-4C92-8B54-534751944817}" type="pres">
      <dgm:prSet presAssocID="{B69911E7-4D1F-4E35-BBFD-F0FDBC6EFC8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6046AF51-B811-47AD-B259-FD4994D51408}" type="pres">
      <dgm:prSet presAssocID="{B9D3E6BC-4906-4533-B1A3-71114AB64FF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9D3A38-F888-4BD7-B936-66E77238E32C}" type="presOf" srcId="{624A0E76-80B2-4507-838C-F55A1252209F}" destId="{142F2555-88EE-48D6-AD9E-7C5F99E17EA9}" srcOrd="0" destOrd="0" presId="urn:microsoft.com/office/officeart/2005/8/layout/radial1"/>
    <dgm:cxn modelId="{26950AA2-255F-44D4-AABD-6A66360075E3}" type="presOf" srcId="{B69911E7-4D1F-4E35-BBFD-F0FDBC6EFC8E}" destId="{628CCCAB-5FB5-4C92-8B54-534751944817}" srcOrd="1" destOrd="0" presId="urn:microsoft.com/office/officeart/2005/8/layout/radial1"/>
    <dgm:cxn modelId="{B17FD45C-B0CE-4AA1-84FE-DCDA4E05FEFD}" type="presOf" srcId="{1775E269-BB94-419C-9D32-3FE4C8B6EF65}" destId="{E1377895-3C6E-424A-A838-90F7EC63EE4A}" srcOrd="0" destOrd="0" presId="urn:microsoft.com/office/officeart/2005/8/layout/radial1"/>
    <dgm:cxn modelId="{ACD22B9F-19DA-400B-B66B-CBFF8309D369}" type="presOf" srcId="{B9D3E6BC-4906-4533-B1A3-71114AB64FF6}" destId="{6046AF51-B811-47AD-B259-FD4994D51408}" srcOrd="0" destOrd="0" presId="urn:microsoft.com/office/officeart/2005/8/layout/radial1"/>
    <dgm:cxn modelId="{A64FB261-A3BA-43A2-B6F8-FF76DBA9D71C}" srcId="{624A0E76-80B2-4507-838C-F55A1252209F}" destId="{48CB600C-2D5E-4A41-8410-1C4A8A7F84C1}" srcOrd="0" destOrd="0" parTransId="{91614C84-6FFA-466D-8D52-C0B27DFF35FA}" sibTransId="{1F4D1382-1EE9-4929-A41D-6FE588E16EDA}"/>
    <dgm:cxn modelId="{C7FAD509-1702-4720-A20E-289ED3D30ACA}" type="presOf" srcId="{900132B7-DE97-411D-AD76-A91E890EEE43}" destId="{5751072F-1210-4CCA-9DA0-296FD1FDBEF3}" srcOrd="0" destOrd="0" presId="urn:microsoft.com/office/officeart/2005/8/layout/radial1"/>
    <dgm:cxn modelId="{4292DE1D-27B6-4C49-B526-ED12A949403A}" type="presOf" srcId="{D0751A61-77ED-40A6-ACCD-68CDC7CC881E}" destId="{1C6C7368-1FB7-4211-B9A8-98F275EE0819}" srcOrd="0" destOrd="0" presId="urn:microsoft.com/office/officeart/2005/8/layout/radial1"/>
    <dgm:cxn modelId="{169FCEC3-0551-4E56-9441-12BCC286FBE6}" srcId="{48CB600C-2D5E-4A41-8410-1C4A8A7F84C1}" destId="{B9D3E6BC-4906-4533-B1A3-71114AB64FF6}" srcOrd="3" destOrd="0" parTransId="{B69911E7-4D1F-4E35-BBFD-F0FDBC6EFC8E}" sibTransId="{8AB171B6-56F6-4536-BD29-4AD56C4C369A}"/>
    <dgm:cxn modelId="{10CD571B-2B61-4330-88BB-A0D5903E25DF}" type="presOf" srcId="{37FE22D7-FBD3-4F3F-934A-97C307B706D5}" destId="{83740612-9C75-4855-B418-DD066856432F}" srcOrd="0" destOrd="0" presId="urn:microsoft.com/office/officeart/2005/8/layout/radial1"/>
    <dgm:cxn modelId="{916D9B76-712E-4788-9918-8AF5039BCAA9}" type="presOf" srcId="{CDED379B-F830-48C4-8E41-2012054DADF9}" destId="{DEA3FFB6-D6F2-424B-94E3-6CF2FB4EC618}" srcOrd="0" destOrd="0" presId="urn:microsoft.com/office/officeart/2005/8/layout/radial1"/>
    <dgm:cxn modelId="{B8C8C66D-B68A-491F-89D6-C3C8E0830792}" type="presOf" srcId="{37FE22D7-FBD3-4F3F-934A-97C307B706D5}" destId="{26DE54A3-DA29-4BC4-A3E1-97805CB56514}" srcOrd="1" destOrd="0" presId="urn:microsoft.com/office/officeart/2005/8/layout/radial1"/>
    <dgm:cxn modelId="{2D9267B8-1969-487B-8C42-64E405FF8E92}" type="presOf" srcId="{9F436D89-F841-4D4F-8240-9AB42707A1B4}" destId="{E5E9208A-578C-44A9-A2B5-D7C5EF5BD220}" srcOrd="0" destOrd="0" presId="urn:microsoft.com/office/officeart/2005/8/layout/radial1"/>
    <dgm:cxn modelId="{2D9B3200-BB59-48C0-ABDC-200EE3591FFF}" type="presOf" srcId="{B69911E7-4D1F-4E35-BBFD-F0FDBC6EFC8E}" destId="{0226CD0D-55A1-418F-859B-3027B025FDBB}" srcOrd="0" destOrd="0" presId="urn:microsoft.com/office/officeart/2005/8/layout/radial1"/>
    <dgm:cxn modelId="{9D387965-D41D-4EBD-AC5E-E3836845F87A}" type="presOf" srcId="{900132B7-DE97-411D-AD76-A91E890EEE43}" destId="{740785D1-28A1-4E3C-90D0-4D6821412160}" srcOrd="1" destOrd="0" presId="urn:microsoft.com/office/officeart/2005/8/layout/radial1"/>
    <dgm:cxn modelId="{18921648-E2D1-4C9F-9641-AFA86DC60F93}" srcId="{48CB600C-2D5E-4A41-8410-1C4A8A7F84C1}" destId="{D0751A61-77ED-40A6-ACCD-68CDC7CC881E}" srcOrd="2" destOrd="0" parTransId="{900132B7-DE97-411D-AD76-A91E890EEE43}" sibTransId="{8C533DE9-89FA-41A7-937A-C868F6724FED}"/>
    <dgm:cxn modelId="{80018C2B-16B4-45D7-9CAB-7AE61C208457}" type="presOf" srcId="{48CB600C-2D5E-4A41-8410-1C4A8A7F84C1}" destId="{2ACFEC37-4381-445E-9511-220D4CD9FB3B}" srcOrd="0" destOrd="0" presId="urn:microsoft.com/office/officeart/2005/8/layout/radial1"/>
    <dgm:cxn modelId="{71D0166E-969E-4D71-854A-016C87039700}" type="presOf" srcId="{1775E269-BB94-419C-9D32-3FE4C8B6EF65}" destId="{E3E63FC9-9EF0-4FDB-A1FB-CB96860C7DE4}" srcOrd="1" destOrd="0" presId="urn:microsoft.com/office/officeart/2005/8/layout/radial1"/>
    <dgm:cxn modelId="{C619EEBF-63D2-408D-97FC-EB87EBA84319}" srcId="{48CB600C-2D5E-4A41-8410-1C4A8A7F84C1}" destId="{9F436D89-F841-4D4F-8240-9AB42707A1B4}" srcOrd="0" destOrd="0" parTransId="{37FE22D7-FBD3-4F3F-934A-97C307B706D5}" sibTransId="{3B7042EC-A849-442B-8BD0-10777D9B4947}"/>
    <dgm:cxn modelId="{408F71A1-1316-4EB7-AD85-AAABD9338E2D}" srcId="{48CB600C-2D5E-4A41-8410-1C4A8A7F84C1}" destId="{CDED379B-F830-48C4-8E41-2012054DADF9}" srcOrd="1" destOrd="0" parTransId="{1775E269-BB94-419C-9D32-3FE4C8B6EF65}" sibTransId="{43514C55-44E8-4206-B491-2034954601CD}"/>
    <dgm:cxn modelId="{6DCF2231-7BC8-40E2-A1AF-6D3116BB424D}" type="presParOf" srcId="{142F2555-88EE-48D6-AD9E-7C5F99E17EA9}" destId="{2ACFEC37-4381-445E-9511-220D4CD9FB3B}" srcOrd="0" destOrd="0" presId="urn:microsoft.com/office/officeart/2005/8/layout/radial1"/>
    <dgm:cxn modelId="{E5C9C58A-4AF5-42EC-8C19-FDBD080A596D}" type="presParOf" srcId="{142F2555-88EE-48D6-AD9E-7C5F99E17EA9}" destId="{83740612-9C75-4855-B418-DD066856432F}" srcOrd="1" destOrd="0" presId="urn:microsoft.com/office/officeart/2005/8/layout/radial1"/>
    <dgm:cxn modelId="{70B3E8FA-D3A3-45C4-8CA4-34B7E33A1223}" type="presParOf" srcId="{83740612-9C75-4855-B418-DD066856432F}" destId="{26DE54A3-DA29-4BC4-A3E1-97805CB56514}" srcOrd="0" destOrd="0" presId="urn:microsoft.com/office/officeart/2005/8/layout/radial1"/>
    <dgm:cxn modelId="{3D9A8222-D4C7-4E0D-A81D-EB55BF540336}" type="presParOf" srcId="{142F2555-88EE-48D6-AD9E-7C5F99E17EA9}" destId="{E5E9208A-578C-44A9-A2B5-D7C5EF5BD220}" srcOrd="2" destOrd="0" presId="urn:microsoft.com/office/officeart/2005/8/layout/radial1"/>
    <dgm:cxn modelId="{97D08258-59DF-4F7B-8F90-60A5B43A307E}" type="presParOf" srcId="{142F2555-88EE-48D6-AD9E-7C5F99E17EA9}" destId="{E1377895-3C6E-424A-A838-90F7EC63EE4A}" srcOrd="3" destOrd="0" presId="urn:microsoft.com/office/officeart/2005/8/layout/radial1"/>
    <dgm:cxn modelId="{A3DD99B7-1AA9-4EE8-8B65-5A344558DFD7}" type="presParOf" srcId="{E1377895-3C6E-424A-A838-90F7EC63EE4A}" destId="{E3E63FC9-9EF0-4FDB-A1FB-CB96860C7DE4}" srcOrd="0" destOrd="0" presId="urn:microsoft.com/office/officeart/2005/8/layout/radial1"/>
    <dgm:cxn modelId="{8FC76765-480F-45CD-88A6-D766A541042C}" type="presParOf" srcId="{142F2555-88EE-48D6-AD9E-7C5F99E17EA9}" destId="{DEA3FFB6-D6F2-424B-94E3-6CF2FB4EC618}" srcOrd="4" destOrd="0" presId="urn:microsoft.com/office/officeart/2005/8/layout/radial1"/>
    <dgm:cxn modelId="{FDB7F56C-ADDD-4252-AB1B-951743616795}" type="presParOf" srcId="{142F2555-88EE-48D6-AD9E-7C5F99E17EA9}" destId="{5751072F-1210-4CCA-9DA0-296FD1FDBEF3}" srcOrd="5" destOrd="0" presId="urn:microsoft.com/office/officeart/2005/8/layout/radial1"/>
    <dgm:cxn modelId="{7E6DD949-E8D4-484D-8190-EB9F7258AFD4}" type="presParOf" srcId="{5751072F-1210-4CCA-9DA0-296FD1FDBEF3}" destId="{740785D1-28A1-4E3C-90D0-4D6821412160}" srcOrd="0" destOrd="0" presId="urn:microsoft.com/office/officeart/2005/8/layout/radial1"/>
    <dgm:cxn modelId="{2CB12264-28FD-4F7B-9DBB-A4E01415AE61}" type="presParOf" srcId="{142F2555-88EE-48D6-AD9E-7C5F99E17EA9}" destId="{1C6C7368-1FB7-4211-B9A8-98F275EE0819}" srcOrd="6" destOrd="0" presId="urn:microsoft.com/office/officeart/2005/8/layout/radial1"/>
    <dgm:cxn modelId="{D28AA388-4840-4E4C-B6A2-122FC1E60CF8}" type="presParOf" srcId="{142F2555-88EE-48D6-AD9E-7C5F99E17EA9}" destId="{0226CD0D-55A1-418F-859B-3027B025FDBB}" srcOrd="7" destOrd="0" presId="urn:microsoft.com/office/officeart/2005/8/layout/radial1"/>
    <dgm:cxn modelId="{04A0AAF2-CE73-4069-B7EC-A51471564ECA}" type="presParOf" srcId="{0226CD0D-55A1-418F-859B-3027B025FDBB}" destId="{628CCCAB-5FB5-4C92-8B54-534751944817}" srcOrd="0" destOrd="0" presId="urn:microsoft.com/office/officeart/2005/8/layout/radial1"/>
    <dgm:cxn modelId="{7E6150B8-89F1-41FF-8C79-BC49077EF607}" type="presParOf" srcId="{142F2555-88EE-48D6-AD9E-7C5F99E17EA9}" destId="{6046AF51-B811-47AD-B259-FD4994D5140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FEC37-4381-445E-9511-220D4CD9FB3B}">
      <dsp:nvSpPr>
        <dsp:cNvPr id="0" name=""/>
        <dsp:cNvSpPr/>
      </dsp:nvSpPr>
      <dsp:spPr>
        <a:xfrm>
          <a:off x="1646559" y="1468759"/>
          <a:ext cx="1126480" cy="1126480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25 </a:t>
          </a:r>
          <a:r>
            <a:rPr lang="hr-HR" sz="1100" b="1" kern="1200" dirty="0" smtClean="0"/>
            <a:t>revizorskih timova </a:t>
          </a:r>
          <a:endParaRPr lang="en-US" sz="1100" b="1" kern="1200" dirty="0"/>
        </a:p>
      </dsp:txBody>
      <dsp:txXfrm>
        <a:off x="1811528" y="1633728"/>
        <a:ext cx="796542" cy="796542"/>
      </dsp:txXfrm>
    </dsp:sp>
    <dsp:sp modelId="{83740612-9C75-4855-B418-DD066856432F}">
      <dsp:nvSpPr>
        <dsp:cNvPr id="0" name=""/>
        <dsp:cNvSpPr/>
      </dsp:nvSpPr>
      <dsp:spPr>
        <a:xfrm rot="16155396">
          <a:off x="2034783" y="1280321"/>
          <a:ext cx="331121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331121" y="2293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92066" y="1294982"/>
        <a:ext cx="16556" cy="16556"/>
      </dsp:txXfrm>
    </dsp:sp>
    <dsp:sp modelId="{E5E9208A-578C-44A9-A2B5-D7C5EF5BD220}">
      <dsp:nvSpPr>
        <dsp:cNvPr id="0" name=""/>
        <dsp:cNvSpPr/>
      </dsp:nvSpPr>
      <dsp:spPr>
        <a:xfrm>
          <a:off x="1627648" y="11280"/>
          <a:ext cx="1126480" cy="11264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bg1"/>
              </a:solidFill>
            </a:rPr>
            <a:t>Resorno ministarstvo 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1792617" y="176249"/>
        <a:ext cx="796542" cy="796542"/>
      </dsp:txXfrm>
    </dsp:sp>
    <dsp:sp modelId="{E1377895-3C6E-424A-A838-90F7EC63EE4A}">
      <dsp:nvSpPr>
        <dsp:cNvPr id="0" name=""/>
        <dsp:cNvSpPr/>
      </dsp:nvSpPr>
      <dsp:spPr>
        <a:xfrm>
          <a:off x="2773040" y="2009060"/>
          <a:ext cx="340347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340347" y="2293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34705" y="2023491"/>
        <a:ext cx="17017" cy="17017"/>
      </dsp:txXfrm>
    </dsp:sp>
    <dsp:sp modelId="{DEA3FFB6-D6F2-424B-94E3-6CF2FB4EC618}">
      <dsp:nvSpPr>
        <dsp:cNvPr id="0" name=""/>
        <dsp:cNvSpPr/>
      </dsp:nvSpPr>
      <dsp:spPr>
        <a:xfrm>
          <a:off x="3113387" y="1468759"/>
          <a:ext cx="1126480" cy="1126480"/>
        </a:xfrm>
        <a:prstGeom prst="ellipse">
          <a:avLst/>
        </a:prstGeom>
        <a:solidFill>
          <a:srgbClr val="CC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noProof="0" dirty="0" smtClean="0"/>
            <a:t>Ministarstvo financija  </a:t>
          </a:r>
          <a:endParaRPr lang="hr-HR" sz="1000" b="1" kern="1200" noProof="0" dirty="0"/>
        </a:p>
      </dsp:txBody>
      <dsp:txXfrm>
        <a:off x="3278356" y="1633728"/>
        <a:ext cx="796542" cy="796542"/>
      </dsp:txXfrm>
    </dsp:sp>
    <dsp:sp modelId="{5751072F-1210-4CCA-9DA0-296FD1FDBEF3}">
      <dsp:nvSpPr>
        <dsp:cNvPr id="0" name=""/>
        <dsp:cNvSpPr/>
      </dsp:nvSpPr>
      <dsp:spPr>
        <a:xfrm rot="5400000">
          <a:off x="2039626" y="2742474"/>
          <a:ext cx="340347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340347" y="2293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01291" y="2756905"/>
        <a:ext cx="17017" cy="17017"/>
      </dsp:txXfrm>
    </dsp:sp>
    <dsp:sp modelId="{1C6C7368-1FB7-4211-B9A8-98F275EE0819}">
      <dsp:nvSpPr>
        <dsp:cNvPr id="0" name=""/>
        <dsp:cNvSpPr/>
      </dsp:nvSpPr>
      <dsp:spPr>
        <a:xfrm>
          <a:off x="1646559" y="2935587"/>
          <a:ext cx="1126480" cy="1126480"/>
        </a:xfrm>
        <a:prstGeom prst="ellipse">
          <a:avLst/>
        </a:prstGeom>
        <a:solidFill>
          <a:srgbClr val="8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Privatni sektor</a:t>
          </a:r>
          <a:endParaRPr lang="en-US" sz="1400" b="1" kern="1200" dirty="0"/>
        </a:p>
      </dsp:txBody>
      <dsp:txXfrm>
        <a:off x="1811528" y="3100556"/>
        <a:ext cx="796542" cy="796542"/>
      </dsp:txXfrm>
    </dsp:sp>
    <dsp:sp modelId="{0226CD0D-55A1-418F-859B-3027B025FDBB}">
      <dsp:nvSpPr>
        <dsp:cNvPr id="0" name=""/>
        <dsp:cNvSpPr/>
      </dsp:nvSpPr>
      <dsp:spPr>
        <a:xfrm rot="10800000">
          <a:off x="1306212" y="2009060"/>
          <a:ext cx="340347" cy="45878"/>
        </a:xfrm>
        <a:custGeom>
          <a:avLst/>
          <a:gdLst/>
          <a:ahLst/>
          <a:cxnLst/>
          <a:rect l="0" t="0" r="0" b="0"/>
          <a:pathLst>
            <a:path>
              <a:moveTo>
                <a:pt x="0" y="22939"/>
              </a:moveTo>
              <a:lnTo>
                <a:pt x="340347" y="2293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67877" y="2023491"/>
        <a:ext cx="17017" cy="17017"/>
      </dsp:txXfrm>
    </dsp:sp>
    <dsp:sp modelId="{6046AF51-B811-47AD-B259-FD4994D51408}">
      <dsp:nvSpPr>
        <dsp:cNvPr id="0" name=""/>
        <dsp:cNvSpPr/>
      </dsp:nvSpPr>
      <dsp:spPr>
        <a:xfrm>
          <a:off x="179731" y="1468759"/>
          <a:ext cx="1126480" cy="112648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/>
            <a:t>Revizorski sud </a:t>
          </a:r>
          <a:endParaRPr lang="en-US" sz="1200" b="1" kern="1200" dirty="0"/>
        </a:p>
      </dsp:txBody>
      <dsp:txXfrm>
        <a:off x="344700" y="1633728"/>
        <a:ext cx="796542" cy="796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0.51241</cdr:x>
      <cdr:y>0.11707</cdr:y>
    </cdr:from>
    <cdr:to>
      <cdr:x>0.51797</cdr:x>
      <cdr:y>0.30755</cdr:y>
    </cdr:to>
    <cdr:sp macro="" textlink="">
      <cdr:nvSpPr>
        <cdr:cNvPr id="5" name="Straight Arrow Connector 4"/>
        <cdr:cNvSpPr/>
      </cdr:nvSpPr>
      <cdr:spPr bwMode="auto">
        <a:xfrm xmlns:a="http://schemas.openxmlformats.org/drawingml/2006/main" rot="-180000" flipV="1">
          <a:off x="4216948" y="610116"/>
          <a:ext cx="45719" cy="99278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0.66047</cdr:x>
      <cdr:y>0.13165</cdr:y>
    </cdr:from>
    <cdr:to>
      <cdr:x>0.66603</cdr:x>
      <cdr:y>0.43885</cdr:y>
    </cdr:to>
    <cdr:sp macro="" textlink="">
      <cdr:nvSpPr>
        <cdr:cNvPr id="6" name="Straight Arrow Connector 5"/>
        <cdr:cNvSpPr/>
      </cdr:nvSpPr>
      <cdr:spPr bwMode="auto">
        <a:xfrm xmlns:a="http://schemas.openxmlformats.org/drawingml/2006/main" rot="60000">
          <a:off x="5435434" y="686109"/>
          <a:ext cx="45719" cy="1601082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BBE0E3"/>
        </a:solidFill>
        <a:ln xmlns:a="http://schemas.openxmlformats.org/drawingml/2006/main" w="38100" cap="flat" cmpd="sng" algn="ctr">
          <a:solidFill>
            <a:srgbClr val="000000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0.79915</cdr:x>
      <cdr:y>0.38047</cdr:y>
    </cdr:from>
    <cdr:to>
      <cdr:x>0.8047</cdr:x>
      <cdr:y>0.43875</cdr:y>
    </cdr:to>
    <cdr:sp macro="" textlink="">
      <cdr:nvSpPr>
        <cdr:cNvPr id="7" name="Straight Arrow Connector 6"/>
        <cdr:cNvSpPr/>
      </cdr:nvSpPr>
      <cdr:spPr bwMode="auto">
        <a:xfrm xmlns:a="http://schemas.openxmlformats.org/drawingml/2006/main" rot="540000" flipH="1" flipV="1">
          <a:off x="6576677" y="1982906"/>
          <a:ext cx="45719" cy="303759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BBE0E3"/>
        </a:solidFill>
        <a:ln xmlns:a="http://schemas.openxmlformats.org/drawingml/2006/main" w="38100" cap="flat" cmpd="sng" algn="ctr">
          <a:solidFill>
            <a:srgbClr val="000000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0.7931</cdr:x>
      <cdr:y>0.34483</cdr:y>
    </cdr:from>
    <cdr:to>
      <cdr:x>0.82947</cdr:x>
      <cdr:y>0.86207</cdr:y>
    </cdr:to>
    <cdr:sp macro="" textlink="">
      <cdr:nvSpPr>
        <cdr:cNvPr id="2" name="Right Brace 1"/>
        <cdr:cNvSpPr/>
      </cdr:nvSpPr>
      <cdr:spPr bwMode="auto">
        <a:xfrm xmlns:a="http://schemas.openxmlformats.org/drawingml/2006/main">
          <a:off x="3505200" y="762000"/>
          <a:ext cx="160713" cy="1143000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</cdr:x>
      <cdr:y>0.48276</cdr:y>
    </cdr:from>
    <cdr:to>
      <cdr:x>1</cdr:x>
      <cdr:y>0.72414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52799" y="1066800"/>
          <a:ext cx="838201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 dirty="0" smtClean="0"/>
            <a:t>93% </a:t>
          </a:r>
          <a:r>
            <a:rPr lang="hr-HR" sz="1200" b="1" dirty="0" smtClean="0"/>
            <a:t>ušteda</a:t>
          </a:r>
          <a:endParaRPr lang="en-US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0.45545</cdr:x>
      <cdr:y>0.23529</cdr:y>
    </cdr:from>
    <cdr:to>
      <cdr:x>0.64356</cdr:x>
      <cdr:y>0.30882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5200" y="1219200"/>
          <a:ext cx="1447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(</a:t>
          </a:r>
          <a:r>
            <a:rPr lang="hr-HR" sz="1400" dirty="0" smtClean="0"/>
            <a:t>Ishod</a:t>
          </a:r>
          <a:r>
            <a:rPr lang="en-US" sz="1400" dirty="0" smtClean="0"/>
            <a:t>-</a:t>
          </a:r>
          <a:r>
            <a:rPr lang="hr-HR" sz="1400" dirty="0" smtClean="0"/>
            <a:t>prognoza</a:t>
          </a:r>
          <a:r>
            <a:rPr lang="en-US" sz="1400" dirty="0" smtClean="0"/>
            <a:t>)</a:t>
          </a:r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69" tIns="46235" rIns="92469" bIns="46235" numCol="1" anchor="t" anchorCtr="0" compatLnSpc="1">
            <a:prstTxWarp prst="textNoShape">
              <a:avLst/>
            </a:prstTxWarp>
          </a:bodyPr>
          <a:lstStyle>
            <a:lvl1pPr algn="l" defTabSz="923925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69" tIns="46235" rIns="92469" bIns="46235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137"/>
            <a:ext cx="2945862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69" tIns="46235" rIns="92469" bIns="46235" numCol="1" anchor="b" anchorCtr="0" compatLnSpc="1">
            <a:prstTxWarp prst="textNoShape">
              <a:avLst/>
            </a:prstTxWarp>
          </a:bodyPr>
          <a:lstStyle>
            <a:lvl1pPr algn="l" defTabSz="923925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30137"/>
            <a:ext cx="2945862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69" tIns="46235" rIns="92469" bIns="46235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3BA5AC-6127-49B2-8A3F-1F9D9F8B4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90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5907"/>
            <a:ext cx="5438748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137"/>
            <a:ext cx="2945862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30137"/>
            <a:ext cx="2945862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A1DC58E-495E-4DE9-83CC-392F9C1EE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75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225" y="4722615"/>
            <a:ext cx="5438748" cy="4467701"/>
          </a:xfrm>
          <a:noFill/>
          <a:ln/>
        </p:spPr>
        <p:txBody>
          <a:bodyPr/>
          <a:lstStyle/>
          <a:p>
            <a:pPr marL="228600" indent="-228600">
              <a:buFontTx/>
              <a:buChar char="•"/>
            </a:pPr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endParaRPr lang="en-US" sz="9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62000"/>
            <a:ext cx="4967287" cy="3725863"/>
          </a:xfrm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717585"/>
            <a:ext cx="4985772" cy="4467701"/>
          </a:xfrm>
          <a:noFill/>
          <a:ln/>
        </p:spPr>
        <p:txBody>
          <a:bodyPr/>
          <a:lstStyle/>
          <a:p>
            <a:endParaRPr lang="en-US" sz="14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sz="9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1DC58E-495E-4DE9-83CC-392F9C1EE44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0" y="16129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>
              <a:solidFill>
                <a:srgbClr val="0000FF"/>
              </a:solidFill>
            </a:endParaRPr>
          </a:p>
        </p:txBody>
      </p:sp>
      <p:pic>
        <p:nvPicPr>
          <p:cNvPr id="5" name="Picture 9" descr="web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6175" y="5561013"/>
            <a:ext cx="1752600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CC66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A69CB-7A2B-4F73-B614-03BF3FB891D6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D3DC8-2ADA-4F69-BF1B-D65DA765DA8E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BBA0F-2EA8-4939-93AF-87A80E1F7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90DEA-531A-49ED-890B-FDF77BEAFD06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3A4D0-241D-401F-AC0B-331415319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224C-6B89-4DB3-8310-ECA3A85B6F3C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CC45A-E9EB-420F-97B9-1F280E660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6417E-0507-4C5B-BE95-A4F31EA2412E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70C28-45E6-4751-8C56-F5B1EEB9B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CD10-DE5B-465E-8DFA-A45E677795B6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FD60-563B-40FB-AA4B-AF166A1C0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A39A63-71BC-44C2-AA86-711A20208079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B807F0-8EC9-4EB6-AF4B-C36D48005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D8387-0F24-42D8-A427-AE1D65F6E9A5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D7474-6F78-4654-92AD-7B2A27B66A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1DD08-7A60-4F12-84D0-74F65063F173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23078-A7F6-41AE-894A-E3A76732C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E71DE-32F5-4A5B-B1EE-9159510F8A89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D8EE1-AEF9-476D-8DBF-1CF14A2C9B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A64D8-3FC0-48C4-BE4F-253C472E615A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DA667-3F5E-4F91-B8A9-80D14AA4D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77C0B-53E6-4CE9-B135-59EA99946063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67FAD-953A-42F9-A533-698ADA48D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FE245-8EF5-4D2D-BC4C-9FE9F3BC40DF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10C1E-12B0-4A09-B431-50FC53187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BD72D-C8BD-4E94-969F-8390F8B7FF12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E11D3-46B1-44D0-ACAC-056A383F8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F78D1-A19F-491D-B956-6CED9A505030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5A8C5-1A6A-4032-9DF9-F5ADFF4D0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C5E2850-4C20-4781-A97D-72E010E7C948}" type="datetime1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600">
                <a:solidFill>
                  <a:schemeClr val="bg1"/>
                </a:solidFill>
              </a:defRPr>
            </a:lvl1pPr>
          </a:lstStyle>
          <a:p>
            <a:fld id="{2B3E1E5D-5356-46F4-A124-158A21CF7B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8" descr="fadlogo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>
              <a:solidFill>
                <a:srgbClr val="0000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2" r:id="rId2"/>
    <p:sldLayoutId id="2147483731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  <p:sldLayoutId id="2147483722" r:id="rId12"/>
    <p:sldLayoutId id="2147483721" r:id="rId13"/>
    <p:sldLayoutId id="2147483720" r:id="rId14"/>
    <p:sldLayoutId id="214748373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66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w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/>
            <a:r>
              <a:rPr lang="hr-HR" dirty="0" smtClean="0">
                <a:solidFill>
                  <a:srgbClr val="800000"/>
                </a:solidFill>
              </a:rPr>
              <a:t>Pregled procesa dubinske analize </a:t>
            </a:r>
            <a:r>
              <a:rPr lang="hr-HR" dirty="0" smtClean="0">
                <a:solidFill>
                  <a:srgbClr val="800000"/>
                </a:solidFill>
              </a:rPr>
              <a:t>rashoda</a:t>
            </a:r>
            <a:r>
              <a:rPr lang="en-US" dirty="0" smtClean="0">
                <a:solidFill>
                  <a:srgbClr val="800000"/>
                </a:solidFill>
              </a:rPr>
              <a:t>: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hr-HR" b="0" dirty="0" smtClean="0">
                <a:solidFill>
                  <a:srgbClr val="800000"/>
                </a:solidFill>
              </a:rPr>
              <a:t>Lekcije iz iskustva naprednih država </a:t>
            </a:r>
            <a:endParaRPr lang="en-US" b="0" dirty="0" smtClean="0">
              <a:solidFill>
                <a:srgbClr val="800000"/>
              </a:solidFill>
            </a:endParaRP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0066"/>
                </a:solidFill>
              </a:rPr>
              <a:t>Jason Harris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dirty="0" smtClean="0">
                <a:solidFill>
                  <a:srgbClr val="000066"/>
                </a:solidFill>
              </a:rPr>
              <a:t>M</a:t>
            </a:r>
            <a:r>
              <a:rPr lang="en-US" sz="2000" dirty="0" smtClean="0">
                <a:solidFill>
                  <a:srgbClr val="000066"/>
                </a:solidFill>
              </a:rPr>
              <a:t>MF</a:t>
            </a:r>
          </a:p>
          <a:p>
            <a:pPr eaLnBrk="1" hangingPunct="1">
              <a:lnSpc>
                <a:spcPct val="90000"/>
              </a:lnSpc>
            </a:pPr>
            <a:endParaRPr lang="en-US" sz="2000" b="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996600"/>
                </a:solidFill>
              </a:rPr>
              <a:t>Zagreb, </a:t>
            </a:r>
            <a:r>
              <a:rPr lang="hr-HR" sz="2000" dirty="0" smtClean="0">
                <a:solidFill>
                  <a:srgbClr val="996600"/>
                </a:solidFill>
              </a:rPr>
              <a:t>prosinac</a:t>
            </a:r>
            <a:r>
              <a:rPr lang="en-US" sz="2000" dirty="0" smtClean="0">
                <a:solidFill>
                  <a:srgbClr val="996600"/>
                </a:solidFill>
              </a:rPr>
              <a:t> 2014</a:t>
            </a:r>
            <a:r>
              <a:rPr lang="hr-HR" sz="2000" dirty="0" smtClean="0">
                <a:solidFill>
                  <a:srgbClr val="996600"/>
                </a:solidFill>
              </a:rPr>
              <a:t>.</a:t>
            </a:r>
            <a:endParaRPr lang="en-US" sz="2000" dirty="0" smtClean="0">
              <a:solidFill>
                <a:srgbClr val="99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hr-HR" sz="2400" dirty="0" smtClean="0">
                <a:solidFill>
                  <a:srgbClr val="800000"/>
                </a:solidFill>
              </a:rPr>
              <a:t>Lekcija</a:t>
            </a:r>
            <a:r>
              <a:rPr lang="en-US" sz="2400" dirty="0" smtClean="0">
                <a:solidFill>
                  <a:srgbClr val="800000"/>
                </a:solidFill>
              </a:rPr>
              <a:t>#2: 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hr-HR" sz="2400" dirty="0" smtClean="0">
                <a:solidFill>
                  <a:srgbClr val="000066"/>
                </a:solidFill>
              </a:rPr>
              <a:t>Uspostaviti jasne, hijerarhijske parametre od početka </a:t>
            </a:r>
            <a:endParaRPr lang="en-US" sz="2400" b="0" dirty="0" smtClean="0">
              <a:solidFill>
                <a:srgbClr val="000066"/>
              </a:solidFill>
            </a:endParaRP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762000" y="6172200"/>
            <a:ext cx="93924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…</a:t>
            </a:r>
            <a:r>
              <a:rPr lang="hr-HR" sz="2000" dirty="0" smtClean="0">
                <a:solidFill>
                  <a:srgbClr val="800000"/>
                </a:solidFill>
              </a:rPr>
              <a:t>kako bi se uspostavila ravnoteža/ da ljudi stvaraju kompromise</a:t>
            </a:r>
            <a:r>
              <a:rPr lang="en-US" sz="2000" dirty="0" smtClean="0">
                <a:solidFill>
                  <a:srgbClr val="800000"/>
                </a:solidFill>
              </a:rPr>
              <a:t>…</a:t>
            </a:r>
            <a:endParaRPr lang="en-US" sz="2000" dirty="0">
              <a:solidFill>
                <a:srgbClr val="800000"/>
              </a:solidFill>
            </a:endParaRPr>
          </a:p>
        </p:txBody>
      </p:sp>
      <p:pic>
        <p:nvPicPr>
          <p:cNvPr id="23655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781300"/>
            <a:ext cx="4600575" cy="305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457200" y="2074863"/>
            <a:ext cx="3124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 sz="1200" dirty="0" smtClean="0">
                <a:solidFill>
                  <a:schemeClr val="tx1"/>
                </a:solidFill>
              </a:rPr>
              <a:t>Proces srednjoročnog rashodovnog okvira (</a:t>
            </a:r>
            <a:r>
              <a:rPr lang="hr-HR" sz="1200" i="1" dirty="0" err="1" smtClean="0">
                <a:solidFill>
                  <a:schemeClr val="tx1"/>
                </a:solidFill>
              </a:rPr>
              <a:t>MTEF</a:t>
            </a:r>
            <a:r>
              <a:rPr lang="hr-HR" sz="1200" dirty="0" smtClean="0">
                <a:solidFill>
                  <a:schemeClr val="tx1"/>
                </a:solidFill>
              </a:rPr>
              <a:t>) </a:t>
            </a:r>
            <a:r>
              <a:rPr lang="en-US" sz="1200" dirty="0" smtClean="0">
                <a:solidFill>
                  <a:schemeClr val="tx1"/>
                </a:solidFill>
              </a:rPr>
              <a:t>“</a:t>
            </a:r>
            <a:r>
              <a:rPr lang="hr-HR" sz="1200" dirty="0" smtClean="0">
                <a:solidFill>
                  <a:schemeClr val="tx1"/>
                </a:solidFill>
              </a:rPr>
              <a:t>odozdo- prema-gore</a:t>
            </a:r>
            <a:r>
              <a:rPr lang="en-US" sz="1200" dirty="0" smtClean="0">
                <a:solidFill>
                  <a:schemeClr val="tx1"/>
                </a:solidFill>
              </a:rPr>
              <a:t>”</a:t>
            </a:r>
            <a:r>
              <a:rPr lang="hr-HR" sz="1200" dirty="0" smtClean="0">
                <a:solidFill>
                  <a:schemeClr val="tx1"/>
                </a:solidFill>
              </a:rPr>
              <a:t>, Južna  Afrika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5816600" y="2070483"/>
            <a:ext cx="2819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 sz="1400" dirty="0" smtClean="0">
                <a:solidFill>
                  <a:schemeClr val="tx1"/>
                </a:solidFill>
              </a:rPr>
              <a:t>Proces </a:t>
            </a:r>
            <a:r>
              <a:rPr lang="hr-HR" sz="1400" i="1" dirty="0" err="1" smtClean="0">
                <a:solidFill>
                  <a:schemeClr val="tx1"/>
                </a:solidFill>
              </a:rPr>
              <a:t>CSR</a:t>
            </a:r>
            <a:r>
              <a:rPr lang="hr-HR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“</a:t>
            </a:r>
            <a:r>
              <a:rPr lang="hr-HR" sz="1400" dirty="0">
                <a:solidFill>
                  <a:schemeClr val="tx1"/>
                </a:solidFill>
              </a:rPr>
              <a:t>o</a:t>
            </a:r>
            <a:r>
              <a:rPr lang="hr-HR" sz="1400" dirty="0" smtClean="0">
                <a:solidFill>
                  <a:schemeClr val="tx1"/>
                </a:solidFill>
              </a:rPr>
              <a:t>dozgo-prema-gore</a:t>
            </a:r>
            <a:r>
              <a:rPr lang="en-US" sz="1400" dirty="0" smtClean="0">
                <a:solidFill>
                  <a:schemeClr val="tx1"/>
                </a:solidFill>
              </a:rPr>
              <a:t>”</a:t>
            </a:r>
            <a:r>
              <a:rPr lang="hr-HR" sz="1400" dirty="0" smtClean="0">
                <a:solidFill>
                  <a:schemeClr val="tx1"/>
                </a:solidFill>
              </a:rPr>
              <a:t>, UK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3655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6300" y="2781300"/>
            <a:ext cx="4457700" cy="323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685800" y="1367135"/>
            <a:ext cx="77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rgbClr val="800000"/>
                </a:solidFill>
              </a:rPr>
              <a:t>Postaviti cjelokupnu potrošnju na početku</a:t>
            </a:r>
            <a:r>
              <a:rPr lang="en-US" sz="2000" dirty="0" smtClean="0">
                <a:solidFill>
                  <a:srgbClr val="800000"/>
                </a:solidFill>
              </a:rPr>
              <a:t>...</a:t>
            </a:r>
            <a:endParaRPr lang="en-US" sz="2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pPr algn="ctr"/>
            <a:r>
              <a:rPr lang="hr-HR" dirty="0" smtClean="0"/>
              <a:t>Lekcija</a:t>
            </a:r>
            <a:r>
              <a:rPr lang="en-US" dirty="0" smtClean="0"/>
              <a:t># 3:</a:t>
            </a:r>
            <a:br>
              <a:rPr lang="en-US" dirty="0" smtClean="0"/>
            </a:br>
            <a:r>
              <a:rPr lang="hr-HR" sz="2400" dirty="0" smtClean="0">
                <a:solidFill>
                  <a:srgbClr val="000066"/>
                </a:solidFill>
              </a:rPr>
              <a:t>Kombinirati stručnost izvana s internim znanjem</a:t>
            </a:r>
            <a:endParaRPr lang="en-US" sz="2400" dirty="0">
              <a:solidFill>
                <a:srgbClr val="000066"/>
              </a:solidFill>
            </a:endParaRP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69128924"/>
              </p:ext>
            </p:extLst>
          </p:nvPr>
        </p:nvGraphicFramePr>
        <p:xfrm>
          <a:off x="304800" y="1828800"/>
          <a:ext cx="4114798" cy="464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1303420"/>
                <a:gridCol w="1515978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Akter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Snaga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Slabost </a:t>
                      </a:r>
                      <a:endParaRPr lang="en-US" sz="16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/>
                        <a:t>Predsjednik</a:t>
                      </a:r>
                      <a:r>
                        <a:rPr lang="en-US" sz="1400" b="1" dirty="0" smtClean="0"/>
                        <a:t>/ </a:t>
                      </a:r>
                      <a:r>
                        <a:rPr lang="hr-HR" sz="1400" b="1" dirty="0" smtClean="0"/>
                        <a:t>Ured Premijera 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Politička obveza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Ograničena fiskalna stručnost </a:t>
                      </a:r>
                      <a:endParaRPr lang="en-US" sz="16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/>
                        <a:t>Ministarstvo financija 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Pregled javnih financija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Ograničena sektorska stručnost </a:t>
                      </a:r>
                      <a:endParaRPr lang="en-US" sz="16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Resorna </a:t>
                      </a:r>
                      <a:r>
                        <a:rPr lang="hr-HR" sz="1400" b="1" dirty="0" smtClean="0"/>
                        <a:t>ministarstva 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Poznavanje svog sektora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Status quo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hr-HR" sz="1600" baseline="0" dirty="0" smtClean="0"/>
                        <a:t>pristranost </a:t>
                      </a:r>
                      <a:endParaRPr lang="en-US" sz="1600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Vanjski stručnjaci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Izazovne</a:t>
                      </a:r>
                      <a:r>
                        <a:rPr lang="hr-HR" sz="1600" baseline="0" dirty="0" smtClean="0"/>
                        <a:t> ideje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Nepoznavanje javnog sektora </a:t>
                      </a:r>
                      <a:endParaRPr lang="en-US" sz="16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Parlament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Zakonitost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Štiti ustavnost 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C45A-E9EB-420F-97B9-1F280E6604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03182" y="1295400"/>
            <a:ext cx="4066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solidFill>
                  <a:srgbClr val="000066"/>
                </a:solidFill>
              </a:rPr>
              <a:t>RGPP</a:t>
            </a:r>
            <a:r>
              <a:rPr lang="en-US" sz="1800" dirty="0" smtClean="0">
                <a:solidFill>
                  <a:srgbClr val="000066"/>
                </a:solidFill>
              </a:rPr>
              <a:t> </a:t>
            </a:r>
            <a:r>
              <a:rPr lang="hr-HR" sz="1800" dirty="0" smtClean="0">
                <a:solidFill>
                  <a:srgbClr val="000066"/>
                </a:solidFill>
              </a:rPr>
              <a:t>revizorski timovi, Francuska </a:t>
            </a:r>
            <a:endParaRPr lang="en-US" sz="1800" dirty="0">
              <a:solidFill>
                <a:srgbClr val="00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295400"/>
            <a:ext cx="3719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 smtClean="0">
                <a:solidFill>
                  <a:srgbClr val="000066"/>
                </a:solidFill>
              </a:rPr>
              <a:t>Sudionici dubinske analize rashoda </a:t>
            </a:r>
            <a:endParaRPr lang="en-US" sz="1600" dirty="0">
              <a:solidFill>
                <a:srgbClr val="000066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86642776"/>
              </p:ext>
            </p:extLst>
          </p:nvPr>
        </p:nvGraphicFramePr>
        <p:xfrm>
          <a:off x="4673600" y="2120900"/>
          <a:ext cx="441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924800" cy="1066800"/>
          </a:xfrm>
          <a:noFill/>
        </p:spPr>
        <p:txBody>
          <a:bodyPr/>
          <a:lstStyle/>
          <a:p>
            <a:pPr algn="ctr"/>
            <a:r>
              <a:rPr lang="hr-HR" sz="2400" dirty="0" smtClean="0"/>
              <a:t>Lekcija</a:t>
            </a:r>
            <a:r>
              <a:rPr lang="en-US" sz="2400" dirty="0" smtClean="0"/>
              <a:t># 4: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>
                <a:solidFill>
                  <a:srgbClr val="000066"/>
                </a:solidFill>
              </a:rPr>
              <a:t>Gledati na potrošnju iz različitih perspektiva </a:t>
            </a:r>
            <a:endParaRPr lang="en-US" sz="2400" b="0" dirty="0" smtClean="0">
              <a:solidFill>
                <a:srgbClr val="660066"/>
              </a:solidFill>
            </a:endParaRPr>
          </a:p>
        </p:txBody>
      </p:sp>
      <p:graphicFrame>
        <p:nvGraphicFramePr>
          <p:cNvPr id="244284" name="Group 5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933063"/>
              </p:ext>
            </p:extLst>
          </p:nvPr>
        </p:nvGraphicFramePr>
        <p:xfrm>
          <a:off x="908050" y="1905000"/>
          <a:ext cx="5791200" cy="3898584"/>
        </p:xfrm>
        <a:graphic>
          <a:graphicData uri="http://schemas.openxmlformats.org/drawingml/2006/table">
            <a:tbl>
              <a:tblPr/>
              <a:tblGrid>
                <a:gridCol w="385763"/>
                <a:gridCol w="2046287"/>
                <a:gridCol w="768350"/>
                <a:gridCol w="914400"/>
                <a:gridCol w="838200"/>
                <a:gridCol w="838200"/>
              </a:tblGrid>
              <a:tr h="38258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ODJEL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4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82588">
                <a:tc row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Procesi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vert="eaVert"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Ljudski resursi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Nabava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9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Transakcije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8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Korporativne usluge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Naknade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&amp; </a:t>
                      </a: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takse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7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Upravljanje imovinom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44169" name="Line 457"/>
          <p:cNvSpPr>
            <a:spLocks noChangeShapeType="1"/>
          </p:cNvSpPr>
          <p:nvPr/>
        </p:nvSpPr>
        <p:spPr bwMode="auto">
          <a:xfrm>
            <a:off x="3498850" y="5867400"/>
            <a:ext cx="31242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170" name="Text Box 458"/>
          <p:cNvSpPr txBox="1">
            <a:spLocks noChangeArrowheads="1"/>
          </p:cNvSpPr>
          <p:nvPr/>
        </p:nvSpPr>
        <p:spPr bwMode="auto">
          <a:xfrm>
            <a:off x="3575050" y="6172200"/>
            <a:ext cx="350128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rgbClr val="800000"/>
                </a:solidFill>
              </a:rPr>
              <a:t>Djelotvorna raspodjela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244171" name="Line 459"/>
          <p:cNvSpPr>
            <a:spLocks noChangeShapeType="1"/>
          </p:cNvSpPr>
          <p:nvPr/>
        </p:nvSpPr>
        <p:spPr bwMode="auto">
          <a:xfrm>
            <a:off x="7004050" y="3200400"/>
            <a:ext cx="0" cy="24384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172" name="Text Box 460"/>
          <p:cNvSpPr txBox="1">
            <a:spLocks noChangeArrowheads="1"/>
          </p:cNvSpPr>
          <p:nvPr/>
        </p:nvSpPr>
        <p:spPr bwMode="auto">
          <a:xfrm>
            <a:off x="7071622" y="3905250"/>
            <a:ext cx="2081018" cy="904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r-HR" dirty="0" smtClean="0">
                <a:solidFill>
                  <a:srgbClr val="800000"/>
                </a:solidFill>
              </a:rPr>
              <a:t>Produktivna </a:t>
            </a:r>
          </a:p>
          <a:p>
            <a:pPr algn="ctr"/>
            <a:r>
              <a:rPr lang="hr-HR" dirty="0" smtClean="0">
                <a:solidFill>
                  <a:srgbClr val="800000"/>
                </a:solidFill>
              </a:rPr>
              <a:t>učinkovitost 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400" dirty="0" smtClean="0"/>
              <a:t>Lekcija</a:t>
            </a:r>
            <a:r>
              <a:rPr lang="en-US" sz="2400" dirty="0" smtClean="0"/>
              <a:t># 5: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>
                <a:solidFill>
                  <a:srgbClr val="000066"/>
                </a:solidFill>
              </a:rPr>
              <a:t>Postaviti jasnu metodologiju računovodstva za uštede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C45A-E9EB-420F-97B9-1F280E6604C1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53989851"/>
              </p:ext>
            </p:extLst>
          </p:nvPr>
        </p:nvGraphicFramePr>
        <p:xfrm>
          <a:off x="457200" y="14478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125538"/>
          </a:xfrm>
        </p:spPr>
        <p:txBody>
          <a:bodyPr/>
          <a:lstStyle/>
          <a:p>
            <a:pPr algn="ctr"/>
            <a:r>
              <a:rPr lang="hr-HR" sz="2400" dirty="0" smtClean="0"/>
              <a:t>Lekcija</a:t>
            </a:r>
            <a:r>
              <a:rPr lang="en-US" sz="2400" dirty="0" smtClean="0"/>
              <a:t># 6:</a:t>
            </a:r>
            <a:br>
              <a:rPr lang="en-US" sz="2400" dirty="0" smtClean="0"/>
            </a:br>
            <a:r>
              <a:rPr lang="hr-HR" sz="2400" dirty="0" smtClean="0">
                <a:solidFill>
                  <a:srgbClr val="000066"/>
                </a:solidFill>
              </a:rPr>
              <a:t>Ne precijeniti među-ministarske </a:t>
            </a:r>
            <a:r>
              <a:rPr lang="en-US" sz="2400" dirty="0" smtClean="0">
                <a:solidFill>
                  <a:srgbClr val="000066"/>
                </a:solidFill>
              </a:rPr>
              <a:t>“</a:t>
            </a:r>
            <a:r>
              <a:rPr lang="hr-HR" sz="2400" dirty="0" smtClean="0">
                <a:solidFill>
                  <a:srgbClr val="000066"/>
                </a:solidFill>
              </a:rPr>
              <a:t>sinergije</a:t>
            </a:r>
            <a:r>
              <a:rPr lang="en-US" sz="2400" dirty="0" smtClean="0">
                <a:solidFill>
                  <a:srgbClr val="000066"/>
                </a:solidFill>
              </a:rPr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640" y="1548661"/>
            <a:ext cx="70182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Uštede identificirane u dubinskoj analizi javnih rashoda 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Nizozemske u </a:t>
            </a:r>
            <a:r>
              <a:rPr lang="hr-HR" sz="2000" b="1" dirty="0" err="1" smtClean="0">
                <a:solidFill>
                  <a:schemeClr val="tx1"/>
                </a:solidFill>
              </a:rPr>
              <a:t>2010</a:t>
            </a:r>
            <a:r>
              <a:rPr lang="hr-HR" sz="2000" b="1" dirty="0" smtClean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hr-HR" sz="1600" dirty="0" smtClean="0">
                <a:solidFill>
                  <a:schemeClr val="tx1"/>
                </a:solidFill>
              </a:rPr>
              <a:t>milijarde eura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7620" y="2420070"/>
            <a:ext cx="6300724" cy="4033266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1" name="Oval 10"/>
          <p:cNvSpPr/>
          <p:nvPr/>
        </p:nvSpPr>
        <p:spPr bwMode="auto">
          <a:xfrm>
            <a:off x="5818724" y="2972242"/>
            <a:ext cx="1800200" cy="432048"/>
          </a:xfrm>
          <a:prstGeom prst="ellipse">
            <a:avLst/>
          </a:prstGeom>
          <a:noFill/>
          <a:ln w="9525" cap="flat" cmpd="sng" algn="ctr">
            <a:solidFill>
              <a:srgbClr val="8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hr-HR" dirty="0" smtClean="0"/>
              <a:t>Lekcija</a:t>
            </a:r>
            <a:r>
              <a:rPr lang="en-US" dirty="0" smtClean="0"/>
              <a:t># 7:</a:t>
            </a:r>
            <a:br>
              <a:rPr lang="en-US" dirty="0" smtClean="0"/>
            </a:br>
            <a:r>
              <a:rPr lang="hr-HR" sz="2400" dirty="0" smtClean="0">
                <a:solidFill>
                  <a:srgbClr val="002060"/>
                </a:solidFill>
              </a:rPr>
              <a:t>Fokusirati se već u početku na područja koja najviše obećavaju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3"/>
          </p:nvPr>
        </p:nvSpPr>
        <p:spPr>
          <a:xfrm>
            <a:off x="457200" y="3824289"/>
            <a:ext cx="4038600" cy="366711"/>
          </a:xfrm>
        </p:spPr>
        <p:txBody>
          <a:bodyPr/>
          <a:lstStyle/>
          <a:p>
            <a:pPr algn="ctr">
              <a:buNone/>
            </a:pPr>
            <a:r>
              <a:rPr lang="hr-HR" sz="1600" dirty="0" smtClean="0">
                <a:solidFill>
                  <a:srgbClr val="800000"/>
                </a:solidFill>
              </a:rPr>
              <a:t>Veliki gubitak</a:t>
            </a:r>
            <a:r>
              <a:rPr lang="en-US" sz="1600" dirty="0" smtClean="0">
                <a:solidFill>
                  <a:srgbClr val="800000"/>
                </a:solidFill>
              </a:rPr>
              <a:t>: </a:t>
            </a:r>
            <a:r>
              <a:rPr lang="hr-HR" sz="1200" dirty="0" smtClean="0">
                <a:solidFill>
                  <a:srgbClr val="800000"/>
                </a:solidFill>
              </a:rPr>
              <a:t>revizije vrijednosti za novac </a:t>
            </a:r>
            <a:endParaRPr lang="en-US" sz="1200" b="0" dirty="0">
              <a:solidFill>
                <a:srgbClr val="8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3824289"/>
            <a:ext cx="4038600" cy="366712"/>
          </a:xfrm>
        </p:spPr>
        <p:txBody>
          <a:bodyPr/>
          <a:lstStyle/>
          <a:p>
            <a:pPr algn="ctr">
              <a:buNone/>
            </a:pPr>
            <a:r>
              <a:rPr lang="hr-HR" sz="1600" dirty="0" smtClean="0">
                <a:solidFill>
                  <a:srgbClr val="800000"/>
                </a:solidFill>
              </a:rPr>
              <a:t>Velika preklapanja</a:t>
            </a:r>
            <a:r>
              <a:rPr lang="en-US" sz="1600" dirty="0" smtClean="0">
                <a:solidFill>
                  <a:srgbClr val="800000"/>
                </a:solidFill>
              </a:rPr>
              <a:t>: </a:t>
            </a:r>
            <a:r>
              <a:rPr lang="hr-HR" sz="1050" b="0" dirty="0" smtClean="0">
                <a:solidFill>
                  <a:srgbClr val="800000"/>
                </a:solidFill>
              </a:rPr>
              <a:t>politika poduzeća, Francuska </a:t>
            </a:r>
            <a:endParaRPr lang="en-US" sz="1050" b="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7474-6F78-4654-92AD-7B2A27B66A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38600" cy="304800"/>
          </a:xfrm>
        </p:spPr>
        <p:txBody>
          <a:bodyPr/>
          <a:lstStyle/>
          <a:p>
            <a:pPr algn="ctr">
              <a:buNone/>
            </a:pPr>
            <a:r>
              <a:rPr lang="hr-HR" sz="1600" dirty="0" smtClean="0">
                <a:solidFill>
                  <a:srgbClr val="800000"/>
                </a:solidFill>
              </a:rPr>
              <a:t>Velika ministarstva</a:t>
            </a:r>
            <a:r>
              <a:rPr lang="en-US" sz="1600" dirty="0" smtClean="0">
                <a:solidFill>
                  <a:srgbClr val="800000"/>
                </a:solidFill>
              </a:rPr>
              <a:t>: </a:t>
            </a:r>
            <a:r>
              <a:rPr lang="hr-HR" sz="1600" b="0" dirty="0" smtClean="0">
                <a:solidFill>
                  <a:srgbClr val="800000"/>
                </a:solidFill>
              </a:rPr>
              <a:t>Irska, uštede </a:t>
            </a:r>
            <a:r>
              <a:rPr lang="en-US" sz="1600" b="0" i="1" dirty="0" err="1" smtClean="0">
                <a:solidFill>
                  <a:srgbClr val="800000"/>
                </a:solidFill>
              </a:rPr>
              <a:t>CRE</a:t>
            </a:r>
            <a:r>
              <a:rPr lang="en-US" sz="1600" b="0" dirty="0" smtClean="0">
                <a:solidFill>
                  <a:srgbClr val="800000"/>
                </a:solidFill>
              </a:rPr>
              <a:t> </a:t>
            </a:r>
            <a:endParaRPr lang="en-US" sz="1600" b="0" dirty="0">
              <a:solidFill>
                <a:srgbClr val="800000"/>
              </a:solidFill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3368146"/>
              </p:ext>
            </p:extLst>
          </p:nvPr>
        </p:nvGraphicFramePr>
        <p:xfrm>
          <a:off x="152400" y="1524000"/>
          <a:ext cx="44196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Content Placeholder 9"/>
          <p:cNvSpPr txBox="1">
            <a:spLocks/>
          </p:cNvSpPr>
          <p:nvPr/>
        </p:nvSpPr>
        <p:spPr bwMode="auto">
          <a:xfrm>
            <a:off x="4724400" y="1219200"/>
            <a:ext cx="403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Velika povećanja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hr-H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realna potrošnja,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638800" y="4419600"/>
            <a:ext cx="2209800" cy="23622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Porezni krediti 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(</a:t>
            </a:r>
            <a:r>
              <a:rPr lang="en-US" sz="1400" dirty="0" smtClean="0">
                <a:solidFill>
                  <a:srgbClr val="0000FF"/>
                </a:solidFill>
                <a:latin typeface="Calibri"/>
                <a:cs typeface="Arial" charset="0"/>
              </a:rPr>
              <a:t>€</a:t>
            </a:r>
            <a:r>
              <a:rPr lang="en-US" sz="1400" dirty="0" err="1" smtClean="0">
                <a:solidFill>
                  <a:srgbClr val="0000FF"/>
                </a:solidFill>
                <a:latin typeface="Calibri"/>
                <a:cs typeface="Arial" charset="0"/>
              </a:rPr>
              <a:t>850m</a:t>
            </a:r>
            <a:r>
              <a:rPr lang="hr-HR" sz="1400" dirty="0" smtClean="0">
                <a:solidFill>
                  <a:srgbClr val="0000FF"/>
                </a:solidFill>
                <a:latin typeface="Calibri"/>
                <a:cs typeface="Arial" charset="0"/>
              </a:rPr>
              <a:t>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867400" y="4267200"/>
            <a:ext cx="1219200" cy="1143000"/>
          </a:xfrm>
          <a:prstGeom prst="ellipse">
            <a:avLst/>
          </a:prstGeom>
          <a:noFill/>
          <a:ln>
            <a:solidFill>
              <a:srgbClr val="996600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i="0" u="none" strike="noStrike" cap="none" normalizeH="0" baseline="0" dirty="0" smtClean="0">
                <a:ln>
                  <a:noFill/>
                </a:ln>
                <a:solidFill>
                  <a:srgbClr val="996600"/>
                </a:solidFill>
                <a:effectLst/>
                <a:latin typeface="Arial" charset="0"/>
                <a:cs typeface="Arial" charset="0"/>
              </a:rPr>
              <a:t>Darovnice 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996600"/>
                </a:solidFill>
                <a:latin typeface="Arial" charset="0"/>
                <a:cs typeface="Arial" charset="0"/>
              </a:rPr>
              <a:t>(</a:t>
            </a:r>
            <a:r>
              <a:rPr lang="en-US" sz="1400" dirty="0" smtClean="0">
                <a:solidFill>
                  <a:srgbClr val="996600"/>
                </a:solidFill>
                <a:latin typeface="Calibri"/>
                <a:cs typeface="Arial" charset="0"/>
              </a:rPr>
              <a:t>€ 180m)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rgbClr val="9966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781800" y="4267200"/>
            <a:ext cx="1600200" cy="1676400"/>
          </a:xfrm>
          <a:prstGeom prst="ellipse">
            <a:avLst/>
          </a:prstGeom>
          <a:noFill/>
          <a:ln>
            <a:solidFill>
              <a:srgbClr val="800000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9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cs typeface="Arial" charset="0"/>
              </a:rPr>
              <a:t>Subvencionirani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cs typeface="Arial" charset="0"/>
              </a:rPr>
              <a:t> zajmovi</a:t>
            </a:r>
            <a:endParaRPr kumimoji="0" lang="en-US" sz="10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800000"/>
                </a:solidFill>
                <a:cs typeface="Arial" charset="0"/>
              </a:rPr>
              <a:t>(€400m)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7305" y="1600200"/>
            <a:ext cx="3757295" cy="22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5791200" y="1752600"/>
            <a:ext cx="708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dirty="0" smtClean="0">
                <a:solidFill>
                  <a:schemeClr val="tx1"/>
                </a:solidFill>
                <a:latin typeface="Calibri" pitchFamily="34" charset="0"/>
              </a:rPr>
              <a:t>1998=100</a:t>
            </a: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2557" y="4152042"/>
            <a:ext cx="1940243" cy="2516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pPr algn="ctr"/>
            <a:r>
              <a:rPr lang="hr-HR" dirty="0" smtClean="0"/>
              <a:t>Lekcija</a:t>
            </a:r>
            <a:r>
              <a:rPr lang="en-US" dirty="0" smtClean="0"/>
              <a:t># 8:</a:t>
            </a:r>
            <a:br>
              <a:rPr lang="en-US" dirty="0" smtClean="0"/>
            </a:br>
            <a:r>
              <a:rPr lang="hr-HR" dirty="0" smtClean="0">
                <a:solidFill>
                  <a:srgbClr val="000066"/>
                </a:solidFill>
              </a:rPr>
              <a:t>Završiti posao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7474-6F78-4654-92AD-7B2A27B66AEA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86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400" y="1900011"/>
            <a:ext cx="6784848" cy="48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914400" y="1353336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800" dirty="0" smtClean="0">
                <a:solidFill>
                  <a:schemeClr val="tx1"/>
                </a:solidFill>
              </a:rPr>
              <a:t>Uštede iz sveobuhvatne dubinske analize rashoda za </a:t>
            </a:r>
            <a:r>
              <a:rPr lang="hr-HR" sz="1800" dirty="0" err="1" smtClean="0">
                <a:solidFill>
                  <a:schemeClr val="tx1"/>
                </a:solidFill>
              </a:rPr>
              <a:t>2011</a:t>
            </a:r>
            <a:r>
              <a:rPr lang="hr-HR" sz="1800" dirty="0" smtClean="0">
                <a:solidFill>
                  <a:schemeClr val="tx1"/>
                </a:solidFill>
              </a:rPr>
              <a:t>., Irska </a:t>
            </a:r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hr-HR" sz="1400" dirty="0" smtClean="0">
                <a:solidFill>
                  <a:schemeClr val="tx1"/>
                </a:solidFill>
              </a:rPr>
              <a:t>milijarde eura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562600" y="1981200"/>
            <a:ext cx="1800200" cy="432048"/>
          </a:xfrm>
          <a:prstGeom prst="ellipse">
            <a:avLst/>
          </a:prstGeom>
          <a:noFill/>
          <a:ln w="9525" cap="flat" cmpd="sng" algn="ctr">
            <a:solidFill>
              <a:srgbClr val="8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pPr algn="ctr"/>
            <a:r>
              <a:rPr lang="hr-HR" dirty="0" smtClean="0"/>
              <a:t>Lekcija</a:t>
            </a:r>
            <a:r>
              <a:rPr lang="en-US" dirty="0" smtClean="0"/>
              <a:t># 9:</a:t>
            </a:r>
            <a:br>
              <a:rPr lang="en-US" dirty="0" smtClean="0"/>
            </a:br>
            <a:r>
              <a:rPr lang="hr-HR" dirty="0" smtClean="0">
                <a:solidFill>
                  <a:srgbClr val="000066"/>
                </a:solidFill>
              </a:rPr>
              <a:t>Uključiti uštede u višegodišnje proračune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7474-6F78-4654-92AD-7B2A27B66AEA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114620"/>
              </p:ext>
            </p:extLst>
          </p:nvPr>
        </p:nvGraphicFramePr>
        <p:xfrm>
          <a:off x="762000" y="1295400"/>
          <a:ext cx="7696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pPr algn="ctr"/>
            <a:r>
              <a:rPr lang="hr-HR" dirty="0" smtClean="0"/>
              <a:t>Lekcija</a:t>
            </a:r>
            <a:r>
              <a:rPr lang="en-US" dirty="0" smtClean="0"/>
              <a:t># 10:</a:t>
            </a:r>
            <a:br>
              <a:rPr lang="en-US" dirty="0" smtClean="0"/>
            </a:br>
            <a:r>
              <a:rPr lang="hr-HR" sz="2400" dirty="0" smtClean="0">
                <a:solidFill>
                  <a:srgbClr val="000066"/>
                </a:solidFill>
              </a:rPr>
              <a:t>Ostaviti dovoljno vremena za provođenje reformi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r-HR" sz="2000" dirty="0" smtClean="0">
                <a:solidFill>
                  <a:srgbClr val="800000"/>
                </a:solidFill>
              </a:rPr>
              <a:t>Dubinska analiza rashoda i identificiranje ušteda je jednostavan dio </a:t>
            </a:r>
            <a:endParaRPr lang="en-US" sz="2000" dirty="0" smtClean="0">
              <a:solidFill>
                <a:srgbClr val="800000"/>
              </a:solidFill>
            </a:endParaRPr>
          </a:p>
          <a:p>
            <a:pPr lvl="1"/>
            <a:endParaRPr lang="en-US" sz="1600" dirty="0" smtClean="0">
              <a:solidFill>
                <a:srgbClr val="800000"/>
              </a:solidFill>
            </a:endParaRPr>
          </a:p>
          <a:p>
            <a:r>
              <a:rPr lang="hr-HR" sz="2000" dirty="0" smtClean="0">
                <a:solidFill>
                  <a:srgbClr val="800000"/>
                </a:solidFill>
              </a:rPr>
              <a:t>Teži dijelovi dubinskih analiza rashoda su</a:t>
            </a:r>
            <a:r>
              <a:rPr lang="en-US" sz="2000" dirty="0" smtClean="0">
                <a:solidFill>
                  <a:srgbClr val="800000"/>
                </a:solidFill>
              </a:rPr>
              <a:t>:</a:t>
            </a:r>
          </a:p>
          <a:p>
            <a:pPr lvl="1"/>
            <a:r>
              <a:rPr lang="hr-HR" sz="2000" dirty="0" smtClean="0">
                <a:solidFill>
                  <a:srgbClr val="002060"/>
                </a:solidFill>
              </a:rPr>
              <a:t>Pregovaranje i dogovor o zaključcima unutar vlade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hr-HR" sz="2000" dirty="0" smtClean="0">
                <a:solidFill>
                  <a:srgbClr val="002060"/>
                </a:solidFill>
              </a:rPr>
              <a:t>Usvajanje potrebnog zakonodavstva u Saboru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hr-HR" sz="2000" dirty="0" smtClean="0">
                <a:solidFill>
                  <a:srgbClr val="002060"/>
                </a:solidFill>
              </a:rPr>
              <a:t>Uvjeravanje javnosti o potrebi za reformama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hr-HR" sz="2000" dirty="0" smtClean="0">
                <a:solidFill>
                  <a:srgbClr val="002060"/>
                </a:solidFill>
              </a:rPr>
              <a:t>Planiranje ostvarivanja rezultata i provedba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endParaRPr lang="en-US" sz="2000" dirty="0" smtClean="0">
              <a:solidFill>
                <a:srgbClr val="800000"/>
              </a:solidFill>
            </a:endParaRPr>
          </a:p>
          <a:p>
            <a:pPr algn="just"/>
            <a:r>
              <a:rPr lang="hr-HR" sz="2000" dirty="0" smtClean="0">
                <a:solidFill>
                  <a:srgbClr val="800000"/>
                </a:solidFill>
              </a:rPr>
              <a:t>Ostaviti najmanje 6 mjeseci između zaključivanja dubinske analize i početka prve financijske godine kako bi se riješile gore navedene točke </a:t>
            </a:r>
            <a:endParaRPr lang="en-US" sz="2000" dirty="0" smtClean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7474-6F78-4654-92AD-7B2A27B66AE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IV. </a:t>
            </a:r>
            <a:r>
              <a:rPr lang="hr-HR" dirty="0" smtClean="0"/>
              <a:t>Pitanja za raspravu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hr-HR" sz="2800" dirty="0" smtClean="0">
                <a:solidFill>
                  <a:srgbClr val="000066"/>
                </a:solidFill>
              </a:rPr>
              <a:t>Koji su ciljevi dubinske analize</a:t>
            </a:r>
            <a:r>
              <a:rPr lang="en-US" sz="2800" dirty="0" smtClean="0">
                <a:solidFill>
                  <a:srgbClr val="000066"/>
                </a:solidFill>
              </a:rPr>
              <a:t>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hr-HR" sz="2800" dirty="0" smtClean="0">
                <a:solidFill>
                  <a:srgbClr val="000066"/>
                </a:solidFill>
              </a:rPr>
              <a:t>Koji je vremenski horizont za dubinsku analizu</a:t>
            </a:r>
            <a:r>
              <a:rPr lang="en-US" sz="2800" dirty="0" smtClean="0">
                <a:solidFill>
                  <a:srgbClr val="000066"/>
                </a:solidFill>
              </a:rPr>
              <a:t>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hr-HR" sz="2800" dirty="0" smtClean="0">
                <a:solidFill>
                  <a:srgbClr val="000066"/>
                </a:solidFill>
              </a:rPr>
              <a:t>Kako će dubinska analiza kombinirati interno znanje s vanjskim izazovima</a:t>
            </a:r>
            <a:r>
              <a:rPr lang="en-US" sz="2800" dirty="0" smtClean="0">
                <a:solidFill>
                  <a:srgbClr val="000066"/>
                </a:solidFill>
              </a:rPr>
              <a:t>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hr-HR" sz="2800" dirty="0" smtClean="0">
                <a:solidFill>
                  <a:srgbClr val="000066"/>
                </a:solidFill>
              </a:rPr>
              <a:t>Kako ćemo osigurati da dubinska analiza identificira dovoljno vjerodostojnih ušteda</a:t>
            </a:r>
            <a:r>
              <a:rPr lang="en-US" sz="2800" dirty="0" smtClean="0">
                <a:solidFill>
                  <a:srgbClr val="000066"/>
                </a:solidFill>
              </a:rPr>
              <a:t>?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hr-HR" sz="2800" dirty="0" smtClean="0">
                <a:solidFill>
                  <a:srgbClr val="000066"/>
                </a:solidFill>
              </a:rPr>
              <a:t>Kako ćemo osigurati da se te uštede uistinu i ostvare?</a:t>
            </a:r>
            <a:endParaRPr lang="en-US" sz="2800" dirty="0" smtClean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7474-6F78-4654-92AD-7B2A27B66AE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hr-HR" dirty="0" smtClean="0"/>
              <a:t>Sadržaj prezentacije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71500" indent="-571500">
              <a:buFont typeface="+mj-lt"/>
              <a:buAutoNum type="romanUcPeriod"/>
            </a:pPr>
            <a:r>
              <a:rPr lang="hr-HR" sz="2800" dirty="0" smtClean="0">
                <a:solidFill>
                  <a:srgbClr val="000066"/>
                </a:solidFill>
              </a:rPr>
              <a:t>Ciljevi dubinskih analiza javnih rashoda </a:t>
            </a:r>
            <a:endParaRPr lang="en-US" sz="2800" dirty="0" smtClean="0">
              <a:solidFill>
                <a:srgbClr val="000066"/>
              </a:solidFill>
            </a:endParaRPr>
          </a:p>
          <a:p>
            <a:pPr marL="571500" indent="-571500">
              <a:buFont typeface="+mj-lt"/>
              <a:buAutoNum type="romanUcPeriod"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hr-HR" sz="2800" dirty="0" smtClean="0">
                <a:solidFill>
                  <a:srgbClr val="000066"/>
                </a:solidFill>
              </a:rPr>
              <a:t>Raspon pristupa dubinskih analiza javnih rashoda </a:t>
            </a:r>
            <a:endParaRPr lang="en-US" sz="2800" dirty="0" smtClean="0">
              <a:solidFill>
                <a:srgbClr val="000066"/>
              </a:solidFill>
            </a:endParaRPr>
          </a:p>
          <a:p>
            <a:pPr marL="571500" indent="-571500">
              <a:buFont typeface="+mj-lt"/>
              <a:buAutoNum type="romanUcPeriod"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hr-HR" sz="2800" dirty="0" smtClean="0">
                <a:solidFill>
                  <a:srgbClr val="000066"/>
                </a:solidFill>
              </a:rPr>
              <a:t>Lekcije naučene iz uspjeha i neuspjeha drugih država </a:t>
            </a:r>
            <a:endParaRPr lang="en-US" sz="2800" dirty="0" smtClean="0">
              <a:solidFill>
                <a:srgbClr val="000066"/>
              </a:solidFill>
            </a:endParaRPr>
          </a:p>
          <a:p>
            <a:pPr marL="571500" indent="-571500">
              <a:buFont typeface="+mj-lt"/>
              <a:buAutoNum type="romanUcPeriod"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hr-HR" sz="2800" dirty="0" smtClean="0">
                <a:solidFill>
                  <a:srgbClr val="000066"/>
                </a:solidFill>
              </a:rPr>
              <a:t>Pitanja za raspravu</a:t>
            </a:r>
            <a:endParaRPr lang="en-US" sz="28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7474-6F78-4654-92AD-7B2A27B66AE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I. </a:t>
            </a:r>
            <a:r>
              <a:rPr lang="hr-HR" dirty="0" smtClean="0"/>
              <a:t>Ciljevi dubinskih analiza javnih rashoda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buFont typeface="+mj-lt"/>
              <a:buAutoNum type="arabicPeriod"/>
            </a:pPr>
            <a:r>
              <a:rPr lang="hr-HR" sz="2800" dirty="0" smtClean="0">
                <a:solidFill>
                  <a:srgbClr val="800000"/>
                </a:solidFill>
              </a:rPr>
              <a:t>Fiskalna konsolidacija</a:t>
            </a:r>
            <a:r>
              <a:rPr lang="en-US" sz="2800" dirty="0" smtClean="0">
                <a:solidFill>
                  <a:srgbClr val="800000"/>
                </a:solidFill>
              </a:rPr>
              <a:t>: </a:t>
            </a:r>
            <a:r>
              <a:rPr lang="hr-HR" sz="2800" b="0" dirty="0" smtClean="0">
                <a:solidFill>
                  <a:srgbClr val="000066"/>
                </a:solidFill>
              </a:rPr>
              <a:t>Smanjiti rast ili razinu javnih rashoda </a:t>
            </a:r>
            <a:endParaRPr lang="en-US" sz="2800" b="0" dirty="0" smtClean="0">
              <a:solidFill>
                <a:srgbClr val="000066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>
                <a:solidFill>
                  <a:srgbClr val="800000"/>
                </a:solidFill>
              </a:rPr>
              <a:t>Djelotvorna raspodjela</a:t>
            </a:r>
            <a:r>
              <a:rPr lang="en-US" sz="2800" dirty="0" smtClean="0">
                <a:solidFill>
                  <a:srgbClr val="800000"/>
                </a:solidFill>
              </a:rPr>
              <a:t>: </a:t>
            </a:r>
            <a:r>
              <a:rPr lang="hr-HR" sz="2800" b="0" dirty="0" smtClean="0">
                <a:solidFill>
                  <a:srgbClr val="000066"/>
                </a:solidFill>
              </a:rPr>
              <a:t>Premjestiti rashode iz sektora nižeg prioriteta u sektor višeg prioriteta </a:t>
            </a:r>
            <a:endParaRPr lang="en-US" sz="2800" b="0" dirty="0" smtClean="0">
              <a:solidFill>
                <a:srgbClr val="000066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0" dirty="0" smtClean="0">
              <a:solidFill>
                <a:srgbClr val="000066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>
                <a:solidFill>
                  <a:srgbClr val="800000"/>
                </a:solidFill>
              </a:rPr>
              <a:t>Vrijednost za novac</a:t>
            </a:r>
            <a:r>
              <a:rPr lang="en-US" sz="2800" dirty="0" smtClean="0">
                <a:solidFill>
                  <a:srgbClr val="800000"/>
                </a:solidFill>
              </a:rPr>
              <a:t>: </a:t>
            </a:r>
            <a:r>
              <a:rPr lang="hr-HR" sz="2800" b="0" dirty="0" smtClean="0">
                <a:solidFill>
                  <a:srgbClr val="000066"/>
                </a:solidFill>
              </a:rPr>
              <a:t>Povećati </a:t>
            </a:r>
            <a:r>
              <a:rPr lang="en-US" sz="2800" b="0" dirty="0" smtClean="0">
                <a:solidFill>
                  <a:srgbClr val="000066"/>
                </a:solidFill>
              </a:rPr>
              <a:t>output p</a:t>
            </a:r>
            <a:r>
              <a:rPr lang="hr-HR" sz="2800" b="0" dirty="0" smtClean="0">
                <a:solidFill>
                  <a:srgbClr val="000066"/>
                </a:solidFill>
              </a:rPr>
              <a:t>o jedinici </a:t>
            </a:r>
            <a:r>
              <a:rPr lang="hr-HR" sz="2800" b="0" dirty="0" err="1" smtClean="0">
                <a:solidFill>
                  <a:srgbClr val="000066"/>
                </a:solidFill>
              </a:rPr>
              <a:t>input</a:t>
            </a:r>
            <a:r>
              <a:rPr lang="hr-HR" sz="2800" b="0" dirty="0" smtClean="0">
                <a:solidFill>
                  <a:srgbClr val="000066"/>
                </a:solidFill>
              </a:rPr>
              <a:t>-a u zadanom sektoru 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7474-6F78-4654-92AD-7B2A27B66A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pPr marL="457200" indent="-457200"/>
            <a:r>
              <a:rPr lang="en-US" dirty="0" smtClean="0">
                <a:solidFill>
                  <a:srgbClr val="800000"/>
                </a:solidFill>
              </a:rPr>
              <a:t>II.	</a:t>
            </a:r>
            <a:r>
              <a:rPr lang="hr-HR" dirty="0" smtClean="0">
                <a:solidFill>
                  <a:srgbClr val="800000"/>
                </a:solidFill>
              </a:rPr>
              <a:t>Raspon pristupa dubinskih analiza javnih rashoda</a:t>
            </a:r>
            <a:r>
              <a:rPr lang="en-US" dirty="0" smtClean="0">
                <a:solidFill>
                  <a:srgbClr val="800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olidFill>
                  <a:srgbClr val="000066"/>
                </a:solidFill>
              </a:rPr>
              <a:t>4 </a:t>
            </a:r>
            <a:r>
              <a:rPr lang="hr-HR" sz="2000" dirty="0" smtClean="0">
                <a:solidFill>
                  <a:srgbClr val="000066"/>
                </a:solidFill>
              </a:rPr>
              <a:t>osnovna modela dubinske analize javnih rashoda</a:t>
            </a:r>
            <a:r>
              <a:rPr lang="en-US" sz="2000" dirty="0" smtClean="0">
                <a:solidFill>
                  <a:srgbClr val="000066"/>
                </a:solidFill>
              </a:rPr>
              <a:t>…</a:t>
            </a:r>
          </a:p>
        </p:txBody>
      </p:sp>
      <p:graphicFrame>
        <p:nvGraphicFramePr>
          <p:cNvPr id="223519" name="Group 2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576602"/>
              </p:ext>
            </p:extLst>
          </p:nvPr>
        </p:nvGraphicFramePr>
        <p:xfrm>
          <a:off x="762000" y="1371600"/>
          <a:ext cx="7696200" cy="5549583"/>
        </p:xfrm>
        <a:graphic>
          <a:graphicData uri="http://schemas.openxmlformats.org/drawingml/2006/table">
            <a:tbl>
              <a:tblPr/>
              <a:tblGrid>
                <a:gridCol w="555625"/>
                <a:gridCol w="1233488"/>
                <a:gridCol w="2859087"/>
                <a:gridCol w="3048000"/>
              </a:tblGrid>
              <a:tr h="3810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OPSEG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51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Ciljano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Sveobuhvatno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07486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UČESTALOST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vert="eaVert" anchor="ctr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Godišnje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Strateške dubinske analize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Australija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: 2007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-)</a:t>
                      </a: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Evaluacije programa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Korea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: 2006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Budžetiranje s nultom osnovicom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SAD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: 1970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-ih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ABC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analiza (analiza troškova utemeljena na aktivnostima, za povećanje transparentnosti troškova u području općih troškova)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SAD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: 1980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-ih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Periodički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Dubinske analize vrijednosti za novac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nacionalni uredi za reviziju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BRAC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Komisija</a:t>
                      </a:r>
                      <a:r>
                        <a:rPr kumimoji="0" lang="hr-H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Base Realignment &amp; </a:t>
                      </a: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Closure </a:t>
                      </a:r>
                      <a:r>
                        <a:rPr kumimoji="0" lang="hr-HR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Commission</a:t>
                      </a:r>
                      <a:r>
                        <a:rPr kumimoji="0" lang="hr-H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SAD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: 1985-2005)</a:t>
                      </a: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Dubinska analiza programa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Kanada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: 1994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-98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Sveobuhvatne dubinske analize javnih rashoda (</a:t>
                      </a:r>
                      <a:r>
                        <a:rPr kumimoji="0" lang="hr-HR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Comprehensive</a:t>
                      </a:r>
                      <a:r>
                        <a:rPr kumimoji="0" lang="hr-H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r-HR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Spending</a:t>
                      </a:r>
                      <a:r>
                        <a:rPr kumimoji="0" lang="hr-H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r-HR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Reviews</a:t>
                      </a:r>
                      <a:r>
                        <a:rPr kumimoji="0" lang="hr-H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CSR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(UK: 1997-)</a:t>
                      </a: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1200" b="1" i="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</a:rPr>
                        <a:t>Opća analiza javnih politika </a:t>
                      </a:r>
                      <a:r>
                        <a:rPr lang="hr-HR" sz="1200" b="1" i="1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fr-FR" sz="1200" b="1" i="1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</a:rPr>
                        <a:t>Révision Générale des Politiques Publiques</a:t>
                      </a:r>
                      <a:r>
                        <a:rPr lang="hr-HR" sz="1200" b="1" i="1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hr-HR" sz="1200" b="1" i="1" baseline="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RGPP</a:t>
                      </a:r>
                      <a:r>
                        <a:rPr kumimoji="0" lang="hr-H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)(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Francuska,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Dubinska analiza rashoda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143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Ir</a:t>
                      </a:r>
                      <a:r>
                        <a:rPr kumimoji="0" lang="hr-H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ska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2011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19" name="Rectangle 4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000066"/>
                </a:solidFill>
              </a:rPr>
              <a:t>…</a:t>
            </a:r>
            <a:r>
              <a:rPr lang="hr-HR" sz="2400" dirty="0" smtClean="0">
                <a:solidFill>
                  <a:srgbClr val="000066"/>
                </a:solidFill>
              </a:rPr>
              <a:t>uključujući i raspon različitih aktera</a:t>
            </a:r>
            <a:r>
              <a:rPr lang="en-US" sz="2400" dirty="0" smtClean="0">
                <a:solidFill>
                  <a:srgbClr val="000066"/>
                </a:solidFill>
              </a:rPr>
              <a:t>…</a:t>
            </a:r>
          </a:p>
        </p:txBody>
      </p:sp>
      <p:graphicFrame>
        <p:nvGraphicFramePr>
          <p:cNvPr id="230219" name="Group 8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968894"/>
              </p:ext>
            </p:extLst>
          </p:nvPr>
        </p:nvGraphicFramePr>
        <p:xfrm>
          <a:off x="228599" y="1371600"/>
          <a:ext cx="8458201" cy="5254817"/>
        </p:xfrm>
        <a:graphic>
          <a:graphicData uri="http://schemas.openxmlformats.org/drawingml/2006/table">
            <a:tbl>
              <a:tblPr/>
              <a:tblGrid>
                <a:gridCol w="2286001"/>
                <a:gridCol w="1143000"/>
                <a:gridCol w="1066800"/>
                <a:gridCol w="1295400"/>
                <a:gridCol w="1378038"/>
                <a:gridCol w="1288962"/>
              </a:tblGrid>
              <a:tr h="992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Izvr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hr-H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vl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Vlada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MFIN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Resorno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ministarstvo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Neovisni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stručnjaci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Parlament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SAD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Kanada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Dubinska analiza programa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UK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CSR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</a:t>
                      </a: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uska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RGPP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Irska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Dubinska analiza rashoda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pPr marL="457200" indent="-457200" algn="ctr"/>
            <a:r>
              <a:rPr lang="en-US" sz="2400" dirty="0" smtClean="0">
                <a:solidFill>
                  <a:srgbClr val="000066"/>
                </a:solidFill>
              </a:rPr>
              <a:t>…</a:t>
            </a:r>
            <a:r>
              <a:rPr lang="hr-HR" sz="2400" dirty="0" smtClean="0">
                <a:solidFill>
                  <a:srgbClr val="000066"/>
                </a:solidFill>
              </a:rPr>
              <a:t>od kojih svi postavljaju ista osnovna pitanja</a:t>
            </a:r>
            <a:r>
              <a:rPr lang="en-US" sz="2400" dirty="0" smtClean="0">
                <a:solidFill>
                  <a:srgbClr val="000066"/>
                </a:solidFill>
              </a:rPr>
              <a:t>…</a:t>
            </a:r>
          </a:p>
        </p:txBody>
      </p:sp>
      <p:grpSp>
        <p:nvGrpSpPr>
          <p:cNvPr id="225558" name="Group 278"/>
          <p:cNvGrpSpPr>
            <a:grpSpLocks/>
          </p:cNvGrpSpPr>
          <p:nvPr/>
        </p:nvGrpSpPr>
        <p:grpSpPr bwMode="auto">
          <a:xfrm>
            <a:off x="0" y="1295400"/>
            <a:ext cx="8991600" cy="5562600"/>
            <a:chOff x="0" y="816"/>
            <a:chExt cx="5664" cy="3504"/>
          </a:xfrm>
        </p:grpSpPr>
        <p:sp>
          <p:nvSpPr>
            <p:cNvPr id="225541" name="Rectangle 261"/>
            <p:cNvSpPr>
              <a:spLocks noChangeArrowheads="1"/>
            </p:cNvSpPr>
            <p:nvPr/>
          </p:nvSpPr>
          <p:spPr bwMode="auto">
            <a:xfrm>
              <a:off x="604" y="816"/>
              <a:ext cx="1800" cy="471"/>
            </a:xfrm>
            <a:prstGeom prst="rect">
              <a:avLst/>
            </a:prstGeom>
            <a:solidFill>
              <a:srgbClr val="CC0066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fr-FR" sz="1600" dirty="0">
                  <a:solidFill>
                    <a:schemeClr val="bg1"/>
                  </a:solidFill>
                  <a:ea typeface="MS PGothic" pitchFamily="34" charset="-128"/>
                </a:rPr>
                <a:t>1. </a:t>
              </a:r>
              <a:r>
                <a:rPr lang="hr-HR" sz="1600" dirty="0" smtClean="0">
                  <a:solidFill>
                    <a:schemeClr val="bg1"/>
                  </a:solidFill>
                  <a:ea typeface="MS PGothic" pitchFamily="34" charset="-128"/>
                </a:rPr>
                <a:t>Što radimo</a:t>
              </a:r>
              <a:r>
                <a:rPr lang="fr-FR" sz="1600" dirty="0" smtClean="0">
                  <a:solidFill>
                    <a:schemeClr val="bg1"/>
                  </a:solidFill>
                  <a:ea typeface="MS PGothic" pitchFamily="34" charset="-128"/>
                </a:rPr>
                <a:t>?</a:t>
              </a:r>
              <a:endParaRPr lang="fr-FR" sz="1600" dirty="0">
                <a:solidFill>
                  <a:schemeClr val="bg1"/>
                </a:solidFill>
                <a:ea typeface="MS PGothic" pitchFamily="34" charset="-128"/>
              </a:endParaRPr>
            </a:p>
          </p:txBody>
        </p:sp>
        <p:sp>
          <p:nvSpPr>
            <p:cNvPr id="225542" name="Rectangle 262"/>
            <p:cNvSpPr>
              <a:spLocks noChangeArrowheads="1"/>
            </p:cNvSpPr>
            <p:nvPr/>
          </p:nvSpPr>
          <p:spPr bwMode="auto">
            <a:xfrm>
              <a:off x="3388" y="816"/>
              <a:ext cx="1800" cy="471"/>
            </a:xfrm>
            <a:prstGeom prst="rect">
              <a:avLst/>
            </a:prstGeom>
            <a:solidFill>
              <a:srgbClr val="CC0066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fr-FR" sz="1600" dirty="0">
                  <a:solidFill>
                    <a:schemeClr val="bg1"/>
                  </a:solidFill>
                  <a:ea typeface="MS PGothic" pitchFamily="34" charset="-128"/>
                </a:rPr>
                <a:t>2. </a:t>
              </a:r>
              <a:r>
                <a:rPr lang="hr-HR" sz="1600" dirty="0" smtClean="0">
                  <a:solidFill>
                    <a:schemeClr val="bg1"/>
                  </a:solidFill>
                  <a:ea typeface="MS PGothic" pitchFamily="34" charset="-128"/>
                </a:rPr>
                <a:t>Koje su potrebe i očekivanja ljudi</a:t>
              </a:r>
              <a:r>
                <a:rPr lang="en-US" sz="1600" dirty="0" smtClean="0">
                  <a:solidFill>
                    <a:schemeClr val="bg1"/>
                  </a:solidFill>
                  <a:ea typeface="MS PGothic" pitchFamily="34" charset="-128"/>
                </a:rPr>
                <a:t>?</a:t>
              </a:r>
              <a:endParaRPr lang="fr-FR" sz="1600" dirty="0">
                <a:solidFill>
                  <a:schemeClr val="bg1"/>
                </a:solidFill>
                <a:ea typeface="MS PGothic" pitchFamily="34" charset="-128"/>
              </a:endParaRPr>
            </a:p>
          </p:txBody>
        </p:sp>
        <p:sp>
          <p:nvSpPr>
            <p:cNvPr id="225543" name="Rectangle 263"/>
            <p:cNvSpPr>
              <a:spLocks noChangeArrowheads="1"/>
            </p:cNvSpPr>
            <p:nvPr/>
          </p:nvSpPr>
          <p:spPr bwMode="auto">
            <a:xfrm>
              <a:off x="148" y="2628"/>
              <a:ext cx="1727" cy="471"/>
            </a:xfrm>
            <a:prstGeom prst="rect">
              <a:avLst/>
            </a:prstGeom>
            <a:solidFill>
              <a:srgbClr val="000099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fr-FR" sz="1600" dirty="0">
                  <a:solidFill>
                    <a:schemeClr val="bg1"/>
                  </a:solidFill>
                  <a:ea typeface="MS PGothic" pitchFamily="34" charset="-128"/>
                </a:rPr>
                <a:t>4. </a:t>
              </a:r>
              <a:r>
                <a:rPr lang="hr-HR" sz="1600" dirty="0" smtClean="0">
                  <a:solidFill>
                    <a:schemeClr val="bg1"/>
                  </a:solidFill>
                  <a:ea typeface="MS PGothic" pitchFamily="34" charset="-128"/>
                </a:rPr>
                <a:t>Tko bi to trebao raditi</a:t>
              </a:r>
              <a:r>
                <a:rPr lang="fr-FR" sz="1600" dirty="0" smtClean="0">
                  <a:solidFill>
                    <a:schemeClr val="bg1"/>
                  </a:solidFill>
                  <a:ea typeface="MS PGothic" pitchFamily="34" charset="-128"/>
                </a:rPr>
                <a:t>?</a:t>
              </a:r>
              <a:endParaRPr lang="fr-FR" sz="1600" dirty="0">
                <a:solidFill>
                  <a:schemeClr val="bg1"/>
                </a:solidFill>
                <a:ea typeface="MS PGothic" pitchFamily="34" charset="-128"/>
              </a:endParaRPr>
            </a:p>
          </p:txBody>
        </p:sp>
        <p:sp>
          <p:nvSpPr>
            <p:cNvPr id="225544" name="Rectangle 264"/>
            <p:cNvSpPr>
              <a:spLocks noChangeArrowheads="1"/>
            </p:cNvSpPr>
            <p:nvPr/>
          </p:nvSpPr>
          <p:spPr bwMode="auto">
            <a:xfrm>
              <a:off x="2020" y="3639"/>
              <a:ext cx="1776" cy="471"/>
            </a:xfrm>
            <a:prstGeom prst="rect">
              <a:avLst/>
            </a:prstGeom>
            <a:solidFill>
              <a:srgbClr val="006600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fr-FR" sz="1600" dirty="0">
                  <a:solidFill>
                    <a:schemeClr val="bg1"/>
                  </a:solidFill>
                  <a:ea typeface="MS PGothic" pitchFamily="34" charset="-128"/>
                </a:rPr>
                <a:t>7. </a:t>
              </a:r>
              <a:r>
                <a:rPr lang="hr-HR" sz="1600" dirty="0" smtClean="0">
                  <a:solidFill>
                    <a:schemeClr val="bg1"/>
                  </a:solidFill>
                  <a:ea typeface="MS PGothic" pitchFamily="34" charset="-128"/>
                </a:rPr>
                <a:t>Kako bismo trebali krenuti s promjenom</a:t>
              </a:r>
              <a:r>
                <a:rPr lang="en-US" sz="1600" dirty="0" smtClean="0">
                  <a:solidFill>
                    <a:schemeClr val="bg1"/>
                  </a:solidFill>
                  <a:ea typeface="MS PGothic" pitchFamily="34" charset="-128"/>
                </a:rPr>
                <a:t>?</a:t>
              </a:r>
              <a:endParaRPr lang="fr-FR" sz="1600" dirty="0">
                <a:solidFill>
                  <a:schemeClr val="bg1"/>
                </a:solidFill>
                <a:ea typeface="MS PGothic" pitchFamily="34" charset="-128"/>
              </a:endParaRPr>
            </a:p>
          </p:txBody>
        </p:sp>
        <p:cxnSp>
          <p:nvCxnSpPr>
            <p:cNvPr id="225545" name="AutoShape 265"/>
            <p:cNvCxnSpPr>
              <a:cxnSpLocks noChangeShapeType="1"/>
            </p:cNvCxnSpPr>
            <p:nvPr/>
          </p:nvCxnSpPr>
          <p:spPr bwMode="auto">
            <a:xfrm rot="10800000" flipV="1">
              <a:off x="1008" y="1824"/>
              <a:ext cx="1008" cy="816"/>
            </a:xfrm>
            <a:prstGeom prst="bentConnector2">
              <a:avLst/>
            </a:prstGeom>
            <a:noFill/>
            <a:ln w="38100">
              <a:solidFill>
                <a:srgbClr val="00009C"/>
              </a:solidFill>
              <a:miter lim="800000"/>
              <a:headEnd/>
              <a:tailEnd type="triangle" w="lg" len="lg"/>
            </a:ln>
            <a:effectLst/>
          </p:spPr>
        </p:cxnSp>
        <p:sp>
          <p:nvSpPr>
            <p:cNvPr id="225546" name="Rectangle 266"/>
            <p:cNvSpPr>
              <a:spLocks noChangeArrowheads="1"/>
            </p:cNvSpPr>
            <p:nvPr/>
          </p:nvSpPr>
          <p:spPr bwMode="auto">
            <a:xfrm>
              <a:off x="2042" y="2640"/>
              <a:ext cx="1727" cy="471"/>
            </a:xfrm>
            <a:prstGeom prst="rect">
              <a:avLst/>
            </a:prstGeom>
            <a:solidFill>
              <a:srgbClr val="000099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fr-FR" sz="1600" dirty="0">
                  <a:solidFill>
                    <a:schemeClr val="bg1"/>
                  </a:solidFill>
                  <a:ea typeface="MS PGothic" pitchFamily="34" charset="-128"/>
                </a:rPr>
                <a:t>6. </a:t>
              </a:r>
              <a:r>
                <a:rPr lang="hr-HR" sz="1600" dirty="0" smtClean="0">
                  <a:solidFill>
                    <a:schemeClr val="bg1"/>
                  </a:solidFill>
                  <a:ea typeface="MS PGothic" pitchFamily="34" charset="-128"/>
                </a:rPr>
                <a:t>Tko bi trebao pokriti troškove</a:t>
              </a:r>
              <a:r>
                <a:rPr lang="en-US" sz="1600" dirty="0" smtClean="0">
                  <a:solidFill>
                    <a:schemeClr val="bg1"/>
                  </a:solidFill>
                  <a:ea typeface="MS PGothic" pitchFamily="34" charset="-128"/>
                </a:rPr>
                <a:t>?</a:t>
              </a:r>
              <a:endParaRPr lang="fr-FR" sz="1600" dirty="0">
                <a:solidFill>
                  <a:schemeClr val="bg1"/>
                </a:solidFill>
                <a:ea typeface="MS PGothic" pitchFamily="34" charset="-128"/>
              </a:endParaRPr>
            </a:p>
          </p:txBody>
        </p:sp>
        <p:sp>
          <p:nvSpPr>
            <p:cNvPr id="225547" name="Rectangle 267"/>
            <p:cNvSpPr>
              <a:spLocks noChangeArrowheads="1"/>
            </p:cNvSpPr>
            <p:nvPr/>
          </p:nvSpPr>
          <p:spPr bwMode="auto">
            <a:xfrm>
              <a:off x="3937" y="2628"/>
              <a:ext cx="1727" cy="471"/>
            </a:xfrm>
            <a:prstGeom prst="rect">
              <a:avLst/>
            </a:prstGeom>
            <a:solidFill>
              <a:srgbClr val="000099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fr-FR" sz="1600" dirty="0">
                  <a:solidFill>
                    <a:schemeClr val="bg1"/>
                  </a:solidFill>
                  <a:ea typeface="MS PGothic" pitchFamily="34" charset="-128"/>
                </a:rPr>
                <a:t>5. </a:t>
              </a:r>
              <a:r>
                <a:rPr lang="hr-HR" sz="1600" dirty="0" smtClean="0">
                  <a:solidFill>
                    <a:schemeClr val="bg1"/>
                  </a:solidFill>
                  <a:ea typeface="MS PGothic" pitchFamily="34" charset="-128"/>
                </a:rPr>
                <a:t>Kako to možemo uraditi bolje i za manje novaca</a:t>
              </a:r>
              <a:r>
                <a:rPr lang="en-US" sz="1600" dirty="0" smtClean="0">
                  <a:solidFill>
                    <a:schemeClr val="bg1"/>
                  </a:solidFill>
                  <a:ea typeface="MS PGothic" pitchFamily="34" charset="-128"/>
                </a:rPr>
                <a:t>?</a:t>
              </a:r>
              <a:endParaRPr lang="fr-FR" sz="1600" dirty="0">
                <a:solidFill>
                  <a:schemeClr val="bg1"/>
                </a:solidFill>
                <a:ea typeface="MS PGothic" pitchFamily="34" charset="-128"/>
              </a:endParaRPr>
            </a:p>
          </p:txBody>
        </p:sp>
        <p:sp>
          <p:nvSpPr>
            <p:cNvPr id="225548" name="Rectangle 268"/>
            <p:cNvSpPr>
              <a:spLocks noChangeArrowheads="1"/>
            </p:cNvSpPr>
            <p:nvPr/>
          </p:nvSpPr>
          <p:spPr bwMode="auto">
            <a:xfrm>
              <a:off x="2020" y="1576"/>
              <a:ext cx="1776" cy="472"/>
            </a:xfrm>
            <a:prstGeom prst="rect">
              <a:avLst/>
            </a:prstGeom>
            <a:solidFill>
              <a:srgbClr val="CC0066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fr-FR" sz="1600" dirty="0">
                  <a:solidFill>
                    <a:schemeClr val="bg1"/>
                  </a:solidFill>
                  <a:ea typeface="MS PGothic" pitchFamily="34" charset="-128"/>
                </a:rPr>
                <a:t>3. </a:t>
              </a:r>
              <a:r>
                <a:rPr lang="hr-HR" sz="1600" dirty="0" smtClean="0">
                  <a:solidFill>
                    <a:schemeClr val="bg1"/>
                  </a:solidFill>
                  <a:ea typeface="MS PGothic" pitchFamily="34" charset="-128"/>
                </a:rPr>
                <a:t>Da li to moramo nastaviti raditi</a:t>
              </a:r>
              <a:r>
                <a:rPr lang="en-US" sz="1600" dirty="0" smtClean="0">
                  <a:solidFill>
                    <a:schemeClr val="bg1"/>
                  </a:solidFill>
                  <a:ea typeface="MS PGothic" pitchFamily="34" charset="-128"/>
                </a:rPr>
                <a:t>?</a:t>
              </a:r>
              <a:endParaRPr lang="fr-FR" sz="1600" dirty="0">
                <a:solidFill>
                  <a:schemeClr val="bg1"/>
                </a:solidFill>
                <a:ea typeface="MS PGothic" pitchFamily="34" charset="-128"/>
              </a:endParaRPr>
            </a:p>
          </p:txBody>
        </p:sp>
        <p:grpSp>
          <p:nvGrpSpPr>
            <p:cNvPr id="225557" name="Group 277"/>
            <p:cNvGrpSpPr>
              <a:grpSpLocks/>
            </p:cNvGrpSpPr>
            <p:nvPr/>
          </p:nvGrpSpPr>
          <p:grpSpPr bwMode="auto">
            <a:xfrm>
              <a:off x="2400" y="1056"/>
              <a:ext cx="972" cy="524"/>
              <a:chOff x="2496" y="1056"/>
              <a:chExt cx="972" cy="524"/>
            </a:xfrm>
          </p:grpSpPr>
          <p:cxnSp>
            <p:nvCxnSpPr>
              <p:cNvPr id="225549" name="AutoShape 269"/>
              <p:cNvCxnSpPr>
                <a:cxnSpLocks noChangeShapeType="1"/>
              </p:cNvCxnSpPr>
              <p:nvPr/>
            </p:nvCxnSpPr>
            <p:spPr bwMode="auto">
              <a:xfrm>
                <a:off x="2496" y="1056"/>
                <a:ext cx="504" cy="524"/>
              </a:xfrm>
              <a:prstGeom prst="bentConnector2">
                <a:avLst/>
              </a:prstGeom>
              <a:noFill/>
              <a:ln w="28575">
                <a:solidFill>
                  <a:srgbClr val="CE006B"/>
                </a:solidFill>
                <a:miter lim="800000"/>
                <a:headEnd/>
                <a:tailEnd type="triangle" w="lg" len="lg"/>
              </a:ln>
              <a:effectLst/>
            </p:spPr>
          </p:cxnSp>
          <p:cxnSp>
            <p:nvCxnSpPr>
              <p:cNvPr id="225550" name="AutoShape 270"/>
              <p:cNvCxnSpPr>
                <a:cxnSpLocks noChangeShapeType="1"/>
              </p:cNvCxnSpPr>
              <p:nvPr/>
            </p:nvCxnSpPr>
            <p:spPr bwMode="auto">
              <a:xfrm rot="10800000" flipV="1">
                <a:off x="2988" y="1056"/>
                <a:ext cx="480" cy="524"/>
              </a:xfrm>
              <a:prstGeom prst="bentConnector2">
                <a:avLst/>
              </a:prstGeom>
              <a:noFill/>
              <a:ln w="28575">
                <a:solidFill>
                  <a:srgbClr val="CE006B"/>
                </a:solidFill>
                <a:miter lim="800000"/>
                <a:headEnd/>
                <a:tailEnd type="triangle" w="lg" len="lg"/>
              </a:ln>
              <a:effectLst/>
            </p:spPr>
          </p:cxnSp>
        </p:grpSp>
        <p:cxnSp>
          <p:nvCxnSpPr>
            <p:cNvPr id="225551" name="AutoShape 271"/>
            <p:cNvCxnSpPr>
              <a:cxnSpLocks noChangeShapeType="1"/>
            </p:cNvCxnSpPr>
            <p:nvPr/>
          </p:nvCxnSpPr>
          <p:spPr bwMode="auto">
            <a:xfrm rot="5400000">
              <a:off x="2633" y="2359"/>
              <a:ext cx="592" cy="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9C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225552" name="AutoShape 272"/>
            <p:cNvCxnSpPr>
              <a:cxnSpLocks noChangeShapeType="1"/>
            </p:cNvCxnSpPr>
            <p:nvPr/>
          </p:nvCxnSpPr>
          <p:spPr bwMode="auto">
            <a:xfrm>
              <a:off x="3792" y="1824"/>
              <a:ext cx="1005" cy="816"/>
            </a:xfrm>
            <a:prstGeom prst="bentConnector2">
              <a:avLst/>
            </a:prstGeom>
            <a:noFill/>
            <a:ln w="38100">
              <a:solidFill>
                <a:srgbClr val="00009C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225553" name="AutoShape 273"/>
            <p:cNvCxnSpPr>
              <a:cxnSpLocks noChangeShapeType="1"/>
            </p:cNvCxnSpPr>
            <p:nvPr/>
          </p:nvCxnSpPr>
          <p:spPr bwMode="auto">
            <a:xfrm rot="16200000" flipH="1">
              <a:off x="1124" y="3004"/>
              <a:ext cx="776" cy="1008"/>
            </a:xfrm>
            <a:prstGeom prst="bentConnector2">
              <a:avLst/>
            </a:prstGeom>
            <a:noFill/>
            <a:ln w="38100">
              <a:solidFill>
                <a:srgbClr val="006300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225554" name="AutoShape 274"/>
            <p:cNvCxnSpPr>
              <a:cxnSpLocks noChangeShapeType="1"/>
            </p:cNvCxnSpPr>
            <p:nvPr/>
          </p:nvCxnSpPr>
          <p:spPr bwMode="auto">
            <a:xfrm rot="5400000">
              <a:off x="3907" y="3005"/>
              <a:ext cx="776" cy="1005"/>
            </a:xfrm>
            <a:prstGeom prst="bentConnector2">
              <a:avLst/>
            </a:prstGeom>
            <a:noFill/>
            <a:ln w="38100">
              <a:solidFill>
                <a:srgbClr val="006300"/>
              </a:solidFill>
              <a:miter lim="800000"/>
              <a:headEnd/>
              <a:tailEnd type="triangle" w="lg" len="lg"/>
            </a:ln>
            <a:effectLst/>
          </p:spPr>
        </p:cxnSp>
        <p:cxnSp>
          <p:nvCxnSpPr>
            <p:cNvPr id="225555" name="AutoShape 275"/>
            <p:cNvCxnSpPr>
              <a:cxnSpLocks noChangeShapeType="1"/>
            </p:cNvCxnSpPr>
            <p:nvPr/>
          </p:nvCxnSpPr>
          <p:spPr bwMode="auto">
            <a:xfrm rot="16200000" flipH="1">
              <a:off x="2665" y="3383"/>
              <a:ext cx="528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6300"/>
              </a:solidFill>
              <a:miter lim="800000"/>
              <a:headEnd/>
              <a:tailEnd type="triangle" w="lg" len="lg"/>
            </a:ln>
            <a:effectLst/>
          </p:spPr>
        </p:cxnSp>
        <p:pic>
          <p:nvPicPr>
            <p:cNvPr id="225556" name="Picture 2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87"/>
              <a:ext cx="960" cy="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451" name="Picture 1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4191000"/>
            <a:ext cx="4314825" cy="2667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27450" name="Picture 1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50" y="4200525"/>
            <a:ext cx="4152900" cy="2657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27435" name="Picture 1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600200"/>
            <a:ext cx="3962400" cy="2393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sz="2400" dirty="0" smtClean="0">
                <a:solidFill>
                  <a:srgbClr val="000066"/>
                </a:solidFill>
              </a:rPr>
              <a:t>…</a:t>
            </a:r>
            <a:r>
              <a:rPr lang="hr-HR" sz="2400" dirty="0" smtClean="0">
                <a:solidFill>
                  <a:srgbClr val="000066"/>
                </a:solidFill>
              </a:rPr>
              <a:t>ali mogu doći do vrlo različitih rezultata</a:t>
            </a:r>
            <a:r>
              <a:rPr lang="en-US" sz="2400" dirty="0" smtClean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297776" y="1143000"/>
            <a:ext cx="4211409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r-HR" sz="1800" dirty="0" smtClean="0">
                <a:solidFill>
                  <a:srgbClr val="000066"/>
                </a:solidFill>
              </a:rPr>
              <a:t>Dubinska analiza programa, Kanada </a:t>
            </a:r>
            <a:endParaRPr lang="en-US" sz="1800" b="0" dirty="0" smtClean="0">
              <a:solidFill>
                <a:srgbClr val="000066"/>
              </a:solidFill>
            </a:endParaRPr>
          </a:p>
          <a:p>
            <a:pPr algn="ctr">
              <a:spcBef>
                <a:spcPct val="0"/>
              </a:spcBef>
            </a:pPr>
            <a:r>
              <a:rPr lang="hr-HR" sz="1400" b="0" dirty="0" smtClean="0">
                <a:solidFill>
                  <a:srgbClr val="000066"/>
                </a:solidFill>
              </a:rPr>
              <a:t>Programski rashodi </a:t>
            </a:r>
            <a:r>
              <a:rPr lang="en-US" sz="1400" b="0" dirty="0" smtClean="0">
                <a:solidFill>
                  <a:srgbClr val="000066"/>
                </a:solidFill>
              </a:rPr>
              <a:t>(1993</a:t>
            </a:r>
            <a:r>
              <a:rPr lang="hr-HR" sz="1400" b="0" dirty="0" smtClean="0">
                <a:solidFill>
                  <a:srgbClr val="000066"/>
                </a:solidFill>
              </a:rPr>
              <a:t>.</a:t>
            </a:r>
            <a:r>
              <a:rPr lang="en-US" sz="1400" b="0" dirty="0" smtClean="0">
                <a:solidFill>
                  <a:srgbClr val="000066"/>
                </a:solidFill>
              </a:rPr>
              <a:t>-2000</a:t>
            </a:r>
            <a:r>
              <a:rPr lang="hr-HR" sz="1400" b="0" dirty="0" smtClean="0">
                <a:solidFill>
                  <a:srgbClr val="000066"/>
                </a:solidFill>
              </a:rPr>
              <a:t>.</a:t>
            </a:r>
            <a:r>
              <a:rPr lang="en-US" sz="1400" b="0" dirty="0" smtClean="0">
                <a:solidFill>
                  <a:srgbClr val="000066"/>
                </a:solidFill>
              </a:rPr>
              <a:t>)</a:t>
            </a:r>
            <a:endParaRPr lang="en-US" sz="1400" b="0" dirty="0">
              <a:solidFill>
                <a:srgbClr val="000066"/>
              </a:solidFill>
            </a:endParaRPr>
          </a:p>
        </p:txBody>
      </p:sp>
      <p:graphicFrame>
        <p:nvGraphicFramePr>
          <p:cNvPr id="227443" name="Group 1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704561"/>
              </p:ext>
            </p:extLst>
          </p:nvPr>
        </p:nvGraphicFramePr>
        <p:xfrm>
          <a:off x="4648200" y="1524000"/>
          <a:ext cx="4114800" cy="2287588"/>
        </p:xfrm>
        <a:graphic>
          <a:graphicData uri="http://schemas.openxmlformats.org/drawingml/2006/table">
            <a:tbl>
              <a:tblPr/>
              <a:tblGrid>
                <a:gridCol w="987425"/>
                <a:gridCol w="774700"/>
                <a:gridCol w="784225"/>
                <a:gridCol w="774700"/>
                <a:gridCol w="793750"/>
              </a:tblGrid>
              <a:tr h="3889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hr-HR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Rejting programa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　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hr-HR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Proračun </a:t>
                      </a: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2006</a:t>
                      </a:r>
                      <a:r>
                        <a:rPr kumimoji="1" lang="hr-HR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.</a:t>
                      </a:r>
                      <a:endParaRPr kumimoji="1" lang="en-US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Dotum" pitchFamily="34" charset="-127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(Won m)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hr-HR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Proračun </a:t>
                      </a:r>
                      <a:r>
                        <a:rPr kumimoji="1" lang="hr-HR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2007</a:t>
                      </a:r>
                      <a:r>
                        <a:rPr kumimoji="1" lang="hr-HR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.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Dotum" pitchFamily="34" charset="-127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(% </a:t>
                      </a:r>
                      <a:r>
                        <a:rPr kumimoji="1" lang="hr-HR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promjene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)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8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hr-HR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Zahtjev agencije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hr-HR" altLang="ko-K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Prpračun</a:t>
                      </a:r>
                      <a:r>
                        <a:rPr kumimoji="1" lang="hr-HR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 </a:t>
                      </a:r>
                      <a:r>
                        <a:rPr kumimoji="1" lang="hr-HR" altLang="ko-K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MFIN</a:t>
                      </a:r>
                      <a:r>
                        <a:rPr kumimoji="1" lang="hr-HR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-a </a:t>
                      </a:r>
                      <a:endParaRPr kumimoji="1" lang="en-US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hr-HR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Glasovanje u Parlamentu </a:t>
                      </a:r>
                      <a:endParaRPr kumimoji="1" lang="en-US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Učinkovit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8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.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891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6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,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5%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5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,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0%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-0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,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2%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Umjeren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33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.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156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7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,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7%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6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,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7%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7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,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5%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Adekvatan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297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.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180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-0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,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1%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-2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,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3%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-2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,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4%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Neučinkovit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11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.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431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-47%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-53% 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-53% 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UKUPNO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350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.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658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347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.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975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340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.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582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339</a:t>
                      </a:r>
                      <a:r>
                        <a:rPr kumimoji="1" lang="hr-H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.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Dotum" pitchFamily="34" charset="-127"/>
                          <a:cs typeface="Arial" charset="0"/>
                        </a:rPr>
                        <a:t>875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굴림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227433" name="Rectangle 105"/>
          <p:cNvSpPr>
            <a:spLocks noChangeArrowheads="1"/>
          </p:cNvSpPr>
          <p:nvPr/>
        </p:nvSpPr>
        <p:spPr bwMode="auto">
          <a:xfrm>
            <a:off x="4419600" y="1143000"/>
            <a:ext cx="4572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r-HR" sz="1800" dirty="0" smtClean="0">
                <a:solidFill>
                  <a:srgbClr val="000066"/>
                </a:solidFill>
              </a:rPr>
              <a:t>Evaluacije programa, Koreja </a:t>
            </a:r>
            <a:r>
              <a:rPr lang="en-US" sz="1800" b="0" dirty="0" smtClean="0">
                <a:solidFill>
                  <a:srgbClr val="000066"/>
                </a:solidFill>
              </a:rPr>
              <a:t> </a:t>
            </a:r>
            <a:endParaRPr lang="en-US" sz="1800" b="0" dirty="0">
              <a:solidFill>
                <a:srgbClr val="000066"/>
              </a:solidFill>
            </a:endParaRPr>
          </a:p>
        </p:txBody>
      </p:sp>
      <p:sp>
        <p:nvSpPr>
          <p:cNvPr id="227437" name="Text Box 109"/>
          <p:cNvSpPr txBox="1">
            <a:spLocks noChangeArrowheads="1"/>
          </p:cNvSpPr>
          <p:nvPr/>
        </p:nvSpPr>
        <p:spPr bwMode="auto">
          <a:xfrm>
            <a:off x="1295400" y="4038600"/>
            <a:ext cx="258275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1800" i="1" dirty="0" err="1" smtClean="0">
                <a:solidFill>
                  <a:srgbClr val="000066"/>
                </a:solidFill>
              </a:rPr>
              <a:t>CSR</a:t>
            </a:r>
            <a:r>
              <a:rPr lang="hr-HR" sz="1800" dirty="0" smtClean="0">
                <a:solidFill>
                  <a:srgbClr val="000066"/>
                </a:solidFill>
              </a:rPr>
              <a:t>, </a:t>
            </a:r>
            <a:r>
              <a:rPr lang="en-US" sz="1800" dirty="0" smtClean="0">
                <a:solidFill>
                  <a:srgbClr val="000066"/>
                </a:solidFill>
              </a:rPr>
              <a:t>UK (1998</a:t>
            </a:r>
            <a:r>
              <a:rPr lang="hr-HR" sz="1800" dirty="0" smtClean="0">
                <a:solidFill>
                  <a:srgbClr val="000066"/>
                </a:solidFill>
              </a:rPr>
              <a:t>.</a:t>
            </a:r>
            <a:r>
              <a:rPr lang="en-US" sz="1800" dirty="0" smtClean="0">
                <a:solidFill>
                  <a:srgbClr val="000066"/>
                </a:solidFill>
              </a:rPr>
              <a:t>-2007</a:t>
            </a:r>
            <a:r>
              <a:rPr lang="hr-HR" sz="1800" dirty="0" smtClean="0">
                <a:solidFill>
                  <a:srgbClr val="000066"/>
                </a:solidFill>
              </a:rPr>
              <a:t>.</a:t>
            </a:r>
            <a:r>
              <a:rPr lang="en-US" sz="1800" dirty="0" smtClean="0">
                <a:solidFill>
                  <a:srgbClr val="000066"/>
                </a:solidFill>
              </a:rPr>
              <a:t>)</a:t>
            </a:r>
            <a:endParaRPr lang="en-US" sz="1800" dirty="0">
              <a:solidFill>
                <a:srgbClr val="000066"/>
              </a:solidFill>
            </a:endParaRPr>
          </a:p>
        </p:txBody>
      </p:sp>
      <p:sp>
        <p:nvSpPr>
          <p:cNvPr id="227438" name="Text Box 110"/>
          <p:cNvSpPr txBox="1">
            <a:spLocks noChangeArrowheads="1"/>
          </p:cNvSpPr>
          <p:nvPr/>
        </p:nvSpPr>
        <p:spPr bwMode="auto">
          <a:xfrm>
            <a:off x="5715000" y="4038600"/>
            <a:ext cx="200567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1800" i="1" dirty="0" err="1" smtClean="0">
                <a:solidFill>
                  <a:srgbClr val="000066"/>
                </a:solidFill>
              </a:rPr>
              <a:t>CSR</a:t>
            </a:r>
            <a:r>
              <a:rPr lang="hr-HR" sz="1800" dirty="0" smtClean="0">
                <a:solidFill>
                  <a:srgbClr val="000066"/>
                </a:solidFill>
              </a:rPr>
              <a:t>, </a:t>
            </a:r>
            <a:r>
              <a:rPr lang="en-US" sz="1800" dirty="0" smtClean="0">
                <a:solidFill>
                  <a:srgbClr val="000066"/>
                </a:solidFill>
              </a:rPr>
              <a:t>UK (2010</a:t>
            </a:r>
            <a:r>
              <a:rPr lang="hr-HR" sz="1800" dirty="0" smtClean="0">
                <a:solidFill>
                  <a:srgbClr val="000066"/>
                </a:solidFill>
              </a:rPr>
              <a:t>.</a:t>
            </a:r>
            <a:r>
              <a:rPr lang="en-US" sz="1800" dirty="0" smtClean="0">
                <a:solidFill>
                  <a:srgbClr val="000066"/>
                </a:solidFill>
              </a:rPr>
              <a:t>-)</a:t>
            </a:r>
            <a:endParaRPr lang="en-US" sz="18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4800" cy="1066800"/>
          </a:xfrm>
        </p:spPr>
        <p:txBody>
          <a:bodyPr/>
          <a:lstStyle/>
          <a:p>
            <a:pPr marL="403225" indent="-403225"/>
            <a:r>
              <a:rPr lang="en-US" dirty="0" smtClean="0">
                <a:solidFill>
                  <a:srgbClr val="800000"/>
                </a:solidFill>
              </a:rPr>
              <a:t>II. 10 </a:t>
            </a:r>
            <a:r>
              <a:rPr lang="hr-HR" dirty="0" smtClean="0">
                <a:solidFill>
                  <a:srgbClr val="800000"/>
                </a:solidFill>
              </a:rPr>
              <a:t>lekcija naučenih iz uspjeha i neuspjeha drugih država</a:t>
            </a:r>
            <a:r>
              <a:rPr lang="en-US" dirty="0" smtClean="0">
                <a:solidFill>
                  <a:srgbClr val="800000"/>
                </a:solidFill>
              </a:rPr>
              <a:t>:</a:t>
            </a:r>
            <a:endParaRPr lang="en-GB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pPr algn="ctr"/>
            <a:r>
              <a:rPr lang="hr-HR" dirty="0" smtClean="0"/>
              <a:t>Lekcija</a:t>
            </a:r>
            <a:r>
              <a:rPr lang="en-US" dirty="0" smtClean="0"/>
              <a:t>#1</a:t>
            </a:r>
            <a:br>
              <a:rPr lang="en-US" dirty="0" smtClean="0"/>
            </a:br>
            <a:r>
              <a:rPr lang="hr-HR" sz="2400" dirty="0" smtClean="0">
                <a:solidFill>
                  <a:srgbClr val="000066"/>
                </a:solidFill>
              </a:rPr>
              <a:t>Srednjoročna perspektiva </a:t>
            </a:r>
            <a:endParaRPr lang="en-US" sz="2400" dirty="0">
              <a:solidFill>
                <a:srgbClr val="000066"/>
              </a:solidFill>
            </a:endParaRP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22991781"/>
              </p:ext>
            </p:extLst>
          </p:nvPr>
        </p:nvGraphicFramePr>
        <p:xfrm>
          <a:off x="304800" y="1828800"/>
          <a:ext cx="4038600" cy="4730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1828800"/>
                <a:gridCol w="1066800"/>
              </a:tblGrid>
              <a:tr h="536538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Država</a:t>
                      </a:r>
                      <a:endParaRPr lang="en-US" sz="1600" dirty="0"/>
                    </a:p>
                  </a:txBody>
                  <a:tcPr anchor="ctr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Dubinska analiza</a:t>
                      </a:r>
                      <a:endParaRPr lang="en-US" sz="1600" dirty="0"/>
                    </a:p>
                  </a:txBody>
                  <a:tcPr anchor="ctr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Vremenski horizont </a:t>
                      </a:r>
                      <a:endParaRPr lang="en-US" sz="1200" dirty="0"/>
                    </a:p>
                  </a:txBody>
                  <a:tcPr anchor="ctr">
                    <a:solidFill>
                      <a:srgbClr val="800000"/>
                    </a:solidFill>
                  </a:tcPr>
                </a:tc>
              </a:tr>
              <a:tr h="59301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Franc</a:t>
                      </a:r>
                      <a:r>
                        <a:rPr lang="hr-HR" sz="1100" b="1" dirty="0" smtClean="0"/>
                        <a:t>uska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/>
                        <a:t>Opća analiza javnih politika 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 </a:t>
                      </a:r>
                      <a:r>
                        <a:rPr lang="hr-HR" sz="1100" b="1" dirty="0" smtClean="0"/>
                        <a:t>godine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9065"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/>
                        <a:t>Irska </a:t>
                      </a:r>
                      <a:endParaRPr lang="en-US" sz="1100" b="1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/>
                        <a:t>Sveobuhvatna</a:t>
                      </a:r>
                      <a:r>
                        <a:rPr lang="hr-HR" sz="1100" b="1" baseline="0" dirty="0" smtClean="0"/>
                        <a:t> dubinska analiza rashoda </a:t>
                      </a:r>
                      <a:endParaRPr lang="en-US" sz="1100" b="1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 </a:t>
                      </a:r>
                      <a:r>
                        <a:rPr lang="hr-HR" sz="1100" b="1" dirty="0" smtClean="0"/>
                        <a:t>godine</a:t>
                      </a:r>
                      <a:endParaRPr lang="en-US" sz="1100" b="1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  <a:tr h="77656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UK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/>
                        <a:t>Dubinska analiza javnih rashoda 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 </a:t>
                      </a:r>
                      <a:r>
                        <a:rPr lang="hr-HR" sz="1100" b="1" dirty="0" smtClean="0"/>
                        <a:t>godine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5971"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/>
                        <a:t>Australija</a:t>
                      </a:r>
                      <a:endParaRPr lang="en-US" sz="1100" b="1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/>
                        <a:t>Strateške dubinske analize</a:t>
                      </a:r>
                      <a:endParaRPr lang="en-US" sz="1100" b="1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 </a:t>
                      </a:r>
                      <a:r>
                        <a:rPr lang="hr-HR" sz="1100" b="1" dirty="0" smtClean="0"/>
                        <a:t>godine</a:t>
                      </a:r>
                      <a:endParaRPr lang="en-US" sz="1100" b="1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  <a:tr h="560966"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/>
                        <a:t>Nizozemska 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/>
                        <a:t>Dubinska analiza javnih rashoda 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 </a:t>
                      </a:r>
                      <a:r>
                        <a:rPr lang="hr-HR" sz="1100" b="1" dirty="0" smtClean="0"/>
                        <a:t>godine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5971"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/>
                        <a:t>Kanada </a:t>
                      </a:r>
                      <a:endParaRPr lang="en-US" sz="1100" b="1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/>
                        <a:t>Dubinske</a:t>
                      </a:r>
                      <a:r>
                        <a:rPr lang="hr-HR" sz="1100" b="1" baseline="0" dirty="0" smtClean="0"/>
                        <a:t> analize programa </a:t>
                      </a:r>
                      <a:endParaRPr lang="en-US" sz="1100" b="1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hr-HR" sz="1100" b="1" dirty="0" smtClean="0"/>
                        <a:t>godine</a:t>
                      </a:r>
                      <a:endParaRPr lang="en-US" sz="1100" b="1" dirty="0"/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C45A-E9EB-420F-97B9-1F280E6604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295400"/>
            <a:ext cx="5327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800" dirty="0" smtClean="0">
                <a:solidFill>
                  <a:srgbClr val="800000"/>
                </a:solidFill>
              </a:rPr>
              <a:t>Vremenski horizont dubinskih analiza rashoda </a:t>
            </a: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1883485"/>
            <a:ext cx="3962400" cy="4524315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800" dirty="0" smtClean="0">
                <a:solidFill>
                  <a:srgbClr val="800000"/>
                </a:solidFill>
              </a:rPr>
              <a:t>Zašto zauzeti višegodišnji pristup</a:t>
            </a:r>
            <a:r>
              <a:rPr lang="en-US" sz="1800" dirty="0" smtClean="0">
                <a:solidFill>
                  <a:srgbClr val="800000"/>
                </a:solidFill>
              </a:rPr>
              <a:t>?</a:t>
            </a:r>
          </a:p>
          <a:p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buAutoNum type="arabicPeriod"/>
            </a:pPr>
            <a:r>
              <a:rPr lang="hr-HR" sz="1600" dirty="0" smtClean="0">
                <a:solidFill>
                  <a:srgbClr val="800000"/>
                </a:solidFill>
              </a:rPr>
              <a:t>Omogućuje ostvarivanje ambicioznijih ušteda</a:t>
            </a:r>
            <a:endParaRPr lang="en-US" sz="1600" dirty="0" smtClean="0">
              <a:solidFill>
                <a:srgbClr val="800000"/>
              </a:solidFill>
            </a:endParaRPr>
          </a:p>
          <a:p>
            <a:pPr marL="342900" indent="-342900">
              <a:buAutoNum type="arabicPeriod"/>
            </a:pPr>
            <a:endParaRPr lang="en-US" sz="1600" dirty="0" smtClean="0">
              <a:solidFill>
                <a:srgbClr val="800000"/>
              </a:solidFill>
            </a:endParaRPr>
          </a:p>
          <a:p>
            <a:pPr marL="342900" indent="-342900">
              <a:buAutoNum type="arabicPeriod"/>
            </a:pPr>
            <a:r>
              <a:rPr lang="hr-HR" sz="1600" dirty="0" smtClean="0">
                <a:solidFill>
                  <a:srgbClr val="800000"/>
                </a:solidFill>
              </a:rPr>
              <a:t>Mjere ušteda podržavaju vjerodostojnost srednjoročnih fiskalnih ciljeva </a:t>
            </a:r>
            <a:endParaRPr lang="en-US" sz="1600" dirty="0" smtClean="0">
              <a:solidFill>
                <a:srgbClr val="800000"/>
              </a:solidFill>
            </a:endParaRPr>
          </a:p>
          <a:p>
            <a:pPr marL="342900" indent="-342900">
              <a:buAutoNum type="arabicPeriod"/>
            </a:pPr>
            <a:endParaRPr lang="en-US" sz="1600" dirty="0" smtClean="0">
              <a:solidFill>
                <a:srgbClr val="800000"/>
              </a:solidFill>
            </a:endParaRPr>
          </a:p>
          <a:p>
            <a:pPr marL="342900" indent="-342900">
              <a:buAutoNum type="arabicPeriod"/>
            </a:pPr>
            <a:r>
              <a:rPr lang="hr-HR" sz="1600" dirty="0" smtClean="0">
                <a:solidFill>
                  <a:srgbClr val="800000"/>
                </a:solidFill>
              </a:rPr>
              <a:t>Izbjegava se provođenje dubinske analize svake godine što dovodi do</a:t>
            </a:r>
            <a:r>
              <a:rPr lang="en-US" sz="1600" dirty="0" smtClean="0">
                <a:solidFill>
                  <a:srgbClr val="800000"/>
                </a:solidFill>
              </a:rPr>
              <a:t>:</a:t>
            </a:r>
          </a:p>
          <a:p>
            <a:pPr marL="800100" lvl="1" indent="-342900">
              <a:buFont typeface="+mj-lt"/>
              <a:buAutoNum type="alphaLcPeriod"/>
            </a:pPr>
            <a:r>
              <a:rPr lang="hr-HR" sz="1600" b="0" dirty="0" smtClean="0">
                <a:solidFill>
                  <a:srgbClr val="800000"/>
                </a:solidFill>
              </a:rPr>
              <a:t>Zamora od reformi </a:t>
            </a:r>
            <a:endParaRPr lang="en-US" sz="1600" b="0" dirty="0" smtClean="0">
              <a:solidFill>
                <a:srgbClr val="80000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hr-HR" sz="1600" b="0" dirty="0" smtClean="0">
                <a:solidFill>
                  <a:srgbClr val="800000"/>
                </a:solidFill>
              </a:rPr>
              <a:t>Očekivanja da će ishod ponovo započeti  </a:t>
            </a:r>
            <a:endParaRPr lang="en-US" sz="16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24348</TotalTime>
  <Words>981</Words>
  <Application>Microsoft Office PowerPoint</Application>
  <PresentationFormat>Prikaz na zaslonu (4:3)</PresentationFormat>
  <Paragraphs>273</Paragraphs>
  <Slides>19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Default Design</vt:lpstr>
      <vt:lpstr>Pregled procesa dubinske analize rashoda: Lekcije iz iskustva naprednih država </vt:lpstr>
      <vt:lpstr>Sadržaj prezentacije</vt:lpstr>
      <vt:lpstr>I. Ciljevi dubinskih analiza javnih rashoda </vt:lpstr>
      <vt:lpstr>II. Raspon pristupa dubinskih analiza javnih rashoda: 4 osnovna modela dubinske analize javnih rashoda…</vt:lpstr>
      <vt:lpstr>…uključujući i raspon različitih aktera…</vt:lpstr>
      <vt:lpstr>…od kojih svi postavljaju ista osnovna pitanja…</vt:lpstr>
      <vt:lpstr>…ali mogu doći do vrlo različitih rezultata.</vt:lpstr>
      <vt:lpstr>II. 10 lekcija naučenih iz uspjeha i neuspjeha drugih država:</vt:lpstr>
      <vt:lpstr>Lekcija#1 Srednjoročna perspektiva </vt:lpstr>
      <vt:lpstr>Lekcija#2:  Uspostaviti jasne, hijerarhijske parametre od početka </vt:lpstr>
      <vt:lpstr>Lekcija# 3: Kombinirati stručnost izvana s internim znanjem</vt:lpstr>
      <vt:lpstr>Lekcija# 4: Gledati na potrošnju iz različitih perspektiva </vt:lpstr>
      <vt:lpstr>Lekcija# 5: Postaviti jasnu metodologiju računovodstva za uštede </vt:lpstr>
      <vt:lpstr>Lekcija# 6: Ne precijeniti među-ministarske “sinergije”</vt:lpstr>
      <vt:lpstr>Lekcija# 7: Fokusirati se već u početku na područja koja najviše obećavaju </vt:lpstr>
      <vt:lpstr>Lekcija# 8: Završiti posao</vt:lpstr>
      <vt:lpstr>Lekcija# 9: Uključiti uštede u višegodišnje proračune </vt:lpstr>
      <vt:lpstr>Lekcija# 10: Ostaviti dovoljno vremena za provođenje reformi </vt:lpstr>
      <vt:lpstr>IV. Pitanja za raspravu</vt:lpstr>
    </vt:vector>
  </TitlesOfParts>
  <Company>International Monetary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FAD is implementing the MTS - Presentation for Mr. Lipsky's visit to FAD</dc:title>
  <dc:creator>Ter-Minassian, Teresa</dc:creator>
  <cp:keywords>2007-04-19</cp:keywords>
  <cp:lastModifiedBy>mfkor</cp:lastModifiedBy>
  <cp:revision>575</cp:revision>
  <cp:lastPrinted>2014-12-02T09:39:51Z</cp:lastPrinted>
  <dcterms:created xsi:type="dcterms:W3CDTF">2005-10-27T19:06:44Z</dcterms:created>
  <dcterms:modified xsi:type="dcterms:W3CDTF">2014-12-02T09:40:15Z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711405880</vt:i4>
  </property>
  <property fmtid="{D5CDD505-2E9C-101B-9397-08002B2CF9AE}" pid="3" name="_NewReviewCycle">
    <vt:lpwstr/>
  </property>
  <property fmtid="{D5CDD505-2E9C-101B-9397-08002B2CF9AE}" pid="4" name="_EmailSubject">
    <vt:lpwstr>agenda</vt:lpwstr>
  </property>
  <property fmtid="{D5CDD505-2E9C-101B-9397-08002B2CF9AE}" pid="5" name="_AuthorEmail">
    <vt:lpwstr>JHarris@imf.org</vt:lpwstr>
  </property>
  <property fmtid="{D5CDD505-2E9C-101B-9397-08002B2CF9AE}" pid="6" name="_AuthorEmailDisplayName">
    <vt:lpwstr>Harris, Jason</vt:lpwstr>
  </property>
</Properties>
</file>