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4.xml" ContentType="application/vnd.openxmlformats-officedocument.drawingml.chart+xml"/>
  <Override PartName="/ppt/charts/chart5.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48" r:id="rId1"/>
  </p:sldMasterIdLst>
  <p:notesMasterIdLst>
    <p:notesMasterId r:id="rId21"/>
  </p:notesMasterIdLst>
  <p:handoutMasterIdLst>
    <p:handoutMasterId r:id="rId22"/>
  </p:handoutMasterIdLst>
  <p:sldIdLst>
    <p:sldId id="308" r:id="rId2"/>
    <p:sldId id="428" r:id="rId3"/>
    <p:sldId id="397" r:id="rId4"/>
    <p:sldId id="414" r:id="rId5"/>
    <p:sldId id="421" r:id="rId6"/>
    <p:sldId id="413" r:id="rId7"/>
    <p:sldId id="394" r:id="rId8"/>
    <p:sldId id="420" r:id="rId9"/>
    <p:sldId id="398" r:id="rId10"/>
    <p:sldId id="422" r:id="rId11"/>
    <p:sldId id="417" r:id="rId12"/>
    <p:sldId id="423" r:id="rId13"/>
    <p:sldId id="424" r:id="rId14"/>
    <p:sldId id="425" r:id="rId15"/>
    <p:sldId id="399" r:id="rId16"/>
    <p:sldId id="401" r:id="rId17"/>
    <p:sldId id="427" r:id="rId18"/>
    <p:sldId id="426" r:id="rId19"/>
    <p:sldId id="393" r:id="rId20"/>
  </p:sldIdLst>
  <p:sldSz cx="9144000" cy="6858000" type="screen4x3"/>
  <p:notesSz cx="6797675" cy="9928225"/>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ilia Skrok" initials="ES" lastIdx="18" clrIdx="0"/>
  <p:cmAuthor id="1" name="Matteo Morgandi" initials="MM" lastIdx="10" clrIdx="1"/>
  <p:cmAuthor id="2" name="Paulina Ewa Holda" initials="PEH" lastIdx="2"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BB"/>
    <a:srgbClr val="F66400"/>
    <a:srgbClr val="AF5511"/>
    <a:srgbClr val="FFDDFF"/>
    <a:srgbClr val="EBFAFF"/>
    <a:srgbClr val="009FDA"/>
    <a:srgbClr val="280091"/>
    <a:srgbClr val="007BFF"/>
    <a:srgbClr val="A5A5A5"/>
    <a:srgbClr val="BEDA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09" autoAdjust="0"/>
  </p:normalViewPr>
  <p:slideViewPr>
    <p:cSldViewPr snapToGrid="0">
      <p:cViewPr>
        <p:scale>
          <a:sx n="80" d="100"/>
          <a:sy n="80" d="100"/>
        </p:scale>
        <p:origin x="-2514" y="-606"/>
      </p:cViewPr>
      <p:guideLst>
        <p:guide orient="horz" pos="799"/>
        <p:guide orient="horz" pos="2251"/>
        <p:guide orient="horz" pos="3793"/>
        <p:guide orient="horz" pos="164"/>
        <p:guide orient="horz" pos="527"/>
        <p:guide orient="horz" pos="2341"/>
        <p:guide orient="horz" pos="1525"/>
        <p:guide orient="horz" pos="2931"/>
        <p:guide orient="horz" pos="3929"/>
        <p:guide pos="204"/>
        <p:guide pos="5556"/>
        <p:guide pos="2835"/>
        <p:guide pos="2925"/>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wb272765\Documents\My%20docs1\Spending%20Review\Emilia_Wage_bill_compens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wb272765\Documents\My%20docs1\Spending%20Review\Emilia_Wage_bill_compensatio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wb272765\Documents\My%20docs1\Spending%20Review\Emilia_employment_data_H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b272765\Documents\My%20docs1\Spending%20Review\Emilia_Wage_bill_compensatio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b272765\Documents\My%20docs1\Spending%20Review\Emilia_Wage_bill_compens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6"/>
            <c:invertIfNegative val="0"/>
            <c:bubble3D val="0"/>
            <c:spPr>
              <a:solidFill>
                <a:srgbClr val="FF0000"/>
              </a:solidFill>
            </c:spPr>
          </c:dPt>
          <c:dPt>
            <c:idx val="14"/>
            <c:invertIfNegative val="0"/>
            <c:bubble3D val="0"/>
          </c:dPt>
          <c:dPt>
            <c:idx val="17"/>
            <c:invertIfNegative val="0"/>
            <c:bubble3D val="0"/>
            <c:spPr>
              <a:solidFill>
                <a:srgbClr val="F66400"/>
              </a:solidFill>
            </c:spPr>
          </c:dPt>
          <c:dPt>
            <c:idx val="19"/>
            <c:invertIfNegative val="0"/>
            <c:bubble3D val="0"/>
          </c:dPt>
          <c:dLbls>
            <c:txPr>
              <a:bodyPr/>
              <a:lstStyle/>
              <a:p>
                <a:pPr>
                  <a:defRPr sz="1000"/>
                </a:pPr>
                <a:endParaRPr lang="en-US"/>
              </a:p>
            </c:txPr>
            <c:showLegendKey val="0"/>
            <c:showVal val="1"/>
            <c:showCatName val="0"/>
            <c:showSerName val="0"/>
            <c:showPercent val="0"/>
            <c:showBubbleSize val="0"/>
            <c:showLeaderLines val="0"/>
          </c:dLbls>
          <c:cat>
            <c:strRef>
              <c:f>'GG_wage bill_EU28_ESA95'!$B$23:$B$51</c:f>
              <c:strCache>
                <c:ptCount val="29"/>
                <c:pt idx="0">
                  <c:v>DE</c:v>
                </c:pt>
                <c:pt idx="1">
                  <c:v>BE</c:v>
                </c:pt>
                <c:pt idx="2">
                  <c:v>ES</c:v>
                </c:pt>
                <c:pt idx="3">
                  <c:v>SE</c:v>
                </c:pt>
                <c:pt idx="4">
                  <c:v>NL</c:v>
                </c:pt>
                <c:pt idx="5">
                  <c:v>FI</c:v>
                </c:pt>
                <c:pt idx="6">
                  <c:v>PL</c:v>
                </c:pt>
                <c:pt idx="7">
                  <c:v>CZ</c:v>
                </c:pt>
                <c:pt idx="8">
                  <c:v>EU28</c:v>
                </c:pt>
                <c:pt idx="9">
                  <c:v>SK</c:v>
                </c:pt>
                <c:pt idx="10">
                  <c:v>AT</c:v>
                </c:pt>
                <c:pt idx="11">
                  <c:v>RO</c:v>
                </c:pt>
                <c:pt idx="12">
                  <c:v>LV</c:v>
                </c:pt>
                <c:pt idx="13">
                  <c:v>DK</c:v>
                </c:pt>
                <c:pt idx="14">
                  <c:v>LT</c:v>
                </c:pt>
                <c:pt idx="15">
                  <c:v>IT</c:v>
                </c:pt>
                <c:pt idx="16">
                  <c:v>UK</c:v>
                </c:pt>
                <c:pt idx="17">
                  <c:v>HR</c:v>
                </c:pt>
                <c:pt idx="18">
                  <c:v>EE</c:v>
                </c:pt>
                <c:pt idx="19">
                  <c:v>LU</c:v>
                </c:pt>
                <c:pt idx="20">
                  <c:v>BG</c:v>
                </c:pt>
                <c:pt idx="21">
                  <c:v>FR</c:v>
                </c:pt>
                <c:pt idx="22">
                  <c:v>HU</c:v>
                </c:pt>
                <c:pt idx="23">
                  <c:v>SI</c:v>
                </c:pt>
                <c:pt idx="24">
                  <c:v>PT</c:v>
                </c:pt>
                <c:pt idx="25">
                  <c:v>EL</c:v>
                </c:pt>
                <c:pt idx="26">
                  <c:v>IE</c:v>
                </c:pt>
                <c:pt idx="27">
                  <c:v>MT</c:v>
                </c:pt>
                <c:pt idx="28">
                  <c:v>CY</c:v>
                </c:pt>
              </c:strCache>
            </c:strRef>
          </c:cat>
          <c:val>
            <c:numRef>
              <c:f>'GG_wage bill_EU28_ESA95'!$C$23:$C$51</c:f>
              <c:numCache>
                <c:formatCode>General</c:formatCode>
                <c:ptCount val="29"/>
                <c:pt idx="0">
                  <c:v>0.9</c:v>
                </c:pt>
                <c:pt idx="1">
                  <c:v>2.4</c:v>
                </c:pt>
                <c:pt idx="2">
                  <c:v>2.4</c:v>
                </c:pt>
                <c:pt idx="3">
                  <c:v>3.4</c:v>
                </c:pt>
                <c:pt idx="4">
                  <c:v>3.5</c:v>
                </c:pt>
                <c:pt idx="5">
                  <c:v>3.6</c:v>
                </c:pt>
                <c:pt idx="6">
                  <c:v>3.7</c:v>
                </c:pt>
                <c:pt idx="7">
                  <c:v>3.8</c:v>
                </c:pt>
                <c:pt idx="8">
                  <c:v>4.4000000000000004</c:v>
                </c:pt>
                <c:pt idx="9">
                  <c:v>4.5</c:v>
                </c:pt>
                <c:pt idx="10">
                  <c:v>4.5</c:v>
                </c:pt>
                <c:pt idx="11">
                  <c:v>4.7</c:v>
                </c:pt>
                <c:pt idx="12">
                  <c:v>4.9000000000000004</c:v>
                </c:pt>
                <c:pt idx="13">
                  <c:v>5.0999999999999996</c:v>
                </c:pt>
                <c:pt idx="14">
                  <c:v>5.2</c:v>
                </c:pt>
                <c:pt idx="15">
                  <c:v>6</c:v>
                </c:pt>
                <c:pt idx="16">
                  <c:v>6.1</c:v>
                </c:pt>
                <c:pt idx="17">
                  <c:v>6.2</c:v>
                </c:pt>
                <c:pt idx="18">
                  <c:v>6.4</c:v>
                </c:pt>
                <c:pt idx="19">
                  <c:v>6.4</c:v>
                </c:pt>
                <c:pt idx="20">
                  <c:v>6.5</c:v>
                </c:pt>
                <c:pt idx="21">
                  <c:v>6.6</c:v>
                </c:pt>
                <c:pt idx="22">
                  <c:v>7.8</c:v>
                </c:pt>
                <c:pt idx="23">
                  <c:v>7.9</c:v>
                </c:pt>
                <c:pt idx="24">
                  <c:v>8.5</c:v>
                </c:pt>
                <c:pt idx="25">
                  <c:v>9.1</c:v>
                </c:pt>
                <c:pt idx="26">
                  <c:v>9.5</c:v>
                </c:pt>
                <c:pt idx="27">
                  <c:v>13.3</c:v>
                </c:pt>
                <c:pt idx="28">
                  <c:v>14.8</c:v>
                </c:pt>
              </c:numCache>
            </c:numRef>
          </c:val>
        </c:ser>
        <c:dLbls>
          <c:showLegendKey val="0"/>
          <c:showVal val="0"/>
          <c:showCatName val="0"/>
          <c:showSerName val="0"/>
          <c:showPercent val="0"/>
          <c:showBubbleSize val="0"/>
        </c:dLbls>
        <c:gapWidth val="50"/>
        <c:axId val="451388928"/>
        <c:axId val="451390848"/>
      </c:barChart>
      <c:catAx>
        <c:axId val="451388928"/>
        <c:scaling>
          <c:orientation val="minMax"/>
        </c:scaling>
        <c:delete val="0"/>
        <c:axPos val="b"/>
        <c:majorTickMark val="out"/>
        <c:minorTickMark val="none"/>
        <c:tickLblPos val="nextTo"/>
        <c:txPr>
          <a:bodyPr rot="-5400000" vert="horz"/>
          <a:lstStyle/>
          <a:p>
            <a:pPr>
              <a:defRPr sz="1000"/>
            </a:pPr>
            <a:endParaRPr lang="en-US"/>
          </a:p>
        </c:txPr>
        <c:crossAx val="451390848"/>
        <c:crosses val="autoZero"/>
        <c:auto val="1"/>
        <c:lblAlgn val="ctr"/>
        <c:lblOffset val="100"/>
        <c:noMultiLvlLbl val="0"/>
      </c:catAx>
      <c:valAx>
        <c:axId val="451390848"/>
        <c:scaling>
          <c:orientation val="minMax"/>
        </c:scaling>
        <c:delete val="0"/>
        <c:axPos val="l"/>
        <c:numFmt formatCode="General" sourceLinked="1"/>
        <c:majorTickMark val="out"/>
        <c:minorTickMark val="none"/>
        <c:tickLblPos val="nextTo"/>
        <c:txPr>
          <a:bodyPr/>
          <a:lstStyle/>
          <a:p>
            <a:pPr>
              <a:defRPr sz="1000"/>
            </a:pPr>
            <a:endParaRPr lang="en-US"/>
          </a:p>
        </c:txPr>
        <c:crossAx val="451388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6"/>
            <c:invertIfNegative val="0"/>
            <c:bubble3D val="0"/>
            <c:spPr>
              <a:solidFill>
                <a:srgbClr val="FF0000"/>
              </a:solidFill>
            </c:spPr>
          </c:dPt>
          <c:dPt>
            <c:idx val="14"/>
            <c:invertIfNegative val="0"/>
            <c:bubble3D val="0"/>
          </c:dPt>
          <c:dPt>
            <c:idx val="17"/>
            <c:invertIfNegative val="0"/>
            <c:bubble3D val="0"/>
            <c:spPr>
              <a:solidFill>
                <a:schemeClr val="accent1"/>
              </a:solidFill>
            </c:spPr>
          </c:dPt>
          <c:dPt>
            <c:idx val="19"/>
            <c:invertIfNegative val="0"/>
            <c:bubble3D val="0"/>
            <c:spPr>
              <a:solidFill>
                <a:srgbClr val="FF6600"/>
              </a:solidFill>
            </c:spPr>
          </c:dPt>
          <c:dLbls>
            <c:showLegendKey val="0"/>
            <c:showVal val="1"/>
            <c:showCatName val="0"/>
            <c:showSerName val="0"/>
            <c:showPercent val="0"/>
            <c:showBubbleSize val="0"/>
            <c:showLeaderLines val="0"/>
          </c:dLbls>
          <c:cat>
            <c:strRef>
              <c:f>'GG_wage bill_EU28_ESA95 (2)'!$B$23:$B$51</c:f>
              <c:strCache>
                <c:ptCount val="29"/>
                <c:pt idx="0">
                  <c:v>CZ</c:v>
                </c:pt>
                <c:pt idx="1">
                  <c:v>SK</c:v>
                </c:pt>
                <c:pt idx="2">
                  <c:v>DE</c:v>
                </c:pt>
                <c:pt idx="3">
                  <c:v>RO</c:v>
                </c:pt>
                <c:pt idx="4">
                  <c:v>LU</c:v>
                </c:pt>
                <c:pt idx="5">
                  <c:v>LV</c:v>
                </c:pt>
                <c:pt idx="6">
                  <c:v>PL</c:v>
                </c:pt>
                <c:pt idx="7">
                  <c:v>AT</c:v>
                </c:pt>
                <c:pt idx="8">
                  <c:v>NL</c:v>
                </c:pt>
                <c:pt idx="9">
                  <c:v>LT</c:v>
                </c:pt>
                <c:pt idx="10">
                  <c:v>BG</c:v>
                </c:pt>
                <c:pt idx="11">
                  <c:v>UK</c:v>
                </c:pt>
                <c:pt idx="12">
                  <c:v>HU</c:v>
                </c:pt>
                <c:pt idx="13">
                  <c:v>IT</c:v>
                </c:pt>
                <c:pt idx="14">
                  <c:v>EU28</c:v>
                </c:pt>
                <c:pt idx="15">
                  <c:v>EE</c:v>
                </c:pt>
                <c:pt idx="16">
                  <c:v>PT</c:v>
                </c:pt>
                <c:pt idx="17">
                  <c:v>IE</c:v>
                </c:pt>
                <c:pt idx="18">
                  <c:v>ES</c:v>
                </c:pt>
                <c:pt idx="19">
                  <c:v>HR</c:v>
                </c:pt>
                <c:pt idx="20">
                  <c:v>EL</c:v>
                </c:pt>
                <c:pt idx="21">
                  <c:v>SI</c:v>
                </c:pt>
                <c:pt idx="22">
                  <c:v>BE</c:v>
                </c:pt>
                <c:pt idx="23">
                  <c:v>FR</c:v>
                </c:pt>
                <c:pt idx="24">
                  <c:v>MT</c:v>
                </c:pt>
                <c:pt idx="25">
                  <c:v>SE</c:v>
                </c:pt>
                <c:pt idx="26">
                  <c:v>FI</c:v>
                </c:pt>
                <c:pt idx="27">
                  <c:v>CY</c:v>
                </c:pt>
                <c:pt idx="28">
                  <c:v>DK</c:v>
                </c:pt>
              </c:strCache>
            </c:strRef>
          </c:cat>
          <c:val>
            <c:numRef>
              <c:f>'GG_wage bill_EU28_ESA95 (2)'!$C$23:$C$51</c:f>
              <c:numCache>
                <c:formatCode>General</c:formatCode>
                <c:ptCount val="29"/>
                <c:pt idx="0">
                  <c:v>7.6</c:v>
                </c:pt>
                <c:pt idx="1">
                  <c:v>7.6</c:v>
                </c:pt>
                <c:pt idx="2">
                  <c:v>7.6</c:v>
                </c:pt>
                <c:pt idx="3">
                  <c:v>8.1</c:v>
                </c:pt>
                <c:pt idx="4">
                  <c:v>8.4</c:v>
                </c:pt>
                <c:pt idx="5">
                  <c:v>9.1999999999999993</c:v>
                </c:pt>
                <c:pt idx="6">
                  <c:v>9.3000000000000007</c:v>
                </c:pt>
                <c:pt idx="7">
                  <c:v>9.4</c:v>
                </c:pt>
                <c:pt idx="8">
                  <c:v>9.5</c:v>
                </c:pt>
                <c:pt idx="9">
                  <c:v>9.6</c:v>
                </c:pt>
                <c:pt idx="10">
                  <c:v>9.9</c:v>
                </c:pt>
                <c:pt idx="11">
                  <c:v>10.1</c:v>
                </c:pt>
                <c:pt idx="12">
                  <c:v>10.3</c:v>
                </c:pt>
                <c:pt idx="13">
                  <c:v>10.5</c:v>
                </c:pt>
                <c:pt idx="14">
                  <c:v>10.6</c:v>
                </c:pt>
                <c:pt idx="15">
                  <c:v>10.7</c:v>
                </c:pt>
                <c:pt idx="16">
                  <c:v>10.7</c:v>
                </c:pt>
                <c:pt idx="17">
                  <c:v>11.2</c:v>
                </c:pt>
                <c:pt idx="18">
                  <c:v>11.3</c:v>
                </c:pt>
                <c:pt idx="19">
                  <c:v>12</c:v>
                </c:pt>
                <c:pt idx="20">
                  <c:v>12</c:v>
                </c:pt>
                <c:pt idx="21">
                  <c:v>12.3</c:v>
                </c:pt>
                <c:pt idx="22">
                  <c:v>13.1</c:v>
                </c:pt>
                <c:pt idx="23">
                  <c:v>13.3</c:v>
                </c:pt>
                <c:pt idx="24">
                  <c:v>13.4</c:v>
                </c:pt>
                <c:pt idx="25">
                  <c:v>14.4</c:v>
                </c:pt>
                <c:pt idx="26">
                  <c:v>14.7</c:v>
                </c:pt>
                <c:pt idx="27">
                  <c:v>15.6</c:v>
                </c:pt>
                <c:pt idx="28">
                  <c:v>18.2</c:v>
                </c:pt>
              </c:numCache>
            </c:numRef>
          </c:val>
        </c:ser>
        <c:dLbls>
          <c:showLegendKey val="0"/>
          <c:showVal val="0"/>
          <c:showCatName val="0"/>
          <c:showSerName val="0"/>
          <c:showPercent val="0"/>
          <c:showBubbleSize val="0"/>
        </c:dLbls>
        <c:gapWidth val="50"/>
        <c:axId val="485085952"/>
        <c:axId val="485087488"/>
      </c:barChart>
      <c:catAx>
        <c:axId val="485085952"/>
        <c:scaling>
          <c:orientation val="minMax"/>
        </c:scaling>
        <c:delete val="0"/>
        <c:axPos val="b"/>
        <c:majorTickMark val="out"/>
        <c:minorTickMark val="none"/>
        <c:tickLblPos val="nextTo"/>
        <c:txPr>
          <a:bodyPr rot="-5400000" vert="horz"/>
          <a:lstStyle/>
          <a:p>
            <a:pPr>
              <a:defRPr/>
            </a:pPr>
            <a:endParaRPr lang="en-US"/>
          </a:p>
        </c:txPr>
        <c:crossAx val="485087488"/>
        <c:crosses val="autoZero"/>
        <c:auto val="1"/>
        <c:lblAlgn val="ctr"/>
        <c:lblOffset val="100"/>
        <c:noMultiLvlLbl val="0"/>
      </c:catAx>
      <c:valAx>
        <c:axId val="485087488"/>
        <c:scaling>
          <c:orientation val="minMax"/>
        </c:scaling>
        <c:delete val="0"/>
        <c:axPos val="l"/>
        <c:numFmt formatCode="General" sourceLinked="1"/>
        <c:majorTickMark val="out"/>
        <c:minorTickMark val="none"/>
        <c:tickLblPos val="nextTo"/>
        <c:crossAx val="48508595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4"/>
            <c:invertIfNegative val="0"/>
            <c:bubble3D val="0"/>
            <c:spPr>
              <a:solidFill>
                <a:srgbClr val="00B050"/>
              </a:solidFill>
            </c:spPr>
          </c:dPt>
          <c:dPt>
            <c:idx val="8"/>
            <c:invertIfNegative val="0"/>
            <c:bubble3D val="0"/>
            <c:spPr>
              <a:solidFill>
                <a:schemeClr val="accent6">
                  <a:lumMod val="75000"/>
                </a:schemeClr>
              </a:solidFill>
            </c:spPr>
          </c:dPt>
          <c:dPt>
            <c:idx val="13"/>
            <c:invertIfNegative val="0"/>
            <c:bubble3D val="0"/>
            <c:spPr>
              <a:solidFill>
                <a:schemeClr val="tx2"/>
              </a:solidFill>
            </c:spPr>
          </c:dPt>
          <c:cat>
            <c:strRef>
              <c:f>'public admin'!$B$28:$B$55</c:f>
              <c:strCache>
                <c:ptCount val="28"/>
                <c:pt idx="0">
                  <c:v>FI</c:v>
                </c:pt>
                <c:pt idx="1">
                  <c:v>IE</c:v>
                </c:pt>
                <c:pt idx="2">
                  <c:v>IT</c:v>
                </c:pt>
                <c:pt idx="3">
                  <c:v>RO</c:v>
                </c:pt>
                <c:pt idx="4">
                  <c:v>HR</c:v>
                </c:pt>
                <c:pt idx="5">
                  <c:v>SI</c:v>
                </c:pt>
                <c:pt idx="6">
                  <c:v>LT</c:v>
                </c:pt>
                <c:pt idx="7">
                  <c:v>ES</c:v>
                </c:pt>
                <c:pt idx="8">
                  <c:v>PL</c:v>
                </c:pt>
                <c:pt idx="9">
                  <c:v>PT</c:v>
                </c:pt>
                <c:pt idx="10">
                  <c:v>DK</c:v>
                </c:pt>
                <c:pt idx="11">
                  <c:v>UK</c:v>
                </c:pt>
                <c:pt idx="12">
                  <c:v>EL</c:v>
                </c:pt>
                <c:pt idx="13">
                  <c:v>EU28</c:v>
                </c:pt>
                <c:pt idx="14">
                  <c:v>CZ</c:v>
                </c:pt>
                <c:pt idx="15">
                  <c:v>NL</c:v>
                </c:pt>
                <c:pt idx="16">
                  <c:v>LV</c:v>
                </c:pt>
                <c:pt idx="17">
                  <c:v>CY</c:v>
                </c:pt>
                <c:pt idx="18">
                  <c:v>SE</c:v>
                </c:pt>
                <c:pt idx="19">
                  <c:v>BG</c:v>
                </c:pt>
                <c:pt idx="20">
                  <c:v>EE</c:v>
                </c:pt>
                <c:pt idx="21">
                  <c:v>AT</c:v>
                </c:pt>
                <c:pt idx="22">
                  <c:v>MT</c:v>
                </c:pt>
                <c:pt idx="23">
                  <c:v>BE</c:v>
                </c:pt>
                <c:pt idx="24">
                  <c:v>DE</c:v>
                </c:pt>
                <c:pt idx="25">
                  <c:v>HU</c:v>
                </c:pt>
                <c:pt idx="26">
                  <c:v>FR</c:v>
                </c:pt>
                <c:pt idx="27">
                  <c:v>SK</c:v>
                </c:pt>
              </c:strCache>
            </c:strRef>
          </c:cat>
          <c:val>
            <c:numRef>
              <c:f>'public admin'!$C$28:$C$55</c:f>
              <c:numCache>
                <c:formatCode>General</c:formatCode>
                <c:ptCount val="28"/>
                <c:pt idx="0">
                  <c:v>20.465569542208481</c:v>
                </c:pt>
                <c:pt idx="1">
                  <c:v>20.732970459114298</c:v>
                </c:pt>
                <c:pt idx="2">
                  <c:v>21.797214790255051</c:v>
                </c:pt>
                <c:pt idx="3">
                  <c:v>22.709103857880397</c:v>
                </c:pt>
                <c:pt idx="4">
                  <c:v>22.815316338811666</c:v>
                </c:pt>
                <c:pt idx="5">
                  <c:v>26.590069119596492</c:v>
                </c:pt>
                <c:pt idx="6">
                  <c:v>26.641916906003232</c:v>
                </c:pt>
                <c:pt idx="7">
                  <c:v>27.304181862826791</c:v>
                </c:pt>
                <c:pt idx="8">
                  <c:v>27.335568601235533</c:v>
                </c:pt>
                <c:pt idx="9">
                  <c:v>27.741733495998613</c:v>
                </c:pt>
                <c:pt idx="10">
                  <c:v>28.5608412088765</c:v>
                </c:pt>
                <c:pt idx="11">
                  <c:v>28.867995912107165</c:v>
                </c:pt>
                <c:pt idx="12">
                  <c:v>29.298360166274051</c:v>
                </c:pt>
                <c:pt idx="13">
                  <c:v>29.768252978583266</c:v>
                </c:pt>
                <c:pt idx="14">
                  <c:v>29.997759444228002</c:v>
                </c:pt>
                <c:pt idx="15">
                  <c:v>30.092577947953568</c:v>
                </c:pt>
                <c:pt idx="16">
                  <c:v>30.132933920393015</c:v>
                </c:pt>
                <c:pt idx="17">
                  <c:v>30.673248875796492</c:v>
                </c:pt>
                <c:pt idx="18">
                  <c:v>30.957918031164656</c:v>
                </c:pt>
                <c:pt idx="19">
                  <c:v>31.289830887087234</c:v>
                </c:pt>
                <c:pt idx="20">
                  <c:v>32.509359671458903</c:v>
                </c:pt>
                <c:pt idx="21">
                  <c:v>32.586037161842761</c:v>
                </c:pt>
                <c:pt idx="22">
                  <c:v>34.091857291008573</c:v>
                </c:pt>
                <c:pt idx="23">
                  <c:v>34.354021289608447</c:v>
                </c:pt>
                <c:pt idx="24">
                  <c:v>34.601228814907735</c:v>
                </c:pt>
                <c:pt idx="25">
                  <c:v>34.627903471484927</c:v>
                </c:pt>
                <c:pt idx="26">
                  <c:v>35.955676418168473</c:v>
                </c:pt>
                <c:pt idx="27">
                  <c:v>37.040605416952765</c:v>
                </c:pt>
              </c:numCache>
            </c:numRef>
          </c:val>
        </c:ser>
        <c:dLbls>
          <c:showLegendKey val="0"/>
          <c:showVal val="0"/>
          <c:showCatName val="0"/>
          <c:showSerName val="0"/>
          <c:showPercent val="0"/>
          <c:showBubbleSize val="0"/>
        </c:dLbls>
        <c:gapWidth val="50"/>
        <c:axId val="112749568"/>
        <c:axId val="112755456"/>
      </c:barChart>
      <c:catAx>
        <c:axId val="112749568"/>
        <c:scaling>
          <c:orientation val="minMax"/>
        </c:scaling>
        <c:delete val="0"/>
        <c:axPos val="b"/>
        <c:majorTickMark val="out"/>
        <c:minorTickMark val="none"/>
        <c:tickLblPos val="nextTo"/>
        <c:txPr>
          <a:bodyPr rot="-5400000" vert="horz"/>
          <a:lstStyle/>
          <a:p>
            <a:pPr>
              <a:defRPr/>
            </a:pPr>
            <a:endParaRPr lang="en-US"/>
          </a:p>
        </c:txPr>
        <c:crossAx val="112755456"/>
        <c:crosses val="autoZero"/>
        <c:auto val="1"/>
        <c:lblAlgn val="ctr"/>
        <c:lblOffset val="100"/>
        <c:noMultiLvlLbl val="0"/>
      </c:catAx>
      <c:valAx>
        <c:axId val="112755456"/>
        <c:scaling>
          <c:orientation val="minMax"/>
        </c:scaling>
        <c:delete val="0"/>
        <c:axPos val="l"/>
        <c:majorGridlines/>
        <c:numFmt formatCode="General" sourceLinked="1"/>
        <c:majorTickMark val="out"/>
        <c:minorTickMark val="none"/>
        <c:tickLblPos val="nextTo"/>
        <c:crossAx val="11274956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'CG_wage bill_EU28_ESA95_central'!$I$3</c:f>
              <c:strCache>
                <c:ptCount val="1"/>
                <c:pt idx="0">
                  <c:v>PL</c:v>
                </c:pt>
              </c:strCache>
            </c:strRef>
          </c:tx>
          <c:invertIfNegative val="0"/>
          <c:dLbls>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dLblPos val="inEnd"/>
            <c:showLegendKey val="0"/>
            <c:showVal val="1"/>
            <c:showCatName val="0"/>
            <c:showSerName val="0"/>
            <c:showPercent val="0"/>
            <c:showBubbleSize val="0"/>
            <c:showLeaderLines val="0"/>
          </c:dLbls>
          <c:cat>
            <c:numRef>
              <c:f>'CG_wage bill_EU28_ESA95_central'!$B$7:$B$18</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'CG_wage bill_EU28_ESA95_central'!$I$7:$I$18</c:f>
              <c:numCache>
                <c:formatCode>General</c:formatCode>
                <c:ptCount val="12"/>
                <c:pt idx="0">
                  <c:v>4.2</c:v>
                </c:pt>
                <c:pt idx="1">
                  <c:v>4.5999999999999996</c:v>
                </c:pt>
                <c:pt idx="2">
                  <c:v>4.0999999999999996</c:v>
                </c:pt>
                <c:pt idx="3">
                  <c:v>4.2</c:v>
                </c:pt>
                <c:pt idx="4">
                  <c:v>4.0999999999999996</c:v>
                </c:pt>
                <c:pt idx="5">
                  <c:v>3.9</c:v>
                </c:pt>
                <c:pt idx="6">
                  <c:v>4.0999999999999996</c:v>
                </c:pt>
                <c:pt idx="7">
                  <c:v>4.0999999999999996</c:v>
                </c:pt>
                <c:pt idx="8">
                  <c:v>4.0999999999999996</c:v>
                </c:pt>
                <c:pt idx="9">
                  <c:v>3.8</c:v>
                </c:pt>
                <c:pt idx="10">
                  <c:v>3.7</c:v>
                </c:pt>
                <c:pt idx="11">
                  <c:v>3.7</c:v>
                </c:pt>
              </c:numCache>
            </c:numRef>
          </c:val>
        </c:ser>
        <c:ser>
          <c:idx val="1"/>
          <c:order val="1"/>
          <c:tx>
            <c:strRef>
              <c:f>'CG_wage bill_EU28_ESA95_central'!$M$3</c:f>
              <c:strCache>
                <c:ptCount val="1"/>
                <c:pt idx="0">
                  <c:v>HR</c:v>
                </c:pt>
              </c:strCache>
            </c:strRef>
          </c:tx>
          <c:invertIfNegative val="0"/>
          <c:dLbls>
            <c:spPr>
              <a:gradFill>
                <a:gsLst>
                  <a:gs pos="0">
                    <a:schemeClr val="accent2"/>
                  </a:gs>
                  <a:gs pos="99000">
                    <a:schemeClr val="accent1">
                      <a:tint val="44500"/>
                      <a:satMod val="160000"/>
                    </a:schemeClr>
                  </a:gs>
                  <a:gs pos="100000">
                    <a:schemeClr val="accent1">
                      <a:tint val="23500"/>
                      <a:satMod val="160000"/>
                    </a:schemeClr>
                  </a:gs>
                </a:gsLst>
                <a:lin ang="5400000" scaled="0"/>
              </a:gradFill>
            </c:spPr>
            <c:dLblPos val="inEnd"/>
            <c:showLegendKey val="0"/>
            <c:showVal val="1"/>
            <c:showCatName val="0"/>
            <c:showSerName val="0"/>
            <c:showPercent val="0"/>
            <c:showBubbleSize val="0"/>
            <c:showLeaderLines val="0"/>
          </c:dLbls>
          <c:cat>
            <c:numRef>
              <c:f>'CG_wage bill_EU28_ESA95_central'!$B$7:$B$18</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'CG_wage bill_EU28_ESA95_central'!$M$7:$M$18</c:f>
              <c:numCache>
                <c:formatCode>General</c:formatCode>
                <c:ptCount val="12"/>
                <c:pt idx="0">
                  <c:v>6.6</c:v>
                </c:pt>
                <c:pt idx="1">
                  <c:v>6.2</c:v>
                </c:pt>
                <c:pt idx="2">
                  <c:v>6</c:v>
                </c:pt>
                <c:pt idx="3">
                  <c:v>5.9</c:v>
                </c:pt>
                <c:pt idx="4">
                  <c:v>5.7</c:v>
                </c:pt>
                <c:pt idx="5">
                  <c:v>6</c:v>
                </c:pt>
                <c:pt idx="6">
                  <c:v>6</c:v>
                </c:pt>
                <c:pt idx="7">
                  <c:v>6.5</c:v>
                </c:pt>
                <c:pt idx="8">
                  <c:v>6.4</c:v>
                </c:pt>
                <c:pt idx="9">
                  <c:v>6.6</c:v>
                </c:pt>
                <c:pt idx="10">
                  <c:v>6.5</c:v>
                </c:pt>
                <c:pt idx="11">
                  <c:v>6.2</c:v>
                </c:pt>
              </c:numCache>
            </c:numRef>
          </c:val>
        </c:ser>
        <c:dLbls>
          <c:showLegendKey val="0"/>
          <c:showVal val="0"/>
          <c:showCatName val="0"/>
          <c:showSerName val="0"/>
          <c:showPercent val="0"/>
          <c:showBubbleSize val="0"/>
        </c:dLbls>
        <c:gapWidth val="10"/>
        <c:axId val="113266048"/>
        <c:axId val="113292416"/>
      </c:barChart>
      <c:catAx>
        <c:axId val="113266048"/>
        <c:scaling>
          <c:orientation val="minMax"/>
        </c:scaling>
        <c:delete val="0"/>
        <c:axPos val="b"/>
        <c:numFmt formatCode="General" sourceLinked="1"/>
        <c:majorTickMark val="out"/>
        <c:minorTickMark val="none"/>
        <c:tickLblPos val="nextTo"/>
        <c:crossAx val="113292416"/>
        <c:crosses val="autoZero"/>
        <c:auto val="1"/>
        <c:lblAlgn val="ctr"/>
        <c:lblOffset val="100"/>
        <c:noMultiLvlLbl val="0"/>
      </c:catAx>
      <c:valAx>
        <c:axId val="113292416"/>
        <c:scaling>
          <c:orientation val="minMax"/>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ash"/>
            </a:ln>
          </c:spPr>
        </c:majorGridlines>
        <c:numFmt formatCode="#,##0.0" sourceLinked="0"/>
        <c:majorTickMark val="out"/>
        <c:minorTickMark val="none"/>
        <c:tickLblPos val="nextTo"/>
        <c:crossAx val="11326604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'CG_wage bill_EU28_ESA95_local'!$I$3</c:f>
              <c:strCache>
                <c:ptCount val="1"/>
                <c:pt idx="0">
                  <c:v>PL</c:v>
                </c:pt>
              </c:strCache>
            </c:strRef>
          </c:tx>
          <c:invertIfNegative val="0"/>
          <c:dLbls>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dLblPos val="inEnd"/>
            <c:showLegendKey val="0"/>
            <c:showVal val="1"/>
            <c:showCatName val="0"/>
            <c:showSerName val="0"/>
            <c:showPercent val="0"/>
            <c:showBubbleSize val="0"/>
            <c:showLeaderLines val="0"/>
          </c:dLbls>
          <c:cat>
            <c:numRef>
              <c:f>'CG_wage bill_EU28_ESA95_local'!$B$7:$B$18</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'CG_wage bill_EU28_ESA95_local'!$I$7:$I$18</c:f>
              <c:numCache>
                <c:formatCode>General</c:formatCode>
                <c:ptCount val="12"/>
                <c:pt idx="0">
                  <c:v>6.3</c:v>
                </c:pt>
                <c:pt idx="1">
                  <c:v>5.9</c:v>
                </c:pt>
                <c:pt idx="2">
                  <c:v>5.7</c:v>
                </c:pt>
                <c:pt idx="3">
                  <c:v>5.7</c:v>
                </c:pt>
                <c:pt idx="4">
                  <c:v>5.5</c:v>
                </c:pt>
                <c:pt idx="5">
                  <c:v>5.5</c:v>
                </c:pt>
                <c:pt idx="6">
                  <c:v>5.7</c:v>
                </c:pt>
                <c:pt idx="7">
                  <c:v>5.9</c:v>
                </c:pt>
                <c:pt idx="8">
                  <c:v>5.9</c:v>
                </c:pt>
                <c:pt idx="9">
                  <c:v>5.7</c:v>
                </c:pt>
                <c:pt idx="10">
                  <c:v>5.5</c:v>
                </c:pt>
                <c:pt idx="11">
                  <c:v>5.5</c:v>
                </c:pt>
              </c:numCache>
            </c:numRef>
          </c:val>
        </c:ser>
        <c:ser>
          <c:idx val="1"/>
          <c:order val="1"/>
          <c:tx>
            <c:strRef>
              <c:f>'CG_wage bill_EU28_ESA95_local'!$M$3</c:f>
              <c:strCache>
                <c:ptCount val="1"/>
                <c:pt idx="0">
                  <c:v>HR</c:v>
                </c:pt>
              </c:strCache>
            </c:strRef>
          </c:tx>
          <c:invertIfNegative val="0"/>
          <c:dLbls>
            <c:spPr>
              <a:gradFill>
                <a:gsLst>
                  <a:gs pos="0">
                    <a:schemeClr val="accent2"/>
                  </a:gs>
                  <a:gs pos="99000">
                    <a:schemeClr val="accent1">
                      <a:tint val="44500"/>
                      <a:satMod val="160000"/>
                    </a:schemeClr>
                  </a:gs>
                  <a:gs pos="100000">
                    <a:schemeClr val="accent1">
                      <a:tint val="23500"/>
                      <a:satMod val="160000"/>
                    </a:schemeClr>
                  </a:gs>
                </a:gsLst>
                <a:lin ang="5400000" scaled="0"/>
              </a:gradFill>
            </c:spPr>
            <c:dLblPos val="inEnd"/>
            <c:showLegendKey val="0"/>
            <c:showVal val="1"/>
            <c:showCatName val="0"/>
            <c:showSerName val="0"/>
            <c:showPercent val="0"/>
            <c:showBubbleSize val="0"/>
            <c:showLeaderLines val="0"/>
          </c:dLbls>
          <c:cat>
            <c:numRef>
              <c:f>'CG_wage bill_EU28_ESA95_local'!$B$7:$B$18</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'CG_wage bill_EU28_ESA95_local'!$M$7:$M$18</c:f>
              <c:numCache>
                <c:formatCode>General</c:formatCode>
                <c:ptCount val="12"/>
                <c:pt idx="0">
                  <c:v>5.2</c:v>
                </c:pt>
                <c:pt idx="1">
                  <c:v>5.0999999999999996</c:v>
                </c:pt>
                <c:pt idx="2">
                  <c:v>5.0999999999999996</c:v>
                </c:pt>
                <c:pt idx="3">
                  <c:v>5.0999999999999996</c:v>
                </c:pt>
                <c:pt idx="4">
                  <c:v>4.8</c:v>
                </c:pt>
                <c:pt idx="5">
                  <c:v>4.9000000000000004</c:v>
                </c:pt>
                <c:pt idx="6">
                  <c:v>4.9000000000000004</c:v>
                </c:pt>
                <c:pt idx="7">
                  <c:v>5.4</c:v>
                </c:pt>
                <c:pt idx="8">
                  <c:v>5.5</c:v>
                </c:pt>
                <c:pt idx="9">
                  <c:v>5.5</c:v>
                </c:pt>
                <c:pt idx="10">
                  <c:v>5.4</c:v>
                </c:pt>
                <c:pt idx="11">
                  <c:v>5.5</c:v>
                </c:pt>
              </c:numCache>
            </c:numRef>
          </c:val>
        </c:ser>
        <c:dLbls>
          <c:showLegendKey val="0"/>
          <c:showVal val="0"/>
          <c:showCatName val="0"/>
          <c:showSerName val="0"/>
          <c:showPercent val="0"/>
          <c:showBubbleSize val="0"/>
        </c:dLbls>
        <c:gapWidth val="10"/>
        <c:axId val="115907200"/>
        <c:axId val="116044160"/>
      </c:barChart>
      <c:catAx>
        <c:axId val="115907200"/>
        <c:scaling>
          <c:orientation val="minMax"/>
        </c:scaling>
        <c:delete val="0"/>
        <c:axPos val="b"/>
        <c:numFmt formatCode="General" sourceLinked="1"/>
        <c:majorTickMark val="out"/>
        <c:minorTickMark val="none"/>
        <c:tickLblPos val="nextTo"/>
        <c:crossAx val="116044160"/>
        <c:crosses val="autoZero"/>
        <c:auto val="1"/>
        <c:lblAlgn val="ctr"/>
        <c:lblOffset val="100"/>
        <c:noMultiLvlLbl val="0"/>
      </c:catAx>
      <c:valAx>
        <c:axId val="116044160"/>
        <c:scaling>
          <c:orientation val="minMax"/>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ash"/>
            </a:ln>
          </c:spPr>
        </c:majorGridlines>
        <c:numFmt formatCode="#,##0.0" sourceLinked="0"/>
        <c:majorTickMark val="out"/>
        <c:minorTickMark val="none"/>
        <c:tickLblPos val="nextTo"/>
        <c:crossAx val="115907200"/>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66B6DA-1B83-4339-862B-E84FB7B48AF9}" type="doc">
      <dgm:prSet loTypeId="urn:microsoft.com/office/officeart/2005/8/layout/chevronAccent+Icon" loCatId="process" qsTypeId="urn:microsoft.com/office/officeart/2005/8/quickstyle/simple1" qsCatId="simple" csTypeId="urn:microsoft.com/office/officeart/2005/8/colors/colorful1" csCatId="colorful" phldr="1"/>
      <dgm:spPr/>
    </dgm:pt>
    <dgm:pt modelId="{3F9D6BBF-CDD4-4878-A112-A0AB005E83C2}">
      <dgm:prSet phldrT="[Text]"/>
      <dgm:spPr/>
      <dgm:t>
        <a:bodyPr/>
        <a:lstStyle/>
        <a:p>
          <a:r>
            <a:rPr lang="pl-PL" dirty="0" err="1" smtClean="0"/>
            <a:t>Expenditure</a:t>
          </a:r>
          <a:endParaRPr lang="en-US" dirty="0"/>
        </a:p>
      </dgm:t>
    </dgm:pt>
    <dgm:pt modelId="{C27431AE-D3A8-4AEF-93E0-A7BB5242BE74}" type="parTrans" cxnId="{55B7725D-290D-4022-838E-28CC72D0BDCA}">
      <dgm:prSet/>
      <dgm:spPr/>
      <dgm:t>
        <a:bodyPr/>
        <a:lstStyle/>
        <a:p>
          <a:endParaRPr lang="en-US"/>
        </a:p>
      </dgm:t>
    </dgm:pt>
    <dgm:pt modelId="{479F4C95-205E-40B5-AD61-8F16D813D6DB}" type="sibTrans" cxnId="{55B7725D-290D-4022-838E-28CC72D0BDCA}">
      <dgm:prSet/>
      <dgm:spPr/>
      <dgm:t>
        <a:bodyPr/>
        <a:lstStyle/>
        <a:p>
          <a:endParaRPr lang="en-US"/>
        </a:p>
      </dgm:t>
    </dgm:pt>
    <dgm:pt modelId="{C09E1C01-AF82-4867-B1E1-F084FD3FE1BE}">
      <dgm:prSet phldrT="[Text]"/>
      <dgm:spPr/>
      <dgm:t>
        <a:bodyPr/>
        <a:lstStyle/>
        <a:p>
          <a:r>
            <a:rPr lang="pl-PL" dirty="0" smtClean="0"/>
            <a:t>Input</a:t>
          </a:r>
          <a:endParaRPr lang="en-US" dirty="0"/>
        </a:p>
      </dgm:t>
    </dgm:pt>
    <dgm:pt modelId="{8E65E22B-C60D-423A-B6A9-17ABBFBECE7B}" type="parTrans" cxnId="{2271869F-E044-4575-A2B8-C11A273C23D2}">
      <dgm:prSet/>
      <dgm:spPr/>
      <dgm:t>
        <a:bodyPr/>
        <a:lstStyle/>
        <a:p>
          <a:endParaRPr lang="en-US"/>
        </a:p>
      </dgm:t>
    </dgm:pt>
    <dgm:pt modelId="{60E8B598-19A4-4C7B-A28B-9634F2EBF64C}" type="sibTrans" cxnId="{2271869F-E044-4575-A2B8-C11A273C23D2}">
      <dgm:prSet/>
      <dgm:spPr/>
      <dgm:t>
        <a:bodyPr/>
        <a:lstStyle/>
        <a:p>
          <a:endParaRPr lang="en-US"/>
        </a:p>
      </dgm:t>
    </dgm:pt>
    <dgm:pt modelId="{44F870A2-54AB-4B41-B38F-1C40A9A7B953}">
      <dgm:prSet phldrT="[Text]"/>
      <dgm:spPr/>
      <dgm:t>
        <a:bodyPr/>
        <a:lstStyle/>
        <a:p>
          <a:r>
            <a:rPr lang="pl-PL" dirty="0" err="1" smtClean="0"/>
            <a:t>Output</a:t>
          </a:r>
          <a:endParaRPr lang="en-US" dirty="0"/>
        </a:p>
      </dgm:t>
    </dgm:pt>
    <dgm:pt modelId="{CACF6CC2-B3E3-4796-B4D6-02E204A9A972}" type="parTrans" cxnId="{7928AADF-E4BE-4F84-85DD-0CDD7DC3B35A}">
      <dgm:prSet/>
      <dgm:spPr/>
      <dgm:t>
        <a:bodyPr/>
        <a:lstStyle/>
        <a:p>
          <a:endParaRPr lang="en-US"/>
        </a:p>
      </dgm:t>
    </dgm:pt>
    <dgm:pt modelId="{EA4A778D-EBB8-4277-B8EF-413E13F6DC9F}" type="sibTrans" cxnId="{7928AADF-E4BE-4F84-85DD-0CDD7DC3B35A}">
      <dgm:prSet/>
      <dgm:spPr/>
      <dgm:t>
        <a:bodyPr/>
        <a:lstStyle/>
        <a:p>
          <a:endParaRPr lang="en-US"/>
        </a:p>
      </dgm:t>
    </dgm:pt>
    <dgm:pt modelId="{29A5441B-A730-4F5F-999B-4AB1F960439C}">
      <dgm:prSet/>
      <dgm:spPr/>
      <dgm:t>
        <a:bodyPr/>
        <a:lstStyle/>
        <a:p>
          <a:r>
            <a:rPr lang="pl-PL" dirty="0" err="1" smtClean="0"/>
            <a:t>Outcome</a:t>
          </a:r>
          <a:endParaRPr lang="en-US" dirty="0"/>
        </a:p>
      </dgm:t>
    </dgm:pt>
    <dgm:pt modelId="{74B0C48B-A347-4132-84A5-C17812C5F682}" type="parTrans" cxnId="{8A4C436B-CFA7-48EB-8DE7-224F10403A07}">
      <dgm:prSet/>
      <dgm:spPr/>
      <dgm:t>
        <a:bodyPr/>
        <a:lstStyle/>
        <a:p>
          <a:endParaRPr lang="en-US"/>
        </a:p>
      </dgm:t>
    </dgm:pt>
    <dgm:pt modelId="{754EA1B9-90B6-440A-B514-0B3882D9CCDB}" type="sibTrans" cxnId="{8A4C436B-CFA7-48EB-8DE7-224F10403A07}">
      <dgm:prSet/>
      <dgm:spPr/>
      <dgm:t>
        <a:bodyPr/>
        <a:lstStyle/>
        <a:p>
          <a:endParaRPr lang="en-US"/>
        </a:p>
      </dgm:t>
    </dgm:pt>
    <dgm:pt modelId="{0295ED55-10FA-4017-97A8-420438911C33}" type="pres">
      <dgm:prSet presAssocID="{3066B6DA-1B83-4339-862B-E84FB7B48AF9}" presName="Name0" presStyleCnt="0">
        <dgm:presLayoutVars>
          <dgm:dir/>
          <dgm:resizeHandles val="exact"/>
        </dgm:presLayoutVars>
      </dgm:prSet>
      <dgm:spPr/>
    </dgm:pt>
    <dgm:pt modelId="{D01DCDD0-D1F0-41C9-A732-18A27CFBAB9C}" type="pres">
      <dgm:prSet presAssocID="{3F9D6BBF-CDD4-4878-A112-A0AB005E83C2}" presName="composite" presStyleCnt="0"/>
      <dgm:spPr/>
    </dgm:pt>
    <dgm:pt modelId="{79D1A55C-8A57-4426-A6CC-A0829165347F}" type="pres">
      <dgm:prSet presAssocID="{3F9D6BBF-CDD4-4878-A112-A0AB005E83C2}" presName="bgChev" presStyleLbl="node1" presStyleIdx="0" presStyleCnt="4"/>
      <dgm:spPr/>
    </dgm:pt>
    <dgm:pt modelId="{650CC68A-47BD-4655-8E38-E9FF113D2374}" type="pres">
      <dgm:prSet presAssocID="{3F9D6BBF-CDD4-4878-A112-A0AB005E83C2}" presName="txNode" presStyleLbl="fgAcc1" presStyleIdx="0" presStyleCnt="4">
        <dgm:presLayoutVars>
          <dgm:bulletEnabled val="1"/>
        </dgm:presLayoutVars>
      </dgm:prSet>
      <dgm:spPr/>
      <dgm:t>
        <a:bodyPr/>
        <a:lstStyle/>
        <a:p>
          <a:endParaRPr lang="en-US"/>
        </a:p>
      </dgm:t>
    </dgm:pt>
    <dgm:pt modelId="{1BFC8295-9998-4774-8CA7-E2C8D420119A}" type="pres">
      <dgm:prSet presAssocID="{479F4C95-205E-40B5-AD61-8F16D813D6DB}" presName="compositeSpace" presStyleCnt="0"/>
      <dgm:spPr/>
    </dgm:pt>
    <dgm:pt modelId="{3CA7AE3A-4BDC-45D5-881D-18184376C545}" type="pres">
      <dgm:prSet presAssocID="{C09E1C01-AF82-4867-B1E1-F084FD3FE1BE}" presName="composite" presStyleCnt="0"/>
      <dgm:spPr/>
    </dgm:pt>
    <dgm:pt modelId="{B395E102-7D78-4F2D-A12F-7AC809DE02B5}" type="pres">
      <dgm:prSet presAssocID="{C09E1C01-AF82-4867-B1E1-F084FD3FE1BE}" presName="bgChev" presStyleLbl="node1" presStyleIdx="1" presStyleCnt="4"/>
      <dgm:spPr/>
    </dgm:pt>
    <dgm:pt modelId="{889F075E-85FA-4765-AE6D-7EABD6EB3F12}" type="pres">
      <dgm:prSet presAssocID="{C09E1C01-AF82-4867-B1E1-F084FD3FE1BE}" presName="txNode" presStyleLbl="fgAcc1" presStyleIdx="1" presStyleCnt="4" custLinFactNeighborX="3691" custLinFactNeighborY="-6940">
        <dgm:presLayoutVars>
          <dgm:bulletEnabled val="1"/>
        </dgm:presLayoutVars>
      </dgm:prSet>
      <dgm:spPr/>
      <dgm:t>
        <a:bodyPr/>
        <a:lstStyle/>
        <a:p>
          <a:endParaRPr lang="en-US"/>
        </a:p>
      </dgm:t>
    </dgm:pt>
    <dgm:pt modelId="{D798F579-325E-4E9E-B01C-9349E69030B0}" type="pres">
      <dgm:prSet presAssocID="{60E8B598-19A4-4C7B-A28B-9634F2EBF64C}" presName="compositeSpace" presStyleCnt="0"/>
      <dgm:spPr/>
    </dgm:pt>
    <dgm:pt modelId="{2CE8C849-E59D-4792-B821-B5B62D4CAF5C}" type="pres">
      <dgm:prSet presAssocID="{44F870A2-54AB-4B41-B38F-1C40A9A7B953}" presName="composite" presStyleCnt="0"/>
      <dgm:spPr/>
    </dgm:pt>
    <dgm:pt modelId="{C3443FA2-4D71-4123-8FC1-0941CB7A968E}" type="pres">
      <dgm:prSet presAssocID="{44F870A2-54AB-4B41-B38F-1C40A9A7B953}" presName="bgChev" presStyleLbl="node1" presStyleIdx="2" presStyleCnt="4"/>
      <dgm:spPr/>
    </dgm:pt>
    <dgm:pt modelId="{55746B64-FF69-40D8-A1B6-B12DBCC3EF9F}" type="pres">
      <dgm:prSet presAssocID="{44F870A2-54AB-4B41-B38F-1C40A9A7B953}" presName="txNode" presStyleLbl="fgAcc1" presStyleIdx="2" presStyleCnt="4">
        <dgm:presLayoutVars>
          <dgm:bulletEnabled val="1"/>
        </dgm:presLayoutVars>
      </dgm:prSet>
      <dgm:spPr/>
      <dgm:t>
        <a:bodyPr/>
        <a:lstStyle/>
        <a:p>
          <a:endParaRPr lang="en-US"/>
        </a:p>
      </dgm:t>
    </dgm:pt>
    <dgm:pt modelId="{9390EF16-C5F9-413F-A71F-683F7343B075}" type="pres">
      <dgm:prSet presAssocID="{EA4A778D-EBB8-4277-B8EF-413E13F6DC9F}" presName="compositeSpace" presStyleCnt="0"/>
      <dgm:spPr/>
    </dgm:pt>
    <dgm:pt modelId="{EDE0504C-315C-461A-8C21-F85C4C2BF415}" type="pres">
      <dgm:prSet presAssocID="{29A5441B-A730-4F5F-999B-4AB1F960439C}" presName="composite" presStyleCnt="0"/>
      <dgm:spPr/>
    </dgm:pt>
    <dgm:pt modelId="{BDC9E901-14EE-4FC2-8ED4-5401FC1ECE73}" type="pres">
      <dgm:prSet presAssocID="{29A5441B-A730-4F5F-999B-4AB1F960439C}" presName="bgChev" presStyleLbl="node1" presStyleIdx="3" presStyleCnt="4"/>
      <dgm:spPr/>
    </dgm:pt>
    <dgm:pt modelId="{79E36D8B-1488-4195-8325-8DA3BE9C7989}" type="pres">
      <dgm:prSet presAssocID="{29A5441B-A730-4F5F-999B-4AB1F960439C}" presName="txNode" presStyleLbl="fgAcc1" presStyleIdx="3" presStyleCnt="4">
        <dgm:presLayoutVars>
          <dgm:bulletEnabled val="1"/>
        </dgm:presLayoutVars>
      </dgm:prSet>
      <dgm:spPr/>
      <dgm:t>
        <a:bodyPr/>
        <a:lstStyle/>
        <a:p>
          <a:endParaRPr lang="en-US"/>
        </a:p>
      </dgm:t>
    </dgm:pt>
  </dgm:ptLst>
  <dgm:cxnLst>
    <dgm:cxn modelId="{55B7725D-290D-4022-838E-28CC72D0BDCA}" srcId="{3066B6DA-1B83-4339-862B-E84FB7B48AF9}" destId="{3F9D6BBF-CDD4-4878-A112-A0AB005E83C2}" srcOrd="0" destOrd="0" parTransId="{C27431AE-D3A8-4AEF-93E0-A7BB5242BE74}" sibTransId="{479F4C95-205E-40B5-AD61-8F16D813D6DB}"/>
    <dgm:cxn modelId="{85F31E78-9C93-4A31-9458-69AAD142C498}" type="presOf" srcId="{44F870A2-54AB-4B41-B38F-1C40A9A7B953}" destId="{55746B64-FF69-40D8-A1B6-B12DBCC3EF9F}" srcOrd="0" destOrd="0" presId="urn:microsoft.com/office/officeart/2005/8/layout/chevronAccent+Icon"/>
    <dgm:cxn modelId="{327BDAB8-1B52-43F0-A76E-1D7BE123C18C}" type="presOf" srcId="{C09E1C01-AF82-4867-B1E1-F084FD3FE1BE}" destId="{889F075E-85FA-4765-AE6D-7EABD6EB3F12}" srcOrd="0" destOrd="0" presId="urn:microsoft.com/office/officeart/2005/8/layout/chevronAccent+Icon"/>
    <dgm:cxn modelId="{7928AADF-E4BE-4F84-85DD-0CDD7DC3B35A}" srcId="{3066B6DA-1B83-4339-862B-E84FB7B48AF9}" destId="{44F870A2-54AB-4B41-B38F-1C40A9A7B953}" srcOrd="2" destOrd="0" parTransId="{CACF6CC2-B3E3-4796-B4D6-02E204A9A972}" sibTransId="{EA4A778D-EBB8-4277-B8EF-413E13F6DC9F}"/>
    <dgm:cxn modelId="{2271869F-E044-4575-A2B8-C11A273C23D2}" srcId="{3066B6DA-1B83-4339-862B-E84FB7B48AF9}" destId="{C09E1C01-AF82-4867-B1E1-F084FD3FE1BE}" srcOrd="1" destOrd="0" parTransId="{8E65E22B-C60D-423A-B6A9-17ABBFBECE7B}" sibTransId="{60E8B598-19A4-4C7B-A28B-9634F2EBF64C}"/>
    <dgm:cxn modelId="{BCBA31F1-A752-4A6D-945A-ABFF65E33827}" type="presOf" srcId="{29A5441B-A730-4F5F-999B-4AB1F960439C}" destId="{79E36D8B-1488-4195-8325-8DA3BE9C7989}" srcOrd="0" destOrd="0" presId="urn:microsoft.com/office/officeart/2005/8/layout/chevronAccent+Icon"/>
    <dgm:cxn modelId="{8A4C436B-CFA7-48EB-8DE7-224F10403A07}" srcId="{3066B6DA-1B83-4339-862B-E84FB7B48AF9}" destId="{29A5441B-A730-4F5F-999B-4AB1F960439C}" srcOrd="3" destOrd="0" parTransId="{74B0C48B-A347-4132-84A5-C17812C5F682}" sibTransId="{754EA1B9-90B6-440A-B514-0B3882D9CCDB}"/>
    <dgm:cxn modelId="{BEAE068A-3CEF-45FE-9C15-920243B3F5C8}" type="presOf" srcId="{3F9D6BBF-CDD4-4878-A112-A0AB005E83C2}" destId="{650CC68A-47BD-4655-8E38-E9FF113D2374}" srcOrd="0" destOrd="0" presId="urn:microsoft.com/office/officeart/2005/8/layout/chevronAccent+Icon"/>
    <dgm:cxn modelId="{DF7C56CE-4A61-4148-87B2-2E10C558B2C6}" type="presOf" srcId="{3066B6DA-1B83-4339-862B-E84FB7B48AF9}" destId="{0295ED55-10FA-4017-97A8-420438911C33}" srcOrd="0" destOrd="0" presId="urn:microsoft.com/office/officeart/2005/8/layout/chevronAccent+Icon"/>
    <dgm:cxn modelId="{39DBDB1B-43DE-4728-9550-0057744E2866}" type="presParOf" srcId="{0295ED55-10FA-4017-97A8-420438911C33}" destId="{D01DCDD0-D1F0-41C9-A732-18A27CFBAB9C}" srcOrd="0" destOrd="0" presId="urn:microsoft.com/office/officeart/2005/8/layout/chevronAccent+Icon"/>
    <dgm:cxn modelId="{9659A56B-D81D-4B63-9F36-1A1EB32CB5DD}" type="presParOf" srcId="{D01DCDD0-D1F0-41C9-A732-18A27CFBAB9C}" destId="{79D1A55C-8A57-4426-A6CC-A0829165347F}" srcOrd="0" destOrd="0" presId="urn:microsoft.com/office/officeart/2005/8/layout/chevronAccent+Icon"/>
    <dgm:cxn modelId="{82EB3149-8D87-4D00-A9B7-B033A330D88E}" type="presParOf" srcId="{D01DCDD0-D1F0-41C9-A732-18A27CFBAB9C}" destId="{650CC68A-47BD-4655-8E38-E9FF113D2374}" srcOrd="1" destOrd="0" presId="urn:microsoft.com/office/officeart/2005/8/layout/chevronAccent+Icon"/>
    <dgm:cxn modelId="{AA59B825-3E1C-47C7-85F2-8A0309A92729}" type="presParOf" srcId="{0295ED55-10FA-4017-97A8-420438911C33}" destId="{1BFC8295-9998-4774-8CA7-E2C8D420119A}" srcOrd="1" destOrd="0" presId="urn:microsoft.com/office/officeart/2005/8/layout/chevronAccent+Icon"/>
    <dgm:cxn modelId="{0F432627-3E46-48F4-B8B2-4D3ED3719E15}" type="presParOf" srcId="{0295ED55-10FA-4017-97A8-420438911C33}" destId="{3CA7AE3A-4BDC-45D5-881D-18184376C545}" srcOrd="2" destOrd="0" presId="urn:microsoft.com/office/officeart/2005/8/layout/chevronAccent+Icon"/>
    <dgm:cxn modelId="{D248F7FD-D84F-4F2C-8ECB-BC8782EC7101}" type="presParOf" srcId="{3CA7AE3A-4BDC-45D5-881D-18184376C545}" destId="{B395E102-7D78-4F2D-A12F-7AC809DE02B5}" srcOrd="0" destOrd="0" presId="urn:microsoft.com/office/officeart/2005/8/layout/chevronAccent+Icon"/>
    <dgm:cxn modelId="{09790A50-6D21-4A5B-839B-E83DF4567D00}" type="presParOf" srcId="{3CA7AE3A-4BDC-45D5-881D-18184376C545}" destId="{889F075E-85FA-4765-AE6D-7EABD6EB3F12}" srcOrd="1" destOrd="0" presId="urn:microsoft.com/office/officeart/2005/8/layout/chevronAccent+Icon"/>
    <dgm:cxn modelId="{3B96FCED-53FB-48A4-B07B-243EED2311CD}" type="presParOf" srcId="{0295ED55-10FA-4017-97A8-420438911C33}" destId="{D798F579-325E-4E9E-B01C-9349E69030B0}" srcOrd="3" destOrd="0" presId="urn:microsoft.com/office/officeart/2005/8/layout/chevronAccent+Icon"/>
    <dgm:cxn modelId="{39995139-B8E3-4285-9B7D-D2F4C0266A24}" type="presParOf" srcId="{0295ED55-10FA-4017-97A8-420438911C33}" destId="{2CE8C849-E59D-4792-B821-B5B62D4CAF5C}" srcOrd="4" destOrd="0" presId="urn:microsoft.com/office/officeart/2005/8/layout/chevronAccent+Icon"/>
    <dgm:cxn modelId="{F81F85AB-0DD0-4039-84A6-8B2B2511EC0F}" type="presParOf" srcId="{2CE8C849-E59D-4792-B821-B5B62D4CAF5C}" destId="{C3443FA2-4D71-4123-8FC1-0941CB7A968E}" srcOrd="0" destOrd="0" presId="urn:microsoft.com/office/officeart/2005/8/layout/chevronAccent+Icon"/>
    <dgm:cxn modelId="{40EE475D-A649-483D-9968-D61D1D10396B}" type="presParOf" srcId="{2CE8C849-E59D-4792-B821-B5B62D4CAF5C}" destId="{55746B64-FF69-40D8-A1B6-B12DBCC3EF9F}" srcOrd="1" destOrd="0" presId="urn:microsoft.com/office/officeart/2005/8/layout/chevronAccent+Icon"/>
    <dgm:cxn modelId="{D34FA65D-893D-4625-8C5B-F25164859CDD}" type="presParOf" srcId="{0295ED55-10FA-4017-97A8-420438911C33}" destId="{9390EF16-C5F9-413F-A71F-683F7343B075}" srcOrd="5" destOrd="0" presId="urn:microsoft.com/office/officeart/2005/8/layout/chevronAccent+Icon"/>
    <dgm:cxn modelId="{E4CEF764-0D9F-45BC-911A-AEE21D6DAF50}" type="presParOf" srcId="{0295ED55-10FA-4017-97A8-420438911C33}" destId="{EDE0504C-315C-461A-8C21-F85C4C2BF415}" srcOrd="6" destOrd="0" presId="urn:microsoft.com/office/officeart/2005/8/layout/chevronAccent+Icon"/>
    <dgm:cxn modelId="{1263B0DB-FA60-469E-91B7-2EC45045DD82}" type="presParOf" srcId="{EDE0504C-315C-461A-8C21-F85C4C2BF415}" destId="{BDC9E901-14EE-4FC2-8ED4-5401FC1ECE73}" srcOrd="0" destOrd="0" presId="urn:microsoft.com/office/officeart/2005/8/layout/chevronAccent+Icon"/>
    <dgm:cxn modelId="{E98B201B-0E45-4A45-8EED-B3A4E56DFA60}" type="presParOf" srcId="{EDE0504C-315C-461A-8C21-F85C4C2BF415}" destId="{79E36D8B-1488-4195-8325-8DA3BE9C7989}"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68D1A4-609E-4E91-BA05-5A67BA7D7C2C}"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n-US"/>
        </a:p>
      </dgm:t>
    </dgm:pt>
    <dgm:pt modelId="{738DC49C-1021-4336-9E63-99F320EF6610}">
      <dgm:prSet phldrT="[Text]"/>
      <dgm:spPr/>
      <dgm:t>
        <a:bodyPr/>
        <a:lstStyle/>
        <a:p>
          <a:r>
            <a:rPr lang="pl-PL" dirty="0" err="1" smtClean="0"/>
            <a:t>Wages</a:t>
          </a:r>
          <a:endParaRPr lang="en-US" dirty="0"/>
        </a:p>
      </dgm:t>
    </dgm:pt>
    <dgm:pt modelId="{82DE761F-4CF8-42FB-A2B2-121839523139}" type="parTrans" cxnId="{6C6688C8-CB55-438B-88B0-5731C28AC2D2}">
      <dgm:prSet/>
      <dgm:spPr/>
      <dgm:t>
        <a:bodyPr/>
        <a:lstStyle/>
        <a:p>
          <a:endParaRPr lang="en-US"/>
        </a:p>
      </dgm:t>
    </dgm:pt>
    <dgm:pt modelId="{F73DD8EA-B615-41F7-A356-1CF9FCD4917F}" type="sibTrans" cxnId="{6C6688C8-CB55-438B-88B0-5731C28AC2D2}">
      <dgm:prSet/>
      <dgm:spPr/>
      <dgm:t>
        <a:bodyPr/>
        <a:lstStyle/>
        <a:p>
          <a:endParaRPr lang="en-US"/>
        </a:p>
      </dgm:t>
    </dgm:pt>
    <dgm:pt modelId="{9728B4C0-2301-4952-A553-FA4D54724709}">
      <dgm:prSet phldrT="[Text]"/>
      <dgm:spPr/>
      <dgm:t>
        <a:bodyPr/>
        <a:lstStyle/>
        <a:p>
          <a:r>
            <a:rPr lang="pl-PL" dirty="0" err="1" smtClean="0"/>
            <a:t>Employment</a:t>
          </a:r>
          <a:endParaRPr lang="en-US" dirty="0"/>
        </a:p>
      </dgm:t>
    </dgm:pt>
    <dgm:pt modelId="{2F19B87B-2918-4E06-846A-7210E72BB6B5}" type="parTrans" cxnId="{333668BC-4DC7-4A74-8826-42340EC87C31}">
      <dgm:prSet/>
      <dgm:spPr/>
      <dgm:t>
        <a:bodyPr/>
        <a:lstStyle/>
        <a:p>
          <a:endParaRPr lang="en-US"/>
        </a:p>
      </dgm:t>
    </dgm:pt>
    <dgm:pt modelId="{8103AF7F-5C3B-4426-887A-45A5736E5D5B}" type="sibTrans" cxnId="{333668BC-4DC7-4A74-8826-42340EC87C31}">
      <dgm:prSet/>
      <dgm:spPr/>
      <dgm:t>
        <a:bodyPr/>
        <a:lstStyle/>
        <a:p>
          <a:endParaRPr lang="en-US"/>
        </a:p>
      </dgm:t>
    </dgm:pt>
    <dgm:pt modelId="{08C5DF4E-05F7-465D-92A4-0E51BD26D451}" type="pres">
      <dgm:prSet presAssocID="{3668D1A4-609E-4E91-BA05-5A67BA7D7C2C}" presName="compositeShape" presStyleCnt="0">
        <dgm:presLayoutVars>
          <dgm:chMax val="2"/>
          <dgm:dir/>
          <dgm:resizeHandles val="exact"/>
        </dgm:presLayoutVars>
      </dgm:prSet>
      <dgm:spPr/>
      <dgm:t>
        <a:bodyPr/>
        <a:lstStyle/>
        <a:p>
          <a:endParaRPr lang="en-US"/>
        </a:p>
      </dgm:t>
    </dgm:pt>
    <dgm:pt modelId="{2BEF82A9-DCC5-4270-8283-39B51AEF91A6}" type="pres">
      <dgm:prSet presAssocID="{3668D1A4-609E-4E91-BA05-5A67BA7D7C2C}" presName="ribbon" presStyleLbl="node1" presStyleIdx="0" presStyleCnt="1"/>
      <dgm:spPr/>
    </dgm:pt>
    <dgm:pt modelId="{B92CEF6C-B50A-4DF5-8589-756EBA43EADE}" type="pres">
      <dgm:prSet presAssocID="{3668D1A4-609E-4E91-BA05-5A67BA7D7C2C}" presName="leftArrowText" presStyleLbl="node1" presStyleIdx="0" presStyleCnt="1">
        <dgm:presLayoutVars>
          <dgm:chMax val="0"/>
          <dgm:bulletEnabled val="1"/>
        </dgm:presLayoutVars>
      </dgm:prSet>
      <dgm:spPr/>
      <dgm:t>
        <a:bodyPr/>
        <a:lstStyle/>
        <a:p>
          <a:endParaRPr lang="en-US"/>
        </a:p>
      </dgm:t>
    </dgm:pt>
    <dgm:pt modelId="{E759EE5A-9F87-4268-B666-39F073844AF6}" type="pres">
      <dgm:prSet presAssocID="{3668D1A4-609E-4E91-BA05-5A67BA7D7C2C}" presName="rightArrowText" presStyleLbl="node1" presStyleIdx="0" presStyleCnt="1">
        <dgm:presLayoutVars>
          <dgm:chMax val="0"/>
          <dgm:bulletEnabled val="1"/>
        </dgm:presLayoutVars>
      </dgm:prSet>
      <dgm:spPr/>
      <dgm:t>
        <a:bodyPr/>
        <a:lstStyle/>
        <a:p>
          <a:endParaRPr lang="en-US"/>
        </a:p>
      </dgm:t>
    </dgm:pt>
  </dgm:ptLst>
  <dgm:cxnLst>
    <dgm:cxn modelId="{333668BC-4DC7-4A74-8826-42340EC87C31}" srcId="{3668D1A4-609E-4E91-BA05-5A67BA7D7C2C}" destId="{9728B4C0-2301-4952-A553-FA4D54724709}" srcOrd="1" destOrd="0" parTransId="{2F19B87B-2918-4E06-846A-7210E72BB6B5}" sibTransId="{8103AF7F-5C3B-4426-887A-45A5736E5D5B}"/>
    <dgm:cxn modelId="{5D07D006-50C1-4F7D-A54C-AC6E7D5F72FD}" type="presOf" srcId="{3668D1A4-609E-4E91-BA05-5A67BA7D7C2C}" destId="{08C5DF4E-05F7-465D-92A4-0E51BD26D451}" srcOrd="0" destOrd="0" presId="urn:microsoft.com/office/officeart/2005/8/layout/arrow6"/>
    <dgm:cxn modelId="{CB4C21DD-6CD2-4F3F-A71F-1CFCFDC41117}" type="presOf" srcId="{738DC49C-1021-4336-9E63-99F320EF6610}" destId="{B92CEF6C-B50A-4DF5-8589-756EBA43EADE}" srcOrd="0" destOrd="0" presId="urn:microsoft.com/office/officeart/2005/8/layout/arrow6"/>
    <dgm:cxn modelId="{6907C1CC-8A4D-4DCC-82DD-59649FF59743}" type="presOf" srcId="{9728B4C0-2301-4952-A553-FA4D54724709}" destId="{E759EE5A-9F87-4268-B666-39F073844AF6}" srcOrd="0" destOrd="0" presId="urn:microsoft.com/office/officeart/2005/8/layout/arrow6"/>
    <dgm:cxn modelId="{6C6688C8-CB55-438B-88B0-5731C28AC2D2}" srcId="{3668D1A4-609E-4E91-BA05-5A67BA7D7C2C}" destId="{738DC49C-1021-4336-9E63-99F320EF6610}" srcOrd="0" destOrd="0" parTransId="{82DE761F-4CF8-42FB-A2B2-121839523139}" sibTransId="{F73DD8EA-B615-41F7-A356-1CF9FCD4917F}"/>
    <dgm:cxn modelId="{4B4A9E3F-6A69-449D-85DF-A326AB6F5020}" type="presParOf" srcId="{08C5DF4E-05F7-465D-92A4-0E51BD26D451}" destId="{2BEF82A9-DCC5-4270-8283-39B51AEF91A6}" srcOrd="0" destOrd="0" presId="urn:microsoft.com/office/officeart/2005/8/layout/arrow6"/>
    <dgm:cxn modelId="{D7E7F9C5-14A0-412F-97D2-DDD9FEE8552F}" type="presParOf" srcId="{08C5DF4E-05F7-465D-92A4-0E51BD26D451}" destId="{B92CEF6C-B50A-4DF5-8589-756EBA43EADE}" srcOrd="1" destOrd="0" presId="urn:microsoft.com/office/officeart/2005/8/layout/arrow6"/>
    <dgm:cxn modelId="{35AA43F4-009C-42F5-93A7-FF44E07341C8}" type="presParOf" srcId="{08C5DF4E-05F7-465D-92A4-0E51BD26D451}" destId="{E759EE5A-9F87-4268-B666-39F073844AF6}"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1A55C-8A57-4426-A6CC-A0829165347F}">
      <dsp:nvSpPr>
        <dsp:cNvPr id="0" name=""/>
        <dsp:cNvSpPr/>
      </dsp:nvSpPr>
      <dsp:spPr>
        <a:xfrm>
          <a:off x="3635" y="1542968"/>
          <a:ext cx="1711218" cy="660530"/>
        </a:xfrm>
        <a:prstGeom prst="chevron">
          <a:avLst>
            <a:gd name="adj" fmla="val 4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0CC68A-47BD-4655-8E38-E9FF113D2374}">
      <dsp:nvSpPr>
        <dsp:cNvPr id="0" name=""/>
        <dsp:cNvSpPr/>
      </dsp:nvSpPr>
      <dsp:spPr>
        <a:xfrm>
          <a:off x="459960" y="1708101"/>
          <a:ext cx="1445028" cy="66053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pl-PL" sz="1700" kern="1200" dirty="0" err="1" smtClean="0"/>
            <a:t>Expenditure</a:t>
          </a:r>
          <a:endParaRPr lang="en-US" sz="1700" kern="1200" dirty="0"/>
        </a:p>
      </dsp:txBody>
      <dsp:txXfrm>
        <a:off x="479306" y="1727447"/>
        <a:ext cx="1406336" cy="621838"/>
      </dsp:txXfrm>
    </dsp:sp>
    <dsp:sp modelId="{B395E102-7D78-4F2D-A12F-7AC809DE02B5}">
      <dsp:nvSpPr>
        <dsp:cNvPr id="0" name=""/>
        <dsp:cNvSpPr/>
      </dsp:nvSpPr>
      <dsp:spPr>
        <a:xfrm>
          <a:off x="1958227" y="1542968"/>
          <a:ext cx="1711218" cy="660530"/>
        </a:xfrm>
        <a:prstGeom prst="chevron">
          <a:avLst>
            <a:gd name="adj" fmla="val 4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9F075E-85FA-4765-AE6D-7EABD6EB3F12}">
      <dsp:nvSpPr>
        <dsp:cNvPr id="0" name=""/>
        <dsp:cNvSpPr/>
      </dsp:nvSpPr>
      <dsp:spPr>
        <a:xfrm>
          <a:off x="2467888" y="1662260"/>
          <a:ext cx="1445028" cy="66053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pl-PL" sz="1700" kern="1200" dirty="0" smtClean="0"/>
            <a:t>Input</a:t>
          </a:r>
          <a:endParaRPr lang="en-US" sz="1700" kern="1200" dirty="0"/>
        </a:p>
      </dsp:txBody>
      <dsp:txXfrm>
        <a:off x="2487234" y="1681606"/>
        <a:ext cx="1406336" cy="621838"/>
      </dsp:txXfrm>
    </dsp:sp>
    <dsp:sp modelId="{C3443FA2-4D71-4123-8FC1-0941CB7A968E}">
      <dsp:nvSpPr>
        <dsp:cNvPr id="0" name=""/>
        <dsp:cNvSpPr/>
      </dsp:nvSpPr>
      <dsp:spPr>
        <a:xfrm>
          <a:off x="3912818" y="1542968"/>
          <a:ext cx="1711218" cy="660530"/>
        </a:xfrm>
        <a:prstGeom prst="chevron">
          <a:avLst>
            <a:gd name="adj" fmla="val 4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746B64-FF69-40D8-A1B6-B12DBCC3EF9F}">
      <dsp:nvSpPr>
        <dsp:cNvPr id="0" name=""/>
        <dsp:cNvSpPr/>
      </dsp:nvSpPr>
      <dsp:spPr>
        <a:xfrm>
          <a:off x="4369143" y="1708101"/>
          <a:ext cx="1445028" cy="660530"/>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pl-PL" sz="1700" kern="1200" dirty="0" err="1" smtClean="0"/>
            <a:t>Output</a:t>
          </a:r>
          <a:endParaRPr lang="en-US" sz="1700" kern="1200" dirty="0"/>
        </a:p>
      </dsp:txBody>
      <dsp:txXfrm>
        <a:off x="4388489" y="1727447"/>
        <a:ext cx="1406336" cy="621838"/>
      </dsp:txXfrm>
    </dsp:sp>
    <dsp:sp modelId="{BDC9E901-14EE-4FC2-8ED4-5401FC1ECE73}">
      <dsp:nvSpPr>
        <dsp:cNvPr id="0" name=""/>
        <dsp:cNvSpPr/>
      </dsp:nvSpPr>
      <dsp:spPr>
        <a:xfrm>
          <a:off x="5867410" y="1542968"/>
          <a:ext cx="1711218" cy="660530"/>
        </a:xfrm>
        <a:prstGeom prst="chevron">
          <a:avLst>
            <a:gd name="adj" fmla="val 4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E36D8B-1488-4195-8325-8DA3BE9C7989}">
      <dsp:nvSpPr>
        <dsp:cNvPr id="0" name=""/>
        <dsp:cNvSpPr/>
      </dsp:nvSpPr>
      <dsp:spPr>
        <a:xfrm>
          <a:off x="6323735" y="1708101"/>
          <a:ext cx="1445028" cy="66053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pl-PL" sz="1700" kern="1200" dirty="0" err="1" smtClean="0"/>
            <a:t>Outcome</a:t>
          </a:r>
          <a:endParaRPr lang="en-US" sz="1700" kern="1200" dirty="0"/>
        </a:p>
      </dsp:txBody>
      <dsp:txXfrm>
        <a:off x="6343081" y="1727447"/>
        <a:ext cx="1406336" cy="6218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EF82A9-DCC5-4270-8283-39B51AEF91A6}">
      <dsp:nvSpPr>
        <dsp:cNvPr id="0" name=""/>
        <dsp:cNvSpPr/>
      </dsp:nvSpPr>
      <dsp:spPr>
        <a:xfrm>
          <a:off x="548738" y="0"/>
          <a:ext cx="4883727" cy="1953491"/>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2CEF6C-B50A-4DF5-8589-756EBA43EADE}">
      <dsp:nvSpPr>
        <dsp:cNvPr id="0" name=""/>
        <dsp:cNvSpPr/>
      </dsp:nvSpPr>
      <dsp:spPr>
        <a:xfrm>
          <a:off x="1134786" y="341860"/>
          <a:ext cx="1611630" cy="9572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456" rIns="0" bIns="99060" numCol="1" spcCol="1270" anchor="ctr" anchorCtr="0">
          <a:noAutofit/>
        </a:bodyPr>
        <a:lstStyle/>
        <a:p>
          <a:pPr lvl="0" algn="ctr" defTabSz="1155700">
            <a:lnSpc>
              <a:spcPct val="90000"/>
            </a:lnSpc>
            <a:spcBef>
              <a:spcPct val="0"/>
            </a:spcBef>
            <a:spcAft>
              <a:spcPct val="35000"/>
            </a:spcAft>
          </a:pPr>
          <a:r>
            <a:rPr lang="pl-PL" sz="2600" kern="1200" dirty="0" err="1" smtClean="0"/>
            <a:t>Wages</a:t>
          </a:r>
          <a:endParaRPr lang="en-US" sz="2600" kern="1200" dirty="0"/>
        </a:p>
      </dsp:txBody>
      <dsp:txXfrm>
        <a:off x="1134786" y="341860"/>
        <a:ext cx="1611630" cy="957210"/>
      </dsp:txXfrm>
    </dsp:sp>
    <dsp:sp modelId="{E759EE5A-9F87-4268-B666-39F073844AF6}">
      <dsp:nvSpPr>
        <dsp:cNvPr id="0" name=""/>
        <dsp:cNvSpPr/>
      </dsp:nvSpPr>
      <dsp:spPr>
        <a:xfrm>
          <a:off x="2990602" y="654419"/>
          <a:ext cx="1904653" cy="95721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456" rIns="0" bIns="99060" numCol="1" spcCol="1270" anchor="ctr" anchorCtr="0">
          <a:noAutofit/>
        </a:bodyPr>
        <a:lstStyle/>
        <a:p>
          <a:pPr lvl="0" algn="ctr" defTabSz="1155700">
            <a:lnSpc>
              <a:spcPct val="90000"/>
            </a:lnSpc>
            <a:spcBef>
              <a:spcPct val="0"/>
            </a:spcBef>
            <a:spcAft>
              <a:spcPct val="35000"/>
            </a:spcAft>
          </a:pPr>
          <a:r>
            <a:rPr lang="pl-PL" sz="2600" kern="1200" dirty="0" err="1" smtClean="0"/>
            <a:t>Employment</a:t>
          </a:r>
          <a:endParaRPr lang="en-US" sz="2600" kern="1200" dirty="0"/>
        </a:p>
      </dsp:txBody>
      <dsp:txXfrm>
        <a:off x="2990602" y="654419"/>
        <a:ext cx="1904653" cy="957210"/>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971" cy="49675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148" y="1"/>
            <a:ext cx="2945971" cy="496753"/>
          </a:xfrm>
          <a:prstGeom prst="rect">
            <a:avLst/>
          </a:prstGeom>
        </p:spPr>
        <p:txBody>
          <a:bodyPr vert="horz" lIns="91440" tIns="45720" rIns="91440" bIns="45720" rtlCol="0"/>
          <a:lstStyle>
            <a:lvl1pPr algn="r">
              <a:defRPr sz="1200"/>
            </a:lvl1pPr>
          </a:lstStyle>
          <a:p>
            <a:fld id="{7F8A4E16-E6FA-4C93-889B-1FCF81A21173}" type="datetimeFigureOut">
              <a:rPr lang="en-US" smtClean="0"/>
              <a:t>12/2/2014</a:t>
            </a:fld>
            <a:endParaRPr lang="en-US"/>
          </a:p>
        </p:txBody>
      </p:sp>
      <p:sp>
        <p:nvSpPr>
          <p:cNvPr id="4" name="Footer Placeholder 3"/>
          <p:cNvSpPr>
            <a:spLocks noGrp="1"/>
          </p:cNvSpPr>
          <p:nvPr>
            <p:ph type="ftr" sz="quarter" idx="2"/>
          </p:nvPr>
        </p:nvSpPr>
        <p:spPr>
          <a:xfrm>
            <a:off x="0" y="9429766"/>
            <a:ext cx="2945971" cy="49675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148" y="9429766"/>
            <a:ext cx="2945971" cy="496753"/>
          </a:xfrm>
          <a:prstGeom prst="rect">
            <a:avLst/>
          </a:prstGeom>
        </p:spPr>
        <p:txBody>
          <a:bodyPr vert="horz" lIns="91440" tIns="45720" rIns="91440" bIns="45720" rtlCol="0" anchor="b"/>
          <a:lstStyle>
            <a:lvl1pPr algn="r">
              <a:defRPr sz="1200"/>
            </a:lvl1pPr>
          </a:lstStyle>
          <a:p>
            <a:fld id="{C13E676D-227D-411C-BC8F-C5B240C00C85}" type="slidenum">
              <a:rPr lang="en-US" smtClean="0"/>
              <a:t>‹#›</a:t>
            </a:fld>
            <a:endParaRPr lang="en-US"/>
          </a:p>
        </p:txBody>
      </p:sp>
    </p:spTree>
    <p:extLst>
      <p:ext uri="{BB962C8B-B14F-4D97-AF65-F5344CB8AC3E}">
        <p14:creationId xmlns:p14="http://schemas.microsoft.com/office/powerpoint/2010/main" val="225119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59" cy="496411"/>
          </a:xfrm>
          <a:prstGeom prst="rect">
            <a:avLst/>
          </a:prstGeom>
        </p:spPr>
        <p:txBody>
          <a:bodyPr vert="horz" lIns="92382" tIns="46191" rIns="92382" bIns="46191" rtlCol="0"/>
          <a:lstStyle>
            <a:lvl1pPr algn="l">
              <a:defRPr sz="1200"/>
            </a:lvl1pPr>
          </a:lstStyle>
          <a:p>
            <a:endParaRPr lang="de-DE" dirty="0"/>
          </a:p>
        </p:txBody>
      </p:sp>
      <p:sp>
        <p:nvSpPr>
          <p:cNvPr id="3" name="Datumsplatzhalter 2"/>
          <p:cNvSpPr>
            <a:spLocks noGrp="1"/>
          </p:cNvSpPr>
          <p:nvPr>
            <p:ph type="dt" idx="1"/>
          </p:nvPr>
        </p:nvSpPr>
        <p:spPr>
          <a:xfrm>
            <a:off x="3850443" y="1"/>
            <a:ext cx="2945659" cy="496411"/>
          </a:xfrm>
          <a:prstGeom prst="rect">
            <a:avLst/>
          </a:prstGeom>
        </p:spPr>
        <p:txBody>
          <a:bodyPr vert="horz" lIns="92382" tIns="46191" rIns="92382" bIns="46191" rtlCol="0"/>
          <a:lstStyle>
            <a:lvl1pPr algn="r">
              <a:defRPr sz="1200"/>
            </a:lvl1pPr>
          </a:lstStyle>
          <a:p>
            <a:fld id="{67D41DCA-8854-448C-9373-477C8DA8AD38}" type="datetimeFigureOut">
              <a:rPr lang="de-DE" smtClean="0"/>
              <a:pPr/>
              <a:t>02.12.2014</a:t>
            </a:fld>
            <a:endParaRPr lang="de-DE"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382" tIns="46191" rIns="92382" bIns="46191" rtlCol="0" anchor="ctr"/>
          <a:lstStyle/>
          <a:p>
            <a:endParaRPr lang="de-DE" dirty="0"/>
          </a:p>
        </p:txBody>
      </p:sp>
      <p:sp>
        <p:nvSpPr>
          <p:cNvPr id="5" name="Notizenplatzhalter 4"/>
          <p:cNvSpPr>
            <a:spLocks noGrp="1"/>
          </p:cNvSpPr>
          <p:nvPr>
            <p:ph type="body" sz="quarter" idx="3"/>
          </p:nvPr>
        </p:nvSpPr>
        <p:spPr>
          <a:xfrm>
            <a:off x="679768" y="4715908"/>
            <a:ext cx="5438140" cy="4467701"/>
          </a:xfrm>
          <a:prstGeom prst="rect">
            <a:avLst/>
          </a:prstGeom>
        </p:spPr>
        <p:txBody>
          <a:bodyPr vert="horz" lIns="92382" tIns="46191" rIns="92382" bIns="46191"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092"/>
            <a:ext cx="2945659" cy="496411"/>
          </a:xfrm>
          <a:prstGeom prst="rect">
            <a:avLst/>
          </a:prstGeom>
        </p:spPr>
        <p:txBody>
          <a:bodyPr vert="horz" lIns="92382" tIns="46191" rIns="92382" bIns="46191"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3" y="9430092"/>
            <a:ext cx="2945659" cy="496411"/>
          </a:xfrm>
          <a:prstGeom prst="rect">
            <a:avLst/>
          </a:prstGeom>
        </p:spPr>
        <p:txBody>
          <a:bodyPr vert="horz" lIns="92382" tIns="46191" rIns="92382" bIns="46191" rtlCol="0" anchor="b"/>
          <a:lstStyle>
            <a:lvl1pPr algn="r">
              <a:defRPr sz="1200"/>
            </a:lvl1pPr>
          </a:lstStyle>
          <a:p>
            <a:fld id="{942B22FE-F869-4CFE-92A0-938D0E41CCBF}" type="slidenum">
              <a:rPr lang="de-DE" smtClean="0"/>
              <a:pPr/>
              <a:t>‹#›</a:t>
            </a:fld>
            <a:endParaRPr lang="de-DE" dirty="0"/>
          </a:p>
        </p:txBody>
      </p:sp>
    </p:spTree>
    <p:extLst>
      <p:ext uri="{BB962C8B-B14F-4D97-AF65-F5344CB8AC3E}">
        <p14:creationId xmlns:p14="http://schemas.microsoft.com/office/powerpoint/2010/main" val="115089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59FB8-25B0-4DAD-BC1C-CAE16AF68811}" type="slidenum">
              <a:rPr lang="en-US" smtClean="0"/>
              <a:t>3</a:t>
            </a:fld>
            <a:endParaRPr lang="en-US"/>
          </a:p>
        </p:txBody>
      </p:sp>
    </p:spTree>
    <p:extLst>
      <p:ext uri="{BB962C8B-B14F-4D97-AF65-F5344CB8AC3E}">
        <p14:creationId xmlns:p14="http://schemas.microsoft.com/office/powerpoint/2010/main" val="724010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are a range of indicators that show the size and cost of the public sector and public service. Government expenditure as a share of GDP/GNI7, level of public expenditure per head of population and public service employment trends all give a sense of size </a:t>
            </a:r>
          </a:p>
          <a:p>
            <a:r>
              <a:rPr lang="en-US" sz="1200" b="0" i="0" u="none" strike="noStrike" kern="1200" baseline="0" dirty="0" smtClean="0">
                <a:solidFill>
                  <a:schemeClr val="tx1"/>
                </a:solidFill>
                <a:latin typeface="+mn-lt"/>
                <a:ea typeface="+mn-ea"/>
                <a:cs typeface="+mn-cs"/>
              </a:rPr>
              <a:t>The cost of the public sector is shown by data on the Exchequer pay and pensions bill. </a:t>
            </a:r>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4</a:t>
            </a:fld>
            <a:endParaRPr lang="de-DE" dirty="0"/>
          </a:p>
        </p:txBody>
      </p:sp>
    </p:spTree>
    <p:extLst>
      <p:ext uri="{BB962C8B-B14F-4D97-AF65-F5344CB8AC3E}">
        <p14:creationId xmlns:p14="http://schemas.microsoft.com/office/powerpoint/2010/main" val="3903082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quality and efficiency of public administration. Public administration includes policy making, policy legislation and management of the public sector. Such dimensions of public administration can often only be measured by subjective indicators of quality which give a sense of how good the public administration is. There is also an onus on public administration, all the more so in times of financial stringency, to show that services are being provided efficiently. </a:t>
            </a:r>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6</a:t>
            </a:fld>
            <a:endParaRPr lang="de-DE" dirty="0"/>
          </a:p>
        </p:txBody>
      </p:sp>
    </p:spTree>
    <p:extLst>
      <p:ext uri="{BB962C8B-B14F-4D97-AF65-F5344CB8AC3E}">
        <p14:creationId xmlns:p14="http://schemas.microsoft.com/office/powerpoint/2010/main" val="3372564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200" dirty="0" err="1" smtClean="0"/>
              <a:t>Allowances</a:t>
            </a:r>
            <a:r>
              <a:rPr lang="pl-PL" sz="1200" dirty="0" smtClean="0"/>
              <a:t>: </a:t>
            </a:r>
            <a:r>
              <a:rPr lang="en-US" sz="1200" dirty="0" smtClean="0"/>
              <a:t>It is here where many of the </a:t>
            </a:r>
            <a:r>
              <a:rPr lang="en-US" sz="1200" i="1" dirty="0" smtClean="0"/>
              <a:t>de facto </a:t>
            </a:r>
            <a:r>
              <a:rPr lang="en-US" sz="1200" dirty="0" smtClean="0"/>
              <a:t>and potentially unwarranted salary increases will be found</a:t>
            </a:r>
            <a:endParaRPr lang="pl-PL" sz="1200" dirty="0" smtClean="0"/>
          </a:p>
          <a:p>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9</a:t>
            </a:fld>
            <a:endParaRPr lang="de-DE" dirty="0"/>
          </a:p>
        </p:txBody>
      </p:sp>
    </p:spTree>
    <p:extLst>
      <p:ext uri="{BB962C8B-B14F-4D97-AF65-F5344CB8AC3E}">
        <p14:creationId xmlns:p14="http://schemas.microsoft.com/office/powerpoint/2010/main" val="2756744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pl-PL" sz="1500" dirty="0" smtClean="0">
                <a:solidFill>
                  <a:srgbClr val="005BBB"/>
                </a:solidFill>
              </a:rPr>
              <a:t>(</a:t>
            </a:r>
            <a:r>
              <a:rPr lang="en-US" sz="1500" dirty="0" smtClean="0">
                <a:solidFill>
                  <a:srgbClr val="005BBB"/>
                </a:solidFill>
              </a:rPr>
              <a:t>Institute for International Relations (2008), “Functional Reviews and Assistance in the Restructuring of State Administration Bodies and their Subordinate Agencies in Croatia”, World Bank-funded Public Administration Reform Project, November 2008.</a:t>
            </a:r>
            <a:r>
              <a:rPr lang="pl-PL" sz="1500" dirty="0" smtClean="0">
                <a:solidFill>
                  <a:srgbClr val="005BBB"/>
                </a:solidFill>
              </a:rPr>
              <a:t>?)</a:t>
            </a:r>
            <a:r>
              <a:rPr lang="en-US" sz="1500" dirty="0" smtClean="0">
                <a:solidFill>
                  <a:srgbClr val="005BBB"/>
                </a:solidFill>
              </a:rPr>
              <a:t> </a:t>
            </a:r>
            <a:endParaRPr lang="pl-PL" sz="1500" dirty="0" smtClean="0">
              <a:solidFill>
                <a:srgbClr val="005BBB"/>
              </a:solidFill>
            </a:endParaRPr>
          </a:p>
          <a:p>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15</a:t>
            </a:fld>
            <a:endParaRPr lang="de-DE" dirty="0"/>
          </a:p>
        </p:txBody>
      </p:sp>
    </p:spTree>
    <p:extLst>
      <p:ext uri="{BB962C8B-B14F-4D97-AF65-F5344CB8AC3E}">
        <p14:creationId xmlns:p14="http://schemas.microsoft.com/office/powerpoint/2010/main" val="3717631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basic service delivery functions </a:t>
            </a:r>
            <a:r>
              <a:rPr lang="pl-PL" sz="1200" dirty="0" smtClean="0"/>
              <a:t>- </a:t>
            </a:r>
            <a:r>
              <a:rPr lang="en-US" sz="1200" dirty="0" smtClean="0"/>
              <a:t>many local or municipal functions </a:t>
            </a:r>
            <a:r>
              <a:rPr lang="pl-PL" sz="1200" dirty="0" smtClean="0"/>
              <a:t>- </a:t>
            </a:r>
            <a:r>
              <a:rPr lang="en-US" sz="1200" dirty="0" smtClean="0"/>
              <a:t>garbage collection</a:t>
            </a:r>
            <a:r>
              <a:rPr lang="pl-PL" sz="1200" dirty="0" smtClean="0"/>
              <a:t> but </a:t>
            </a:r>
            <a:r>
              <a:rPr lang="pl-PL" sz="1200" dirty="0" err="1" smtClean="0"/>
              <a:t>also</a:t>
            </a:r>
            <a:r>
              <a:rPr lang="pl-PL" sz="1200" dirty="0" smtClean="0"/>
              <a:t> </a:t>
            </a:r>
            <a:r>
              <a:rPr lang="pl-PL" sz="1200" dirty="0" err="1" smtClean="0"/>
              <a:t>at</a:t>
            </a:r>
            <a:r>
              <a:rPr lang="pl-PL" sz="1200" dirty="0" smtClean="0"/>
              <a:t> CG </a:t>
            </a:r>
            <a:r>
              <a:rPr lang="pl-PL" sz="1200" dirty="0" err="1" smtClean="0"/>
              <a:t>level</a:t>
            </a:r>
            <a:r>
              <a:rPr lang="pl-PL" sz="1200" dirty="0" smtClean="0"/>
              <a:t> - </a:t>
            </a:r>
            <a:r>
              <a:rPr lang="en-GB" sz="1200" dirty="0" smtClean="0"/>
              <a:t>IT services, cleaning, catering</a:t>
            </a:r>
            <a:endParaRPr lang="pl-PL" sz="1200" dirty="0" smtClean="0"/>
          </a:p>
          <a:p>
            <a:r>
              <a:rPr lang="en-US" sz="1200" dirty="0" smtClean="0"/>
              <a:t>(important to take into account costs</a:t>
            </a:r>
            <a:r>
              <a:rPr lang="en-US" sz="1200" b="1" dirty="0" smtClean="0"/>
              <a:t> - </a:t>
            </a:r>
            <a:r>
              <a:rPr lang="en-US" sz="1200" dirty="0" smtClean="0"/>
              <a:t>it may take up to 2 years before the net savings exceed the immediate costs ; avoid adverse selection - where the public sector loses its best and brightest). </a:t>
            </a:r>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16</a:t>
            </a:fld>
            <a:endParaRPr lang="de-DE" dirty="0"/>
          </a:p>
        </p:txBody>
      </p:sp>
    </p:spTree>
    <p:extLst>
      <p:ext uri="{BB962C8B-B14F-4D97-AF65-F5344CB8AC3E}">
        <p14:creationId xmlns:p14="http://schemas.microsoft.com/office/powerpoint/2010/main" val="4065380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Extra </a:t>
            </a:r>
            <a:r>
              <a:rPr lang="pl-PL" dirty="0" err="1" smtClean="0"/>
              <a:t>bonuses</a:t>
            </a:r>
            <a:r>
              <a:rPr lang="pl-PL" dirty="0" smtClean="0"/>
              <a:t>: </a:t>
            </a:r>
            <a:r>
              <a:rPr lang="en-US" dirty="0" smtClean="0"/>
              <a:t>the years-in-service allowance, </a:t>
            </a:r>
            <a:endParaRPr lang="pl-PL" dirty="0" smtClean="0"/>
          </a:p>
          <a:p>
            <a:r>
              <a:rPr lang="en-US" dirty="0" smtClean="0"/>
              <a:t>there are 12 different bonuses that range from 4 to 150 percent of basic salary, are not mutually exclusive, and could be larger than the basic pay. None of them though is performance related </a:t>
            </a:r>
          </a:p>
          <a:p>
            <a:r>
              <a:rPr lang="en-US" dirty="0" smtClean="0"/>
              <a:t>These include bonuses for overtime (50 percent), loyalty bonus (4, 8 and 10 percent, depending on the years of service), work at night (40 percent), work on Saturdays and Sundays (25-35 percent), working on shifts (10 percent), work on holidays (150 percent), special sector bonuses (working in health sector), duty roster bonus, on-call bonus, Christmas bonus, holiday bonus, transportation allowance, and child gift.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17</a:t>
            </a:fld>
            <a:endParaRPr lang="de-DE" dirty="0"/>
          </a:p>
        </p:txBody>
      </p:sp>
    </p:spTree>
    <p:extLst>
      <p:ext uri="{BB962C8B-B14F-4D97-AF65-F5344CB8AC3E}">
        <p14:creationId xmlns:p14="http://schemas.microsoft.com/office/powerpoint/2010/main" val="812459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smtClean="0"/>
              <a:t>Extra </a:t>
            </a:r>
            <a:r>
              <a:rPr lang="pl-PL" dirty="0" err="1" smtClean="0"/>
              <a:t>bonuses</a:t>
            </a:r>
            <a:r>
              <a:rPr lang="pl-PL" dirty="0" smtClean="0"/>
              <a:t>: </a:t>
            </a:r>
            <a:r>
              <a:rPr lang="en-US" dirty="0" smtClean="0"/>
              <a:t>the years-in-service allowance, </a:t>
            </a:r>
            <a:endParaRPr lang="pl-PL" dirty="0" smtClean="0"/>
          </a:p>
          <a:p>
            <a:r>
              <a:rPr lang="en-US" dirty="0" smtClean="0"/>
              <a:t>there are 12 different bonuses that range from 4 to 150 percent of basic salary, are not mutually exclusive, and could be larger than the basic pay. None of them though is performance related </a:t>
            </a:r>
          </a:p>
          <a:p>
            <a:r>
              <a:rPr lang="en-US" dirty="0" smtClean="0"/>
              <a:t>These include bonuses for overtime (50 percent), loyalty bonus (4, 8 and 10 percent, depending on the years of service), work at night (40 percent), work on Saturdays and Sundays (25-35 percent), working on shifts (10 percent), work on holidays (150 percent), special sector bonuses (working in health sector), duty roster bonus, on-call bonus, Christmas bonus, holiday bonus, transportation allowance, and child gift.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18</a:t>
            </a:fld>
            <a:endParaRPr lang="de-DE" dirty="0"/>
          </a:p>
        </p:txBody>
      </p:sp>
    </p:spTree>
    <p:extLst>
      <p:ext uri="{BB962C8B-B14F-4D97-AF65-F5344CB8AC3E}">
        <p14:creationId xmlns:p14="http://schemas.microsoft.com/office/powerpoint/2010/main" val="8124591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V1">
    <p:spTree>
      <p:nvGrpSpPr>
        <p:cNvPr id="1" name=""/>
        <p:cNvGrpSpPr/>
        <p:nvPr/>
      </p:nvGrpSpPr>
      <p:grpSpPr>
        <a:xfrm>
          <a:off x="0" y="0"/>
          <a:ext cx="0" cy="0"/>
          <a:chOff x="0" y="0"/>
          <a:chExt cx="0" cy="0"/>
        </a:xfrm>
      </p:grpSpPr>
      <p:sp>
        <p:nvSpPr>
          <p:cNvPr id="14" name="Rectangle 13"/>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6" name="Rectangle 2"/>
          <p:cNvSpPr>
            <a:spLocks noGrp="1" noChangeArrowheads="1"/>
          </p:cNvSpPr>
          <p:nvPr>
            <p:ph type="ctrTitle" hasCustomPrompt="1"/>
          </p:nvPr>
        </p:nvSpPr>
        <p:spPr>
          <a:xfrm>
            <a:off x="4219074" y="3980752"/>
            <a:ext cx="4384288" cy="1011238"/>
          </a:xfrm>
        </p:spPr>
        <p:txBody>
          <a:bodyPr bIns="0"/>
          <a:lstStyle>
            <a:lvl1pPr>
              <a:defRPr sz="3500">
                <a:solidFill>
                  <a:schemeClr val="accent2"/>
                </a:solidFill>
                <a:latin typeface="Arial"/>
                <a:cs typeface="Arial"/>
              </a:defRPr>
            </a:lvl1pPr>
          </a:lstStyle>
          <a:p>
            <a:pPr lvl="0"/>
            <a:r>
              <a:rPr lang="en-US" noProof="0" dirty="0" smtClean="0"/>
              <a:t>Master Title: </a:t>
            </a:r>
            <a:br>
              <a:rPr lang="en-US" noProof="0" dirty="0" smtClean="0"/>
            </a:br>
            <a:r>
              <a:rPr lang="en-US" noProof="0" dirty="0" smtClean="0"/>
              <a:t>Version 1</a:t>
            </a:r>
          </a:p>
        </p:txBody>
      </p:sp>
      <p:sp>
        <p:nvSpPr>
          <p:cNvPr id="7" name="Rectangle 3"/>
          <p:cNvSpPr>
            <a:spLocks noGrp="1" noChangeArrowheads="1"/>
          </p:cNvSpPr>
          <p:nvPr>
            <p:ph type="subTitle" idx="1" hasCustomPrompt="1"/>
          </p:nvPr>
        </p:nvSpPr>
        <p:spPr>
          <a:xfrm>
            <a:off x="4588042" y="5153078"/>
            <a:ext cx="4034590" cy="1127405"/>
          </a:xfrm>
          <a:prstGeom prst="rect">
            <a:avLst/>
          </a:prstGeom>
        </p:spPr>
        <p:txBody>
          <a:bodyPr lIns="0" tIns="0" rIns="0" bIns="0"/>
          <a:lstStyle>
            <a:lvl1pPr marL="0" indent="0">
              <a:buFontTx/>
              <a:buNone/>
              <a:defRPr sz="2000" b="0" baseline="0">
                <a:solidFill>
                  <a:schemeClr val="tx2"/>
                </a:solidFill>
                <a:latin typeface="Arial"/>
                <a:cs typeface="Arial"/>
              </a:defRPr>
            </a:lvl1pPr>
          </a:lstStyle>
          <a:p>
            <a:pPr lvl="0"/>
            <a:r>
              <a:rPr lang="en-US" noProof="0" dirty="0" smtClean="0"/>
              <a:t>Name of the contributor</a:t>
            </a:r>
          </a:p>
          <a:p>
            <a:pPr lvl="0"/>
            <a:r>
              <a:rPr lang="en-US" noProof="0" dirty="0" smtClean="0"/>
              <a:t>Name of the event, venue</a:t>
            </a:r>
          </a:p>
          <a:p>
            <a:pPr lvl="0"/>
            <a:r>
              <a:rPr lang="en-US" noProof="0" dirty="0" smtClean="0"/>
              <a:t>00 Month 2012</a:t>
            </a:r>
          </a:p>
        </p:txBody>
      </p:sp>
      <p:sp>
        <p:nvSpPr>
          <p:cNvPr id="8" name="Rectangle 4"/>
          <p:cNvSpPr txBox="1">
            <a:spLocks noChangeArrowheads="1"/>
          </p:cNvSpPr>
          <p:nvPr userDrawn="1"/>
        </p:nvSpPr>
        <p:spPr bwMode="auto">
          <a:xfrm>
            <a:off x="4588042" y="6453187"/>
            <a:ext cx="1511412"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defPPr>
              <a:defRPr lang="de-DE"/>
            </a:defPPr>
            <a:lvl1pPr algn="r" rtl="0" fontAlgn="base">
              <a:spcBef>
                <a:spcPct val="0"/>
              </a:spcBef>
              <a:spcAft>
                <a:spcPct val="0"/>
              </a:spcAft>
              <a:defRPr sz="900" kern="1200">
                <a:solidFill>
                  <a:schemeClr val="bg1"/>
                </a:solidFill>
                <a:latin typeface="Minion Pro"/>
                <a:ea typeface="ＭＳ Ｐゴシック" charset="0"/>
                <a:cs typeface="Minion Pro"/>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noProof="0" dirty="0" smtClean="0">
                <a:solidFill>
                  <a:schemeClr val="tx1"/>
                </a:solidFill>
                <a:latin typeface="Arial"/>
                <a:ea typeface="ＭＳ Ｐゴシック" charset="0"/>
                <a:cs typeface="Arial"/>
              </a:rPr>
              <a:t>Strictly Confidential</a:t>
            </a:r>
            <a:r>
              <a:rPr lang="de-DE" sz="900" kern="1200" dirty="0" smtClean="0">
                <a:solidFill>
                  <a:schemeClr val="tx1"/>
                </a:solidFill>
                <a:latin typeface="Arial"/>
                <a:ea typeface="ＭＳ Ｐゴシック" charset="0"/>
                <a:cs typeface="Arial"/>
              </a:rPr>
              <a:t> © 2014</a:t>
            </a:r>
            <a:endParaRPr lang="en-US" sz="900" dirty="0">
              <a:solidFill>
                <a:schemeClr val="tx1"/>
              </a:solidFill>
              <a:latin typeface="Arial"/>
              <a:cs typeface="Arial"/>
            </a:endParaRPr>
          </a:p>
        </p:txBody>
      </p:sp>
      <p:sp>
        <p:nvSpPr>
          <p:cNvPr id="10" name="Rectangle 9"/>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3" name="Rectangle 12"/>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Rectangle 1"/>
          <p:cNvSpPr/>
          <p:nvPr userDrawn="1"/>
        </p:nvSpPr>
        <p:spPr>
          <a:xfrm>
            <a:off x="0" y="3858768"/>
            <a:ext cx="4379976" cy="2999232"/>
          </a:xfrm>
          <a:prstGeom prst="rect">
            <a:avLst/>
          </a:prstGeom>
          <a:blipFill dpi="0" rotWithShape="1">
            <a:blip r:embed="rId3">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19998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5CEE5E-B7DF-4D7F-B784-5B1C8390B915}" type="datetimeFigureOut">
              <a:rPr lang="en-US" smtClean="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15BEDE-455D-441F-82EB-57E54B3255E5}" type="slidenum">
              <a:rPr lang="en-US" smtClean="0"/>
              <a:pPr/>
              <a:t>‹#›</a:t>
            </a:fld>
            <a:endParaRPr lang="en-US" dirty="0"/>
          </a:p>
        </p:txBody>
      </p:sp>
    </p:spTree>
    <p:extLst>
      <p:ext uri="{BB962C8B-B14F-4D97-AF65-F5344CB8AC3E}">
        <p14:creationId xmlns:p14="http://schemas.microsoft.com/office/powerpoint/2010/main" val="86415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aster Title: V2">
    <p:spTree>
      <p:nvGrpSpPr>
        <p:cNvPr id="1" name=""/>
        <p:cNvGrpSpPr/>
        <p:nvPr/>
      </p:nvGrpSpPr>
      <p:grpSpPr>
        <a:xfrm>
          <a:off x="0" y="0"/>
          <a:ext cx="0" cy="0"/>
          <a:chOff x="0" y="0"/>
          <a:chExt cx="0" cy="0"/>
        </a:xfrm>
      </p:grpSpPr>
      <p:pic>
        <p:nvPicPr>
          <p:cNvPr id="10" name="Bild 12"/>
          <p:cNvPicPr>
            <a:picLocks noChangeAspect="1"/>
          </p:cNvPicPr>
          <p:nvPr userDrawn="1"/>
        </p:nvPicPr>
        <p:blipFill>
          <a:blip r:embed="rId2">
            <a:alphaModFix amt="30000"/>
          </a:blip>
          <a:stretch>
            <a:fillRect/>
          </a:stretch>
        </p:blipFill>
        <p:spPr>
          <a:xfrm>
            <a:off x="3133426" y="1130968"/>
            <a:ext cx="5938818" cy="5938818"/>
          </a:xfrm>
          <a:prstGeom prst="rect">
            <a:avLst/>
          </a:prstGeom>
        </p:spPr>
      </p:pic>
      <p:sp>
        <p:nvSpPr>
          <p:cNvPr id="7" name="Rectangle 2"/>
          <p:cNvSpPr>
            <a:spLocks noGrp="1" noChangeArrowheads="1"/>
          </p:cNvSpPr>
          <p:nvPr>
            <p:ph type="ctrTitle" hasCustomPrompt="1"/>
          </p:nvPr>
        </p:nvSpPr>
        <p:spPr>
          <a:xfrm>
            <a:off x="1065177" y="3958989"/>
            <a:ext cx="7538185" cy="1011238"/>
          </a:xfrm>
        </p:spPr>
        <p:txBody>
          <a:bodyPr bIns="0"/>
          <a:lstStyle>
            <a:lvl1pPr>
              <a:defRPr sz="3500">
                <a:solidFill>
                  <a:schemeClr val="tx1"/>
                </a:solidFill>
                <a:latin typeface="Arial"/>
                <a:cs typeface="Arial"/>
              </a:defRPr>
            </a:lvl1pPr>
          </a:lstStyle>
          <a:p>
            <a:pPr lvl="0"/>
            <a:r>
              <a:rPr lang="en-US" noProof="0" dirty="0" smtClean="0"/>
              <a:t>Master Title: Version 2</a:t>
            </a:r>
          </a:p>
        </p:txBody>
      </p:sp>
      <p:sp>
        <p:nvSpPr>
          <p:cNvPr id="8" name="Rectangle 3"/>
          <p:cNvSpPr>
            <a:spLocks noGrp="1" noChangeArrowheads="1"/>
          </p:cNvSpPr>
          <p:nvPr>
            <p:ph type="subTitle" idx="1" hasCustomPrompt="1"/>
          </p:nvPr>
        </p:nvSpPr>
        <p:spPr>
          <a:xfrm>
            <a:off x="1065327" y="5131316"/>
            <a:ext cx="7539711" cy="647700"/>
          </a:xfrm>
          <a:prstGeom prst="rect">
            <a:avLst/>
          </a:prstGeom>
        </p:spPr>
        <p:txBody>
          <a:bodyPr lIns="0" tIns="0" rIns="0" bIns="0"/>
          <a:lstStyle>
            <a:lvl1pPr marL="0" indent="0">
              <a:buFontTx/>
              <a:buNone/>
              <a:defRPr sz="2000" b="0" baseline="0">
                <a:solidFill>
                  <a:schemeClr val="accent2"/>
                </a:solidFill>
                <a:latin typeface="Arial"/>
                <a:cs typeface="Arial"/>
              </a:defRPr>
            </a:lvl1pPr>
          </a:lstStyle>
          <a:p>
            <a:pPr lvl="0"/>
            <a:r>
              <a:rPr lang="en-US" noProof="0" dirty="0" smtClean="0"/>
              <a:t>Name of the contributor</a:t>
            </a:r>
          </a:p>
          <a:p>
            <a:pPr lvl="0"/>
            <a:r>
              <a:rPr lang="en-US" noProof="0" dirty="0" smtClean="0"/>
              <a:t>Name of the event, venue, 00 Month 2012</a:t>
            </a:r>
          </a:p>
        </p:txBody>
      </p:sp>
      <p:sp>
        <p:nvSpPr>
          <p:cNvPr id="11" name="Rectangle 4"/>
          <p:cNvSpPr txBox="1">
            <a:spLocks noChangeArrowheads="1"/>
          </p:cNvSpPr>
          <p:nvPr userDrawn="1"/>
        </p:nvSpPr>
        <p:spPr bwMode="auto">
          <a:xfrm>
            <a:off x="1065327" y="6453187"/>
            <a:ext cx="4175874"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36000" rIns="0" bIns="0" numCol="1" anchor="t" anchorCtr="0" compatLnSpc="1">
            <a:prstTxWarp prst="textNoShape">
              <a:avLst/>
            </a:prstTxWarp>
          </a:bodyPr>
          <a:lstStyle>
            <a:defPPr>
              <a:defRPr lang="de-DE"/>
            </a:defPPr>
            <a:lvl1pPr algn="r" rtl="0" fontAlgn="base">
              <a:spcBef>
                <a:spcPct val="0"/>
              </a:spcBef>
              <a:spcAft>
                <a:spcPct val="0"/>
              </a:spcAft>
              <a:defRPr sz="900" kern="1200">
                <a:solidFill>
                  <a:schemeClr val="bg1"/>
                </a:solidFill>
                <a:latin typeface="Minion Pro"/>
                <a:ea typeface="ＭＳ Ｐゴシック" charset="0"/>
                <a:cs typeface="Minion Pro"/>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noProof="0" dirty="0" smtClean="0">
                <a:solidFill>
                  <a:schemeClr val="tx1"/>
                </a:solidFill>
                <a:latin typeface="Arial"/>
                <a:ea typeface="ＭＳ Ｐゴシック" charset="0"/>
                <a:cs typeface="Arial"/>
              </a:rPr>
              <a:t>Strictly Confidential</a:t>
            </a:r>
            <a:r>
              <a:rPr lang="de-DE" sz="900" kern="1200" dirty="0" smtClean="0">
                <a:solidFill>
                  <a:schemeClr val="tx1"/>
                </a:solidFill>
                <a:latin typeface="Arial"/>
                <a:ea typeface="ＭＳ Ｐゴシック" charset="0"/>
                <a:cs typeface="Arial"/>
              </a:rPr>
              <a:t> © 2014</a:t>
            </a:r>
            <a:endParaRPr lang="en-US" sz="900" dirty="0">
              <a:solidFill>
                <a:schemeClr val="tx1"/>
              </a:solidFill>
              <a:latin typeface="Arial"/>
              <a:cs typeface="Arial"/>
            </a:endParaRPr>
          </a:p>
        </p:txBody>
      </p:sp>
    </p:spTree>
    <p:extLst>
      <p:ext uri="{BB962C8B-B14F-4D97-AF65-F5344CB8AC3E}">
        <p14:creationId xmlns:p14="http://schemas.microsoft.com/office/powerpoint/2010/main" val="37522704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p:txBody>
          <a:bodyPr/>
          <a:lstStyle>
            <a:lvl3pPr marL="361950" indent="-361950">
              <a:buFont typeface="Arial" panose="020B0604020202020204" pitchFamily="34" charset="0"/>
              <a:buChar char="•"/>
              <a:defRPr/>
            </a:lvl3p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spTree>
    <p:extLst>
      <p:ext uri="{BB962C8B-B14F-4D97-AF65-F5344CB8AC3E}">
        <p14:creationId xmlns:p14="http://schemas.microsoft.com/office/powerpoint/2010/main" val="36866143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0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0" y="3716338"/>
            <a:ext cx="8496300" cy="2305050"/>
          </a:xfrm>
        </p:spPr>
        <p:txBody>
          <a:bodyPr anchor="ctr" anchorCtr="1"/>
          <a:lstStyle>
            <a:lvl1pPr algn="ctr">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323850" y="1268413"/>
            <a:ext cx="8496300" cy="2305050"/>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08962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0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1" y="1268413"/>
            <a:ext cx="4176712" cy="4752975"/>
          </a:xfrm>
        </p:spPr>
        <p:txBody>
          <a:bodyPr/>
          <a:lstStyle>
            <a:lvl1pPr algn="l">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4643438" y="1268413"/>
            <a:ext cx="4176712" cy="4752975"/>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54192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Tree>
    <p:extLst>
      <p:ext uri="{BB962C8B-B14F-4D97-AF65-F5344CB8AC3E}">
        <p14:creationId xmlns:p14="http://schemas.microsoft.com/office/powerpoint/2010/main" val="321547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V1">
    <p:spTree>
      <p:nvGrpSpPr>
        <p:cNvPr id="1" name=""/>
        <p:cNvGrpSpPr/>
        <p:nvPr/>
      </p:nvGrpSpPr>
      <p:grpSpPr>
        <a:xfrm>
          <a:off x="0" y="0"/>
          <a:ext cx="0" cy="0"/>
          <a:chOff x="0" y="0"/>
          <a:chExt cx="0" cy="0"/>
        </a:xfrm>
      </p:grpSpPr>
      <p:pic>
        <p:nvPicPr>
          <p:cNvPr id="10"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13" name="Rectangle 12"/>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2"/>
          <p:cNvSpPr>
            <a:spLocks noGrp="1" noChangeArrowheads="1"/>
          </p:cNvSpPr>
          <p:nvPr>
            <p:ph type="ctrTitle" hasCustomPrompt="1"/>
          </p:nvPr>
        </p:nvSpPr>
        <p:spPr>
          <a:xfrm>
            <a:off x="4780546" y="2986248"/>
            <a:ext cx="3349461" cy="1011238"/>
          </a:xfrm>
        </p:spPr>
        <p:txBody>
          <a:bodyPr bIns="0"/>
          <a:lstStyle>
            <a:lvl1pPr>
              <a:defRPr sz="3500">
                <a:solidFill>
                  <a:srgbClr val="002345"/>
                </a:solidFill>
                <a:latin typeface="Arial"/>
                <a:cs typeface="Arial"/>
              </a:defRPr>
            </a:lvl1pPr>
          </a:lstStyle>
          <a:p>
            <a:pPr lvl="0"/>
            <a:r>
              <a:rPr lang="en-US" noProof="0" dirty="0" smtClean="0"/>
              <a:t>Thank you</a:t>
            </a:r>
          </a:p>
        </p:txBody>
      </p:sp>
      <p:sp>
        <p:nvSpPr>
          <p:cNvPr id="6" name="Rectangle 3"/>
          <p:cNvSpPr>
            <a:spLocks noGrp="1" noChangeArrowheads="1"/>
          </p:cNvSpPr>
          <p:nvPr>
            <p:ph type="subTitle" idx="1" hasCustomPrompt="1"/>
          </p:nvPr>
        </p:nvSpPr>
        <p:spPr>
          <a:xfrm>
            <a:off x="4780547" y="4026716"/>
            <a:ext cx="339115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rgbClr val="00ADE4"/>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
        <p:nvSpPr>
          <p:cNvPr id="8" name="Rectangle 7"/>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 name="Rectangle 8"/>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2" name="Rectangle 11"/>
          <p:cNvSpPr/>
          <p:nvPr userDrawn="1"/>
        </p:nvSpPr>
        <p:spPr>
          <a:xfrm>
            <a:off x="0" y="3858768"/>
            <a:ext cx="4379976" cy="2999232"/>
          </a:xfrm>
          <a:prstGeom prst="rect">
            <a:avLst/>
          </a:prstGeom>
          <a:blipFill dpi="0" rotWithShape="1">
            <a:blip r:embed="rId3">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156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V2">
    <p:spTree>
      <p:nvGrpSpPr>
        <p:cNvPr id="1" name=""/>
        <p:cNvGrpSpPr/>
        <p:nvPr/>
      </p:nvGrpSpPr>
      <p:grpSpPr>
        <a:xfrm>
          <a:off x="0" y="0"/>
          <a:ext cx="0" cy="0"/>
          <a:chOff x="0" y="0"/>
          <a:chExt cx="0" cy="0"/>
        </a:xfrm>
      </p:grpSpPr>
      <p:sp>
        <p:nvSpPr>
          <p:cNvPr id="13" name="Rechteck 12"/>
          <p:cNvSpPr/>
          <p:nvPr userDrawn="1"/>
        </p:nvSpPr>
        <p:spPr>
          <a:xfrm>
            <a:off x="0" y="1278000"/>
            <a:ext cx="9144000" cy="55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4" name="Bild 13"/>
          <p:cNvPicPr>
            <a:picLocks noChangeAspect="1"/>
          </p:cNvPicPr>
          <p:nvPr userDrawn="1"/>
        </p:nvPicPr>
        <p:blipFill>
          <a:blip r:embed="rId2">
            <a:alphaModFix amt="30000"/>
          </a:blip>
          <a:stretch>
            <a:fillRect/>
          </a:stretch>
        </p:blipFill>
        <p:spPr>
          <a:xfrm>
            <a:off x="3059832" y="1057374"/>
            <a:ext cx="6012412" cy="6012412"/>
          </a:xfrm>
          <a:prstGeom prst="rect">
            <a:avLst/>
          </a:prstGeom>
        </p:spPr>
      </p:pic>
      <p:sp>
        <p:nvSpPr>
          <p:cNvPr id="7" name="Rectangle 2"/>
          <p:cNvSpPr>
            <a:spLocks noGrp="1" noChangeArrowheads="1"/>
          </p:cNvSpPr>
          <p:nvPr>
            <p:ph type="ctrTitle" hasCustomPrompt="1"/>
          </p:nvPr>
        </p:nvSpPr>
        <p:spPr>
          <a:xfrm>
            <a:off x="1152800" y="1272561"/>
            <a:ext cx="7017314" cy="1011238"/>
          </a:xfrm>
        </p:spPr>
        <p:txBody>
          <a:bodyPr bIns="0"/>
          <a:lstStyle>
            <a:lvl1pPr>
              <a:defRPr sz="3500">
                <a:solidFill>
                  <a:schemeClr val="tx1"/>
                </a:solidFill>
                <a:latin typeface="Arial"/>
                <a:cs typeface="Arial"/>
              </a:defRPr>
            </a:lvl1pPr>
          </a:lstStyle>
          <a:p>
            <a:pPr lvl="0"/>
            <a:r>
              <a:rPr lang="en-US" noProof="0" dirty="0" smtClean="0"/>
              <a:t>Thank you</a:t>
            </a:r>
          </a:p>
        </p:txBody>
      </p:sp>
      <p:sp>
        <p:nvSpPr>
          <p:cNvPr id="8" name="Rectangle 3"/>
          <p:cNvSpPr>
            <a:spLocks noGrp="1" noChangeArrowheads="1"/>
          </p:cNvSpPr>
          <p:nvPr>
            <p:ph type="subTitle" idx="1" hasCustomPrompt="1"/>
          </p:nvPr>
        </p:nvSpPr>
        <p:spPr>
          <a:xfrm>
            <a:off x="1152968" y="4026716"/>
            <a:ext cx="701873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chemeClr val="accent2"/>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Tree>
    <p:extLst>
      <p:ext uri="{BB962C8B-B14F-4D97-AF65-F5344CB8AC3E}">
        <p14:creationId xmlns:p14="http://schemas.microsoft.com/office/powerpoint/2010/main" val="2396073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xfrm>
            <a:off x="4486275" y="6540500"/>
            <a:ext cx="4157663" cy="327025"/>
          </a:xfrm>
          <a:prstGeom prst="rect">
            <a:avLst/>
          </a:prstGeom>
          <a:ln/>
        </p:spPr>
        <p:txBody>
          <a:bodyPr/>
          <a:lstStyle>
            <a:lvl1pPr>
              <a:defRPr/>
            </a:lvl1pPr>
          </a:lstStyle>
          <a:p>
            <a:pPr>
              <a:defRPr/>
            </a:pPr>
            <a:r>
              <a:rPr lang="nl-NL" smtClean="0"/>
              <a:t>Budgettair beleid | 29 november 2010</a:t>
            </a: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78BA6DD8-B100-488C-B5EF-E821E1D1294B}" type="slidenum">
              <a:rPr lang="nl-NL"/>
              <a:pPr>
                <a:defRPr/>
              </a:pPr>
              <a:t>‹#›</a:t>
            </a:fld>
            <a:endParaRPr lang="nl-NL"/>
          </a:p>
        </p:txBody>
      </p:sp>
    </p:spTree>
    <p:extLst>
      <p:ext uri="{BB962C8B-B14F-4D97-AF65-F5344CB8AC3E}">
        <p14:creationId xmlns:p14="http://schemas.microsoft.com/office/powerpoint/2010/main" val="100629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323850" y="26035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18000" numCol="1" anchor="b" anchorCtr="0" compatLnSpc="1">
            <a:prstTxWarp prst="textNoShape">
              <a:avLst/>
            </a:prstTxWarp>
          </a:bodyPr>
          <a:lstStyle/>
          <a:p>
            <a:pPr lvl="0"/>
            <a:r>
              <a:rPr lang="en-US" noProof="0" smtClean="0"/>
              <a:t>This is a headline</a:t>
            </a:r>
            <a:endParaRPr lang="en-US" noProof="0"/>
          </a:p>
        </p:txBody>
      </p:sp>
      <p:sp>
        <p:nvSpPr>
          <p:cNvPr id="9" name="Rectangle 5"/>
          <p:cNvSpPr>
            <a:spLocks noGrp="1" noChangeArrowheads="1"/>
          </p:cNvSpPr>
          <p:nvPr>
            <p:ph type="ftr" sz="quarter" idx="3"/>
          </p:nvPr>
        </p:nvSpPr>
        <p:spPr bwMode="auto">
          <a:xfrm>
            <a:off x="2310063" y="6360101"/>
            <a:ext cx="4558326"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36000" rIns="0" bIns="0" numCol="1" anchor="t" anchorCtr="0" compatLnSpc="1">
            <a:prstTxWarp prst="textNoShape">
              <a:avLst/>
            </a:prstTxWarp>
          </a:bodyPr>
          <a:lstStyle>
            <a:lvl1pPr>
              <a:defRPr sz="900">
                <a:solidFill>
                  <a:schemeClr val="tx1">
                    <a:lumMod val="75000"/>
                    <a:lumOff val="25000"/>
                  </a:schemeClr>
                </a:solidFill>
                <a:latin typeface="Arial"/>
                <a:cs typeface="Arial"/>
              </a:defRPr>
            </a:lvl1pPr>
          </a:lstStyle>
          <a:p>
            <a:pPr>
              <a:defRPr/>
            </a:pPr>
            <a:r>
              <a:rPr lang="en-US" dirty="0" smtClean="0"/>
              <a:t>Title of Presentation</a:t>
            </a:r>
            <a:endParaRPr lang="en-US" dirty="0"/>
          </a:p>
        </p:txBody>
      </p:sp>
      <p:sp>
        <p:nvSpPr>
          <p:cNvPr id="10" name="Rectangle 6"/>
          <p:cNvSpPr>
            <a:spLocks noGrp="1" noChangeArrowheads="1"/>
          </p:cNvSpPr>
          <p:nvPr>
            <p:ph type="sldNum" sz="quarter" idx="4"/>
          </p:nvPr>
        </p:nvSpPr>
        <p:spPr bwMode="auto">
          <a:xfrm>
            <a:off x="8532118" y="6360102"/>
            <a:ext cx="28803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36000" rIns="0" bIns="0" numCol="1" anchor="t" anchorCtr="0" compatLnSpc="1">
            <a:prstTxWarp prst="textNoShape">
              <a:avLst/>
            </a:prstTxWarp>
          </a:bodyPr>
          <a:lstStyle>
            <a:lvl1pPr algn="l">
              <a:defRPr sz="900">
                <a:solidFill>
                  <a:schemeClr val="tx1">
                    <a:lumMod val="75000"/>
                    <a:lumOff val="25000"/>
                  </a:schemeClr>
                </a:solidFill>
                <a:latin typeface="Arial"/>
                <a:cs typeface="Arial"/>
              </a:defRPr>
            </a:lvl1pPr>
          </a:lstStyle>
          <a:p>
            <a:pPr>
              <a:defRPr/>
            </a:pPr>
            <a:fld id="{EF62D93A-3BA0-8848-BFA3-D7046C1B555D}" type="slidenum">
              <a:rPr lang="en-US" smtClean="0"/>
              <a:pPr>
                <a:defRPr/>
              </a:pPr>
              <a:t>‹#›</a:t>
            </a:fld>
            <a:endParaRPr lang="en-US" dirty="0"/>
          </a:p>
        </p:txBody>
      </p:sp>
      <p:sp>
        <p:nvSpPr>
          <p:cNvPr id="12" name="Rectangle 4"/>
          <p:cNvSpPr txBox="1">
            <a:spLocks noChangeArrowheads="1"/>
          </p:cNvSpPr>
          <p:nvPr userDrawn="1"/>
        </p:nvSpPr>
        <p:spPr bwMode="auto">
          <a:xfrm>
            <a:off x="6941528" y="6356903"/>
            <a:ext cx="1445254" cy="219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36000" rIns="0" bIns="0" numCol="1" anchor="t" anchorCtr="0" compatLnSpc="1">
            <a:prstTxWarp prst="textNoShape">
              <a:avLst/>
            </a:prstTxWarp>
          </a:bodyPr>
          <a:lstStyle>
            <a:defPPr>
              <a:defRPr lang="de-DE"/>
            </a:defPPr>
            <a:lvl1pPr algn="r" rtl="0" fontAlgn="base">
              <a:spcBef>
                <a:spcPct val="0"/>
              </a:spcBef>
              <a:spcAft>
                <a:spcPct val="0"/>
              </a:spcAft>
              <a:defRPr sz="900" kern="1200">
                <a:solidFill>
                  <a:schemeClr val="bg1"/>
                </a:solidFill>
                <a:latin typeface="Minion Pro"/>
                <a:ea typeface="ＭＳ Ｐゴシック" charset="0"/>
                <a:cs typeface="Minion Pro"/>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900" kern="1200" noProof="0" dirty="0" smtClean="0">
                <a:solidFill>
                  <a:schemeClr val="tx1">
                    <a:lumMod val="75000"/>
                    <a:lumOff val="25000"/>
                  </a:schemeClr>
                </a:solidFill>
                <a:latin typeface="Arial"/>
                <a:ea typeface="ＭＳ Ｐゴシック" charset="0"/>
                <a:cs typeface="Arial"/>
              </a:rPr>
              <a:t>Strictly Confidential</a:t>
            </a:r>
            <a:r>
              <a:rPr lang="en-US" sz="900" kern="1200" dirty="0" smtClean="0">
                <a:solidFill>
                  <a:schemeClr val="tx1">
                    <a:lumMod val="75000"/>
                    <a:lumOff val="25000"/>
                  </a:schemeClr>
                </a:solidFill>
                <a:latin typeface="Arial"/>
                <a:ea typeface="ＭＳ Ｐゴシック" charset="0"/>
                <a:cs typeface="Arial"/>
              </a:rPr>
              <a:t> © 2014</a:t>
            </a:r>
            <a:endParaRPr lang="en-US" sz="900" dirty="0">
              <a:solidFill>
                <a:schemeClr val="tx1">
                  <a:lumMod val="75000"/>
                  <a:lumOff val="25000"/>
                </a:schemeClr>
              </a:solidFill>
              <a:latin typeface="Arial"/>
              <a:cs typeface="Arial"/>
            </a:endParaRPr>
          </a:p>
        </p:txBody>
      </p:sp>
      <p:sp>
        <p:nvSpPr>
          <p:cNvPr id="2" name="Textplatzhalter 1"/>
          <p:cNvSpPr>
            <a:spLocks noGrp="1"/>
          </p:cNvSpPr>
          <p:nvPr>
            <p:ph type="body" idx="1"/>
          </p:nvPr>
        </p:nvSpPr>
        <p:spPr>
          <a:xfrm>
            <a:off x="323850" y="1268413"/>
            <a:ext cx="8496300" cy="4752975"/>
          </a:xfrm>
          <a:prstGeom prst="rect">
            <a:avLst/>
          </a:prstGeom>
        </p:spPr>
        <p:txBody>
          <a:bodyPr vert="horz" lIns="0" tIns="0" rIns="0" bIns="0" rtlCol="0">
            <a:noAutofit/>
          </a:body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pic>
        <p:nvPicPr>
          <p:cNvPr id="11" name="Picture 2" descr="U:\1405265\1405265 WBG Logo\LOGO FILES\Horizontal\WBG_Horizontal_Color\web\WBG_Horizontal-RGB-web.jpg"/>
          <p:cNvPicPr>
            <a:picLocks noChangeAspect="1" noChangeArrowheads="1"/>
          </p:cNvPicPr>
          <p:nvPr userDrawn="1"/>
        </p:nvPicPr>
        <p:blipFill rotWithShape="1">
          <a:blip r:embed="rId12">
            <a:extLst>
              <a:ext uri="{28A0092B-C50C-407E-A947-70E740481C1C}">
                <a14:useLocalDpi xmlns:a14="http://schemas.microsoft.com/office/drawing/2010/main" val="0"/>
              </a:ext>
            </a:extLst>
          </a:blip>
          <a:srcRect r="-715"/>
          <a:stretch/>
        </p:blipFill>
        <p:spPr bwMode="auto">
          <a:xfrm>
            <a:off x="323851" y="6302501"/>
            <a:ext cx="1689433" cy="329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819458"/>
      </p:ext>
    </p:extLst>
  </p:cSld>
  <p:clrMap bg1="lt1" tx1="dk1" bg2="lt2" tx2="dk2" accent1="accent1" accent2="accent2" accent3="accent3" accent4="accent4" accent5="accent5" accent6="accent6" hlink="hlink" folHlink="folHlink"/>
  <p:sldLayoutIdLst>
    <p:sldLayoutId id="2147483665" r:id="rId1"/>
    <p:sldLayoutId id="2147483681" r:id="rId2"/>
    <p:sldLayoutId id="2147483656" r:id="rId3"/>
    <p:sldLayoutId id="2147483660" r:id="rId4"/>
    <p:sldLayoutId id="2147483661" r:id="rId5"/>
    <p:sldLayoutId id="2147483659" r:id="rId6"/>
    <p:sldLayoutId id="2147483680" r:id="rId7"/>
    <p:sldLayoutId id="2147483663" r:id="rId8"/>
    <p:sldLayoutId id="2147483690" r:id="rId9"/>
    <p:sldLayoutId id="2147483691" r:id="rId10"/>
  </p:sldLayoutIdLst>
  <p:timing>
    <p:tnLst>
      <p:par>
        <p:cTn id="1" dur="indefinite" restart="never" nodeType="tmRoot"/>
      </p:par>
    </p:tnLst>
  </p:timing>
  <p:hf hdr="0"/>
  <p:txStyles>
    <p:titleStyle>
      <a:lvl1pPr algn="l" defTabSz="457200" rtl="0" eaLnBrk="1" latinLnBrk="0" hangingPunct="1">
        <a:spcBef>
          <a:spcPct val="0"/>
        </a:spcBef>
        <a:buNone/>
        <a:defRPr sz="3000" kern="1200">
          <a:solidFill>
            <a:schemeClr val="tx2"/>
          </a:solidFill>
          <a:latin typeface="Arial"/>
          <a:ea typeface="+mj-ea"/>
          <a:cs typeface="Arial"/>
        </a:defRPr>
      </a:lvl1pPr>
    </p:titleStyle>
    <p:bodyStyle>
      <a:lvl1pPr marL="0" indent="0" algn="l" defTabSz="457200" rtl="0" eaLnBrk="1" latinLnBrk="0" hangingPunct="1">
        <a:spcBef>
          <a:spcPct val="20000"/>
        </a:spcBef>
        <a:buFont typeface="Arial"/>
        <a:buNone/>
        <a:defRPr sz="3000" kern="1200">
          <a:solidFill>
            <a:schemeClr val="accent1"/>
          </a:solidFill>
          <a:latin typeface="+mn-lt"/>
          <a:ea typeface="+mn-ea"/>
          <a:cs typeface="+mn-cs"/>
        </a:defRPr>
      </a:lvl1pPr>
      <a:lvl2pPr marL="0" indent="0" algn="l" defTabSz="457200" rtl="0" eaLnBrk="1" latinLnBrk="0" hangingPunct="1">
        <a:spcBef>
          <a:spcPct val="20000"/>
        </a:spcBef>
        <a:buFont typeface="Arial"/>
        <a:buNone/>
        <a:defRPr sz="3000" kern="1200" baseline="0">
          <a:solidFill>
            <a:schemeClr val="accent2"/>
          </a:solidFill>
          <a:latin typeface="+mn-lt"/>
          <a:ea typeface="+mn-ea"/>
          <a:cs typeface="+mn-cs"/>
        </a:defRPr>
      </a:lvl2pPr>
      <a:lvl3pPr marL="361950" indent="-361950" algn="l" defTabSz="457200" rtl="0" eaLnBrk="1" latinLnBrk="0" hangingPunct="1">
        <a:spcBef>
          <a:spcPct val="20000"/>
        </a:spcBef>
        <a:buFont typeface="Arial" panose="020B0604020202020204" pitchFamily="34" charset="0"/>
        <a:buChar char="•"/>
        <a:defRPr sz="2500" kern="1200" baseline="0">
          <a:solidFill>
            <a:schemeClr val="accent2"/>
          </a:solidFill>
          <a:latin typeface="+mn-lt"/>
          <a:ea typeface="+mn-ea"/>
          <a:cs typeface="+mn-cs"/>
        </a:defRPr>
      </a:lvl3pPr>
      <a:lvl4pPr marL="715963" indent="-354013" algn="l" defTabSz="457200" rtl="0" eaLnBrk="1" latinLnBrk="0" hangingPunct="1">
        <a:spcBef>
          <a:spcPct val="20000"/>
        </a:spcBef>
        <a:buFont typeface="Arial"/>
        <a:buChar char="–"/>
        <a:defRPr sz="2000" kern="1200" baseline="0">
          <a:solidFill>
            <a:schemeClr val="accent2"/>
          </a:solidFill>
          <a:latin typeface="+mn-lt"/>
          <a:ea typeface="+mn-ea"/>
          <a:cs typeface="+mn-cs"/>
        </a:defRPr>
      </a:lvl4pPr>
      <a:lvl5pPr marL="1077913" indent="-361950" algn="l" defTabSz="457200" rtl="0" eaLnBrk="1" latinLnBrk="0" hangingPunct="1">
        <a:spcBef>
          <a:spcPct val="20000"/>
        </a:spcBef>
        <a:buFont typeface="Arial" pitchFamily="34" charset="0"/>
        <a:buChar char="–"/>
        <a:defRPr sz="2000" kern="1200" baseline="0">
          <a:solidFill>
            <a:schemeClr val="accent2"/>
          </a:solidFill>
          <a:latin typeface="+mn-lt"/>
          <a:ea typeface="+mn-ea"/>
          <a:cs typeface="+mn-cs"/>
        </a:defRPr>
      </a:lvl5pPr>
      <a:lvl6pPr marL="1431925" indent="-354013" algn="l" defTabSz="457200" rtl="0" eaLnBrk="1" latinLnBrk="0" hangingPunct="1">
        <a:spcBef>
          <a:spcPct val="20000"/>
        </a:spcBef>
        <a:buFont typeface="Arial" pitchFamily="34" charset="0"/>
        <a:buChar char="–"/>
        <a:defRPr sz="2000" kern="1200">
          <a:solidFill>
            <a:schemeClr val="accent2"/>
          </a:solidFill>
          <a:latin typeface="+mn-lt"/>
          <a:ea typeface="+mn-ea"/>
          <a:cs typeface="+mn-cs"/>
        </a:defRPr>
      </a:lvl6pPr>
      <a:lvl7pPr marL="0" indent="0" algn="l" defTabSz="457200" rtl="0" eaLnBrk="1" latinLnBrk="0" hangingPunct="1">
        <a:spcBef>
          <a:spcPct val="20000"/>
        </a:spcBef>
        <a:buFont typeface="Arial"/>
        <a:buNone/>
        <a:defRPr sz="2000" kern="1200">
          <a:solidFill>
            <a:schemeClr val="accent2"/>
          </a:solidFill>
          <a:latin typeface="+mn-lt"/>
          <a:ea typeface="+mn-ea"/>
          <a:cs typeface="+mn-cs"/>
        </a:defRPr>
      </a:lvl7pPr>
      <a:lvl8pPr marL="0" indent="0" algn="l" defTabSz="457200" rtl="0" eaLnBrk="1" latinLnBrk="0" hangingPunct="1">
        <a:spcBef>
          <a:spcPct val="20000"/>
        </a:spcBef>
        <a:buFont typeface="Arial"/>
        <a:buNone/>
        <a:defRPr sz="2000" kern="1200">
          <a:solidFill>
            <a:schemeClr val="accent2"/>
          </a:solidFill>
          <a:latin typeface="+mn-lt"/>
          <a:ea typeface="+mn-ea"/>
          <a:cs typeface="+mn-cs"/>
        </a:defRPr>
      </a:lvl8pPr>
      <a:lvl9pPr marL="0" indent="0" algn="l" defTabSz="457200" rtl="0" eaLnBrk="1" latinLnBrk="0" hangingPunct="1">
        <a:spcBef>
          <a:spcPct val="20000"/>
        </a:spcBef>
        <a:buFont typeface="Arial"/>
        <a:buNone/>
        <a:defRPr sz="2000" kern="1200">
          <a:solidFill>
            <a:schemeClr val="accent2"/>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em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 Id="rId5" Type="http://schemas.openxmlformats.org/officeDocument/2006/relationships/audio" Target="../media/audio1.wav"/><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822730" y="2045075"/>
            <a:ext cx="6670599" cy="1011238"/>
          </a:xfrm>
        </p:spPr>
        <p:txBody>
          <a:bodyPr/>
          <a:lstStyle/>
          <a:p>
            <a:pPr algn="ctr"/>
            <a:r>
              <a:rPr lang="en-US" b="1" dirty="0" smtClean="0">
                <a:solidFill>
                  <a:srgbClr val="007BFF"/>
                </a:solidFill>
              </a:rPr>
              <a:t>Spending Review: </a:t>
            </a:r>
            <a:br>
              <a:rPr lang="en-US" b="1" dirty="0" smtClean="0">
                <a:solidFill>
                  <a:srgbClr val="007BFF"/>
                </a:solidFill>
              </a:rPr>
            </a:br>
            <a:r>
              <a:rPr lang="en-US" b="1" dirty="0" smtClean="0">
                <a:solidFill>
                  <a:srgbClr val="007BFF"/>
                </a:solidFill>
              </a:rPr>
              <a:t>Public Sector Wage Bill</a:t>
            </a:r>
            <a:endParaRPr lang="en-US" b="1" dirty="0">
              <a:solidFill>
                <a:srgbClr val="007BFF"/>
              </a:solidFill>
            </a:endParaRPr>
          </a:p>
        </p:txBody>
      </p:sp>
      <p:sp>
        <p:nvSpPr>
          <p:cNvPr id="2" name="Subtitle 1"/>
          <p:cNvSpPr>
            <a:spLocks noGrp="1"/>
          </p:cNvSpPr>
          <p:nvPr>
            <p:ph type="subTitle" idx="1"/>
          </p:nvPr>
        </p:nvSpPr>
        <p:spPr>
          <a:xfrm>
            <a:off x="4441371" y="5153078"/>
            <a:ext cx="4524499" cy="1127405"/>
          </a:xfrm>
        </p:spPr>
        <p:txBody>
          <a:bodyPr/>
          <a:lstStyle/>
          <a:p>
            <a:r>
              <a:rPr lang="en-US" dirty="0" smtClean="0"/>
              <a:t>Emilia </a:t>
            </a:r>
            <a:r>
              <a:rPr lang="en-US" dirty="0" err="1" smtClean="0"/>
              <a:t>Skrok</a:t>
            </a:r>
            <a:r>
              <a:rPr lang="en-US" dirty="0" smtClean="0"/>
              <a:t>, Economist </a:t>
            </a:r>
          </a:p>
          <a:p>
            <a:r>
              <a:rPr lang="en-US" dirty="0" smtClean="0"/>
              <a:t>World Bank</a:t>
            </a:r>
            <a:endParaRPr lang="en-US" dirty="0"/>
          </a:p>
        </p:txBody>
      </p:sp>
      <p:pic>
        <p:nvPicPr>
          <p:cNvPr id="4" name="Picture 3" descr="U:\1405265\1405265 WBG Logo\LOGO FILES\Horizontal\WBG_Horizontal_Color\WBG_Horizontal-RG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998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58140" y="616610"/>
            <a:ext cx="7873342" cy="576263"/>
          </a:xfrm>
        </p:spPr>
        <p:txBody>
          <a:bodyPr/>
          <a:lstStyle/>
          <a:p>
            <a:r>
              <a:rPr lang="en-US" b="1" dirty="0" smtClean="0">
                <a:solidFill>
                  <a:srgbClr val="0070C0"/>
                </a:solidFill>
              </a:rPr>
              <a:t>Examples of wage bill adjustments during the recent crisis</a:t>
            </a:r>
            <a:endParaRPr lang="en-US" b="1" dirty="0">
              <a:solidFill>
                <a:srgbClr val="0070C0"/>
              </a:solidFill>
            </a:endParaRPr>
          </a:p>
        </p:txBody>
      </p:sp>
      <p:sp>
        <p:nvSpPr>
          <p:cNvPr id="7" name="Slide Number Placeholder 6"/>
          <p:cNvSpPr>
            <a:spLocks noGrp="1"/>
          </p:cNvSpPr>
          <p:nvPr>
            <p:ph type="sldNum" sz="quarter" idx="11"/>
          </p:nvPr>
        </p:nvSpPr>
        <p:spPr/>
        <p:txBody>
          <a:bodyPr/>
          <a:lstStyle/>
          <a:p>
            <a:pPr>
              <a:defRPr/>
            </a:pPr>
            <a:fld id="{78BA6DD8-B100-488C-B5EF-E821E1D1294B}" type="slidenum">
              <a:rPr lang="nl-NL" smtClean="0"/>
              <a:pPr>
                <a:defRPr/>
              </a:pPr>
              <a:t>10</a:t>
            </a:fld>
            <a:endParaRPr lang="nl-NL"/>
          </a:p>
        </p:txBody>
      </p:sp>
      <p:graphicFrame>
        <p:nvGraphicFramePr>
          <p:cNvPr id="10" name="Table 9"/>
          <p:cNvGraphicFramePr>
            <a:graphicFrameLocks noGrp="1"/>
          </p:cNvGraphicFramePr>
          <p:nvPr>
            <p:extLst>
              <p:ext uri="{D42A27DB-BD31-4B8C-83A1-F6EECF244321}">
                <p14:modId xmlns:p14="http://schemas.microsoft.com/office/powerpoint/2010/main" val="1395713606"/>
              </p:ext>
            </p:extLst>
          </p:nvPr>
        </p:nvGraphicFramePr>
        <p:xfrm>
          <a:off x="451261" y="1191904"/>
          <a:ext cx="8170223" cy="5003750"/>
        </p:xfrm>
        <a:graphic>
          <a:graphicData uri="http://schemas.openxmlformats.org/drawingml/2006/table">
            <a:tbl>
              <a:tblPr firstRow="1" firstCol="1" bandRow="1">
                <a:tableStyleId>{5C22544A-7EE6-4342-B048-85BDC9FD1C3A}</a:tableStyleId>
              </a:tblPr>
              <a:tblGrid>
                <a:gridCol w="1187533"/>
                <a:gridCol w="2813111"/>
                <a:gridCol w="1818266"/>
                <a:gridCol w="2351313"/>
              </a:tblGrid>
              <a:tr h="237861">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a:effectLst/>
                        </a:rPr>
                        <a:t>How?</a:t>
                      </a:r>
                    </a:p>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a:effectLst/>
                        </a:rPr>
                        <a:t>When</a:t>
                      </a:r>
                      <a:endParaRPr lang="en-US" sz="110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a:effectLst/>
                        </a:rPr>
                        <a:t>Results</a:t>
                      </a:r>
                      <a:endParaRPr lang="en-US" sz="1100">
                        <a:effectLst/>
                        <a:latin typeface="Calibri"/>
                        <a:ea typeface="Calibri"/>
                        <a:cs typeface="Times New Roman"/>
                      </a:endParaRPr>
                    </a:p>
                  </a:txBody>
                  <a:tcPr marL="45697" marR="45697" marT="0" marB="0"/>
                </a:tc>
              </a:tr>
              <a:tr h="951441">
                <a:tc>
                  <a:txBody>
                    <a:bodyPr/>
                    <a:lstStyle/>
                    <a:p>
                      <a:pPr marL="0" marR="0">
                        <a:lnSpc>
                          <a:spcPct val="115000"/>
                        </a:lnSpc>
                        <a:spcBef>
                          <a:spcPts val="0"/>
                        </a:spcBef>
                        <a:spcAft>
                          <a:spcPts val="0"/>
                        </a:spcAft>
                      </a:pPr>
                      <a:r>
                        <a:rPr lang="en-US" sz="1100" dirty="0">
                          <a:effectLst/>
                        </a:rPr>
                        <a:t>Estonia</a:t>
                      </a:r>
                      <a:endParaRPr lang="en-US" sz="110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noProof="0" dirty="0" smtClean="0">
                          <a:effectLst/>
                        </a:rPr>
                        <a:t>Left it to individual institutions to decide how to  make savings</a:t>
                      </a:r>
                    </a:p>
                    <a:p>
                      <a:pPr marL="0" marR="0">
                        <a:lnSpc>
                          <a:spcPct val="115000"/>
                        </a:lnSpc>
                        <a:spcBef>
                          <a:spcPts val="0"/>
                        </a:spcBef>
                        <a:spcAft>
                          <a:spcPts val="0"/>
                        </a:spcAft>
                      </a:pPr>
                      <a:r>
                        <a:rPr lang="en-US" sz="1100" noProof="0" dirty="0" smtClean="0">
                          <a:effectLst/>
                        </a:rPr>
                        <a:t>Measures included: </a:t>
                      </a:r>
                    </a:p>
                    <a:p>
                      <a:pPr marL="0" marR="0">
                        <a:lnSpc>
                          <a:spcPct val="115000"/>
                        </a:lnSpc>
                        <a:spcBef>
                          <a:spcPts val="0"/>
                        </a:spcBef>
                        <a:spcAft>
                          <a:spcPts val="0"/>
                        </a:spcAft>
                      </a:pPr>
                      <a:r>
                        <a:rPr lang="en-US" sz="1100" noProof="0" dirty="0" smtClean="0">
                          <a:effectLst/>
                        </a:rPr>
                        <a:t>Job cuts, reductions in additional pay, unpaid leave, cuts in basic pay</a:t>
                      </a:r>
                    </a:p>
                    <a:p>
                      <a:pPr marL="0" marR="0">
                        <a:lnSpc>
                          <a:spcPct val="115000"/>
                        </a:lnSpc>
                        <a:spcBef>
                          <a:spcPts val="0"/>
                        </a:spcBef>
                        <a:spcAft>
                          <a:spcPts val="0"/>
                        </a:spcAft>
                      </a:pPr>
                      <a:r>
                        <a:rPr lang="en-US" sz="1100" noProof="0" dirty="0" smtClean="0">
                          <a:effectLst/>
                        </a:rPr>
                        <a:t> </a:t>
                      </a:r>
                      <a:endParaRPr lang="en-US" sz="1100" noProof="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dirty="0" smtClean="0">
                          <a:effectLst/>
                        </a:rPr>
                        <a:t>June </a:t>
                      </a:r>
                      <a:r>
                        <a:rPr lang="en-US" sz="1100" dirty="0">
                          <a:effectLst/>
                        </a:rPr>
                        <a:t>2008, with further reductions in December 2008, February 2009, June 2009, November 2009 &amp; December 2009</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dirty="0" smtClean="0">
                          <a:effectLst/>
                        </a:rPr>
                        <a:t>By 2010 </a:t>
                      </a:r>
                      <a:r>
                        <a:rPr lang="en-US" sz="1100" dirty="0" err="1" smtClean="0">
                          <a:effectLst/>
                        </a:rPr>
                        <a:t>paybill</a:t>
                      </a:r>
                      <a:r>
                        <a:rPr lang="en-US" sz="1100" dirty="0" smtClean="0">
                          <a:effectLst/>
                        </a:rPr>
                        <a:t> was 15% lower than in 2008</a:t>
                      </a:r>
                    </a:p>
                    <a:p>
                      <a:pPr marL="0" marR="0">
                        <a:lnSpc>
                          <a:spcPct val="115000"/>
                        </a:lnSpc>
                        <a:spcBef>
                          <a:spcPts val="0"/>
                        </a:spcBef>
                        <a:spcAft>
                          <a:spcPts val="0"/>
                        </a:spcAft>
                      </a:pPr>
                      <a:r>
                        <a:rPr lang="en-US" sz="1100" dirty="0" smtClean="0">
                          <a:effectLst/>
                        </a:rPr>
                        <a:t> </a:t>
                      </a:r>
                      <a:endParaRPr lang="en-US" sz="1100" dirty="0">
                        <a:effectLst/>
                        <a:latin typeface="Calibri"/>
                        <a:ea typeface="Calibri"/>
                        <a:cs typeface="Times New Roman"/>
                      </a:endParaRPr>
                    </a:p>
                  </a:txBody>
                  <a:tcPr marL="45697" marR="45697" marT="0" marB="0"/>
                </a:tc>
              </a:tr>
              <a:tr h="787782">
                <a:tc>
                  <a:txBody>
                    <a:bodyPr/>
                    <a:lstStyle/>
                    <a:p>
                      <a:pPr marL="0" marR="0">
                        <a:lnSpc>
                          <a:spcPct val="115000"/>
                        </a:lnSpc>
                        <a:spcBef>
                          <a:spcPts val="0"/>
                        </a:spcBef>
                        <a:spcAft>
                          <a:spcPts val="0"/>
                        </a:spcAft>
                      </a:pPr>
                      <a:r>
                        <a:rPr lang="en-US" sz="1100">
                          <a:effectLst/>
                        </a:rPr>
                        <a:t>Greece</a:t>
                      </a:r>
                      <a:endParaRPr lang="en-US" sz="1100">
                        <a:effectLst/>
                        <a:latin typeface="Calibri"/>
                        <a:ea typeface="Calibri"/>
                        <a:cs typeface="Times New Roman"/>
                      </a:endParaRPr>
                    </a:p>
                  </a:txBody>
                  <a:tcPr marL="45697" marR="45697" marT="0" marB="0"/>
                </a:tc>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100" noProof="0" dirty="0" smtClean="0">
                          <a:effectLst/>
                        </a:rPr>
                        <a:t>Centrally decided, by the government. Measures included: </a:t>
                      </a:r>
                    </a:p>
                    <a:p>
                      <a:pPr marL="0" marR="0">
                        <a:lnSpc>
                          <a:spcPct val="115000"/>
                        </a:lnSpc>
                        <a:spcBef>
                          <a:spcPts val="0"/>
                        </a:spcBef>
                        <a:spcAft>
                          <a:spcPts val="0"/>
                        </a:spcAft>
                      </a:pPr>
                      <a:r>
                        <a:rPr lang="en-US" sz="1100" noProof="0" dirty="0" smtClean="0">
                          <a:effectLst/>
                        </a:rPr>
                        <a:t>Allowances cuts (e.g. 14</a:t>
                      </a:r>
                      <a:r>
                        <a:rPr lang="en-US" sz="1100" baseline="30000" noProof="0" dirty="0" smtClean="0">
                          <a:effectLst/>
                        </a:rPr>
                        <a:t>th</a:t>
                      </a:r>
                      <a:r>
                        <a:rPr lang="en-US" sz="1100" noProof="0" dirty="0" smtClean="0">
                          <a:effectLst/>
                        </a:rPr>
                        <a:t> month salary )</a:t>
                      </a:r>
                      <a:r>
                        <a:rPr lang="en-US" sz="1100" baseline="0" noProof="0" dirty="0" smtClean="0">
                          <a:effectLst/>
                        </a:rPr>
                        <a:t> </a:t>
                      </a:r>
                      <a:r>
                        <a:rPr lang="en-US" sz="1100" noProof="0" dirty="0" smtClean="0">
                          <a:effectLst/>
                        </a:rPr>
                        <a:t>for public service employees (incl. in in publicly-owned companies)</a:t>
                      </a:r>
                      <a:endParaRPr lang="en-US" sz="1100" noProof="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dirty="0">
                          <a:effectLst/>
                        </a:rPr>
                        <a:t>January 2010; March 2010; May 2010;  </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dirty="0">
                          <a:effectLst/>
                        </a:rPr>
                        <a:t>cuts in allowances– 10%; 12% and 20% (plus 13</a:t>
                      </a:r>
                      <a:r>
                        <a:rPr lang="en-US" sz="1100" baseline="30000" dirty="0">
                          <a:effectLst/>
                        </a:rPr>
                        <a:t>th</a:t>
                      </a:r>
                      <a:r>
                        <a:rPr lang="en-US" sz="1100" dirty="0">
                          <a:effectLst/>
                        </a:rPr>
                        <a:t> and 14</a:t>
                      </a:r>
                      <a:r>
                        <a:rPr lang="en-US" sz="1100" baseline="30000" dirty="0">
                          <a:effectLst/>
                        </a:rPr>
                        <a:t>th</a:t>
                      </a:r>
                      <a:r>
                        <a:rPr lang="en-US" sz="1100" dirty="0">
                          <a:effectLst/>
                        </a:rPr>
                        <a:t> month salary reduced)</a:t>
                      </a:r>
                      <a:endParaRPr lang="en-US" sz="1100" dirty="0">
                        <a:effectLst/>
                        <a:latin typeface="Calibri"/>
                        <a:ea typeface="Calibri"/>
                        <a:cs typeface="Times New Roman"/>
                      </a:endParaRPr>
                    </a:p>
                  </a:txBody>
                  <a:tcPr marL="45697" marR="45697" marT="0" marB="0"/>
                </a:tc>
              </a:tr>
              <a:tr h="1546091">
                <a:tc>
                  <a:txBody>
                    <a:bodyPr/>
                    <a:lstStyle/>
                    <a:p>
                      <a:pPr marL="0" marR="0">
                        <a:lnSpc>
                          <a:spcPct val="115000"/>
                        </a:lnSpc>
                        <a:spcBef>
                          <a:spcPts val="0"/>
                        </a:spcBef>
                        <a:spcAft>
                          <a:spcPts val="0"/>
                        </a:spcAft>
                      </a:pPr>
                      <a:r>
                        <a:rPr lang="en-US" sz="1100">
                          <a:effectLst/>
                        </a:rPr>
                        <a:t>Latvia</a:t>
                      </a:r>
                      <a:endParaRPr lang="en-US" sz="110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noProof="0" dirty="0" smtClean="0">
                          <a:effectLst/>
                        </a:rPr>
                        <a:t>Centrally decided</a:t>
                      </a:r>
                      <a:r>
                        <a:rPr lang="en-US" sz="1100" baseline="0" noProof="0" dirty="0" smtClean="0">
                          <a:effectLst/>
                        </a:rPr>
                        <a:t> by the government. </a:t>
                      </a:r>
                    </a:p>
                    <a:p>
                      <a:pPr marL="0" marR="0">
                        <a:lnSpc>
                          <a:spcPct val="115000"/>
                        </a:lnSpc>
                        <a:spcBef>
                          <a:spcPts val="0"/>
                        </a:spcBef>
                        <a:spcAft>
                          <a:spcPts val="0"/>
                        </a:spcAft>
                      </a:pPr>
                      <a:r>
                        <a:rPr lang="en-US" sz="1100" baseline="0" noProof="0" dirty="0" smtClean="0">
                          <a:effectLst/>
                        </a:rPr>
                        <a:t>Measures included: </a:t>
                      </a:r>
                      <a:r>
                        <a:rPr lang="en-US" sz="1100" noProof="0" dirty="0" smtClean="0">
                          <a:effectLst/>
                        </a:rPr>
                        <a:t> cuts in base pay; many bonuses and supplements abolished; widespread use of unpaid leave</a:t>
                      </a:r>
                    </a:p>
                    <a:p>
                      <a:pPr marL="0" marR="0">
                        <a:lnSpc>
                          <a:spcPct val="115000"/>
                        </a:lnSpc>
                        <a:spcBef>
                          <a:spcPts val="0"/>
                        </a:spcBef>
                        <a:spcAft>
                          <a:spcPts val="0"/>
                        </a:spcAft>
                      </a:pPr>
                      <a:r>
                        <a:rPr lang="en-US" sz="1100" noProof="0" dirty="0" smtClean="0">
                          <a:effectLst/>
                        </a:rPr>
                        <a:t>revised overall pay system from (</a:t>
                      </a:r>
                      <a:r>
                        <a:rPr lang="en-US" sz="1100" noProof="0" dirty="0">
                          <a:effectLst/>
                        </a:rPr>
                        <a:t> </a:t>
                      </a:r>
                      <a:endParaRPr lang="en-US" sz="1100" noProof="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dirty="0">
                          <a:effectLst/>
                        </a:rPr>
                        <a:t>January 2009; </a:t>
                      </a:r>
                    </a:p>
                    <a:p>
                      <a:pPr marL="0" marR="0">
                        <a:lnSpc>
                          <a:spcPct val="115000"/>
                        </a:lnSpc>
                        <a:spcBef>
                          <a:spcPts val="0"/>
                        </a:spcBef>
                        <a:spcAft>
                          <a:spcPts val="0"/>
                        </a:spcAft>
                      </a:pPr>
                      <a:r>
                        <a:rPr lang="en-US" sz="1100" dirty="0">
                          <a:effectLst/>
                        </a:rPr>
                        <a:t>June 2009; </a:t>
                      </a:r>
                    </a:p>
                    <a:p>
                      <a:pPr marL="0" marR="0">
                        <a:lnSpc>
                          <a:spcPct val="115000"/>
                        </a:lnSpc>
                        <a:spcBef>
                          <a:spcPts val="0"/>
                        </a:spcBef>
                        <a:spcAft>
                          <a:spcPts val="0"/>
                        </a:spcAft>
                      </a:pPr>
                      <a:r>
                        <a:rPr lang="en-US" sz="1100" dirty="0">
                          <a:effectLst/>
                        </a:rPr>
                        <a:t>January 2010</a:t>
                      </a:r>
                      <a:endParaRPr lang="en-US" sz="110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noProof="0" dirty="0" smtClean="0">
                          <a:effectLst/>
                        </a:rPr>
                        <a:t>15% cut in pay but low paid protected; cuts in pay of 20% (for higher paid) and 15% for lower paid), protection for low paid abolished; cuts maximum basic pay by 5% ; by October 2010</a:t>
                      </a:r>
                      <a:r>
                        <a:rPr lang="en-US" sz="1100" baseline="0" noProof="0" dirty="0" smtClean="0">
                          <a:effectLst/>
                        </a:rPr>
                        <a:t> </a:t>
                      </a:r>
                      <a:r>
                        <a:rPr lang="en-US" sz="1100" noProof="0" dirty="0" err="1" smtClean="0">
                          <a:effectLst/>
                        </a:rPr>
                        <a:t>paybill</a:t>
                      </a:r>
                      <a:r>
                        <a:rPr lang="en-US" sz="1100" noProof="0" dirty="0" smtClean="0">
                          <a:effectLst/>
                        </a:rPr>
                        <a:t> in state sector was down 35% as compared with 2008 </a:t>
                      </a:r>
                      <a:endParaRPr lang="en-US" sz="1100" noProof="0" dirty="0">
                        <a:effectLst/>
                        <a:latin typeface="Calibri"/>
                        <a:ea typeface="Calibri"/>
                        <a:cs typeface="Times New Roman"/>
                      </a:endParaRPr>
                    </a:p>
                  </a:txBody>
                  <a:tcPr marL="45697" marR="45697" marT="0" marB="0"/>
                </a:tc>
              </a:tr>
              <a:tr h="951441">
                <a:tc>
                  <a:txBody>
                    <a:bodyPr/>
                    <a:lstStyle/>
                    <a:p>
                      <a:pPr marL="0" marR="0">
                        <a:lnSpc>
                          <a:spcPct val="115000"/>
                        </a:lnSpc>
                        <a:spcBef>
                          <a:spcPts val="0"/>
                        </a:spcBef>
                        <a:spcAft>
                          <a:spcPts val="0"/>
                        </a:spcAft>
                      </a:pPr>
                      <a:r>
                        <a:rPr lang="pl-PL" sz="1100" dirty="0" smtClean="0">
                          <a:effectLst/>
                        </a:rPr>
                        <a:t>Poland</a:t>
                      </a:r>
                      <a:endParaRPr lang="en-US" sz="110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noProof="0" dirty="0" smtClean="0">
                          <a:effectLst/>
                        </a:rPr>
                        <a:t>Centrally decided</a:t>
                      </a:r>
                      <a:r>
                        <a:rPr lang="en-US" sz="1100" baseline="0" noProof="0" dirty="0" smtClean="0">
                          <a:effectLst/>
                        </a:rPr>
                        <a:t> by the government. </a:t>
                      </a:r>
                    </a:p>
                    <a:p>
                      <a:pPr marL="0" marR="0">
                        <a:lnSpc>
                          <a:spcPct val="115000"/>
                        </a:lnSpc>
                        <a:spcBef>
                          <a:spcPts val="0"/>
                        </a:spcBef>
                        <a:spcAft>
                          <a:spcPts val="0"/>
                        </a:spcAft>
                      </a:pPr>
                      <a:r>
                        <a:rPr lang="en-US" sz="1100" baseline="0" noProof="0" dirty="0" smtClean="0">
                          <a:effectLst/>
                        </a:rPr>
                        <a:t>Measures included: </a:t>
                      </a:r>
                      <a:r>
                        <a:rPr lang="en-US" sz="1100" dirty="0" smtClean="0">
                          <a:effectLst/>
                        </a:rPr>
                        <a:t>pay </a:t>
                      </a:r>
                      <a:r>
                        <a:rPr lang="en-US" sz="1100" baseline="0" dirty="0" smtClean="0">
                          <a:effectLst/>
                        </a:rPr>
                        <a:t> freeze </a:t>
                      </a:r>
                      <a:r>
                        <a:rPr lang="en-US" sz="1100" dirty="0" smtClean="0">
                          <a:effectLst/>
                        </a:rPr>
                        <a:t>; </a:t>
                      </a:r>
                      <a:endParaRPr lang="en-US" sz="1100" dirty="0">
                        <a:effectLst/>
                      </a:endParaRP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noProof="0" dirty="0" smtClean="0">
                          <a:effectLst/>
                          <a:latin typeface="+mn-lt"/>
                          <a:ea typeface="+mn-ea"/>
                          <a:cs typeface="+mn-cs"/>
                        </a:rPr>
                        <a:t>Since</a:t>
                      </a:r>
                      <a:r>
                        <a:rPr lang="en-US" sz="1100" baseline="0" noProof="0" dirty="0" smtClean="0">
                          <a:effectLst/>
                          <a:latin typeface="+mn-lt"/>
                          <a:ea typeface="+mn-ea"/>
                          <a:cs typeface="+mn-cs"/>
                        </a:rPr>
                        <a:t> 2010</a:t>
                      </a:r>
                      <a:endParaRPr lang="en-US" sz="1100" noProof="0" dirty="0">
                        <a:effectLst/>
                        <a:latin typeface="Calibri"/>
                        <a:ea typeface="Calibri"/>
                        <a:cs typeface="Times New Roman"/>
                      </a:endParaRPr>
                    </a:p>
                  </a:txBody>
                  <a:tcPr marL="45697" marR="45697" marT="0" marB="0"/>
                </a:tc>
                <a:tc>
                  <a:txBody>
                    <a:bodyPr/>
                    <a:lstStyle/>
                    <a:p>
                      <a:pPr marL="0" marR="0">
                        <a:lnSpc>
                          <a:spcPct val="115000"/>
                        </a:lnSpc>
                        <a:spcBef>
                          <a:spcPts val="0"/>
                        </a:spcBef>
                        <a:spcAft>
                          <a:spcPts val="0"/>
                        </a:spcAft>
                      </a:pPr>
                      <a:r>
                        <a:rPr lang="en-US" sz="1100" noProof="0" dirty="0" smtClean="0">
                          <a:effectLst/>
                        </a:rPr>
                        <a:t>Wage bill</a:t>
                      </a:r>
                      <a:r>
                        <a:rPr lang="en-US" sz="1100" baseline="0" noProof="0" dirty="0" smtClean="0">
                          <a:effectLst/>
                        </a:rPr>
                        <a:t> reduced by </a:t>
                      </a:r>
                      <a:r>
                        <a:rPr lang="pl-PL" sz="1100" baseline="0" noProof="0" dirty="0" smtClean="0">
                          <a:effectLst/>
                        </a:rPr>
                        <a:t>10</a:t>
                      </a:r>
                      <a:r>
                        <a:rPr lang="en-US" sz="1100" baseline="0" noProof="0" dirty="0" smtClean="0">
                          <a:effectLst/>
                        </a:rPr>
                        <a:t>%</a:t>
                      </a:r>
                      <a:r>
                        <a:rPr lang="pl-PL" sz="1100" baseline="0" noProof="0" dirty="0" smtClean="0">
                          <a:effectLst/>
                        </a:rPr>
                        <a:t>, </a:t>
                      </a:r>
                      <a:r>
                        <a:rPr lang="pl-PL" sz="1100" baseline="0" noProof="0" dirty="0" err="1" smtClean="0">
                          <a:effectLst/>
                        </a:rPr>
                        <a:t>or</a:t>
                      </a:r>
                      <a:r>
                        <a:rPr lang="pl-PL" sz="1100" baseline="0" noProof="0" dirty="0" smtClean="0">
                          <a:effectLst/>
                        </a:rPr>
                        <a:t> 0.4pp of GDP</a:t>
                      </a:r>
                      <a:endParaRPr lang="en-US" sz="1100" noProof="0" dirty="0">
                        <a:effectLst/>
                        <a:latin typeface="Calibri"/>
                        <a:ea typeface="Calibri"/>
                        <a:cs typeface="Times New Roman"/>
                      </a:endParaRPr>
                    </a:p>
                  </a:txBody>
                  <a:tcPr marL="45697" marR="45697" marT="0" marB="0"/>
                </a:tc>
              </a:tr>
            </a:tbl>
          </a:graphicData>
        </a:graphic>
      </p:graphicFrame>
    </p:spTree>
    <p:extLst>
      <p:ext uri="{BB962C8B-B14F-4D97-AF65-F5344CB8AC3E}">
        <p14:creationId xmlns:p14="http://schemas.microsoft.com/office/powerpoint/2010/main" val="1985981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107" y="166254"/>
            <a:ext cx="7977002" cy="1128156"/>
          </a:xfrm>
        </p:spPr>
        <p:txBody>
          <a:bodyPr/>
          <a:lstStyle/>
          <a:p>
            <a:r>
              <a:rPr lang="en-US" b="1" dirty="0">
                <a:solidFill>
                  <a:srgbClr val="0070C0"/>
                </a:solidFill>
              </a:rPr>
              <a:t>Poland: </a:t>
            </a:r>
            <a:r>
              <a:rPr lang="pl-PL" b="1" dirty="0" smtClean="0">
                <a:solidFill>
                  <a:srgbClr val="0070C0"/>
                </a:solidFill>
              </a:rPr>
              <a:t>p</a:t>
            </a:r>
            <a:r>
              <a:rPr lang="en-US" b="1" dirty="0" err="1" smtClean="0">
                <a:solidFill>
                  <a:srgbClr val="0070C0"/>
                </a:solidFill>
              </a:rPr>
              <a:t>ublic</a:t>
            </a:r>
            <a:r>
              <a:rPr lang="en-US" b="1" dirty="0" smtClean="0">
                <a:solidFill>
                  <a:srgbClr val="0070C0"/>
                </a:solidFill>
              </a:rPr>
              <a:t> </a:t>
            </a:r>
            <a:r>
              <a:rPr lang="en-US" b="1" dirty="0">
                <a:solidFill>
                  <a:srgbClr val="0070C0"/>
                </a:solidFill>
              </a:rPr>
              <a:t>sector wage bill is not high and wage bill envelope is well controlled  </a:t>
            </a:r>
          </a:p>
        </p:txBody>
      </p:sp>
      <p:sp>
        <p:nvSpPr>
          <p:cNvPr id="7" name="Slide Number Placeholder 6"/>
          <p:cNvSpPr>
            <a:spLocks noGrp="1"/>
          </p:cNvSpPr>
          <p:nvPr>
            <p:ph type="sldNum" sz="quarter" idx="11"/>
          </p:nvPr>
        </p:nvSpPr>
        <p:spPr/>
        <p:txBody>
          <a:bodyPr/>
          <a:lstStyle/>
          <a:p>
            <a:pPr>
              <a:defRPr/>
            </a:pPr>
            <a:fld id="{78BA6DD8-B100-488C-B5EF-E821E1D1294B}" type="slidenum">
              <a:rPr lang="nl-NL" smtClean="0"/>
              <a:pPr>
                <a:defRPr/>
              </a:pPr>
              <a:t>11</a:t>
            </a:fld>
            <a:endParaRPr lang="nl-NL"/>
          </a:p>
        </p:txBody>
      </p:sp>
      <p:sp>
        <p:nvSpPr>
          <p:cNvPr id="3" name="Text Placeholder 2"/>
          <p:cNvSpPr>
            <a:spLocks noGrp="1"/>
          </p:cNvSpPr>
          <p:nvPr>
            <p:ph sz="quarter" idx="12"/>
          </p:nvPr>
        </p:nvSpPr>
        <p:spPr>
          <a:xfrm>
            <a:off x="338941" y="1520041"/>
            <a:ext cx="8496300" cy="4346369"/>
          </a:xfrm>
        </p:spPr>
        <p:txBody>
          <a:bodyPr/>
          <a:lstStyle/>
          <a:p>
            <a:pPr marL="457200" indent="-457200">
              <a:buFont typeface="Arial" panose="020B0604020202020204" pitchFamily="34" charset="0"/>
              <a:buChar char="•"/>
            </a:pPr>
            <a:r>
              <a:rPr lang="en-US" sz="2000" dirty="0" smtClean="0"/>
              <a:t>Size of employment in public administration and wage spending in Poland is not particularly high by European standards </a:t>
            </a:r>
          </a:p>
          <a:p>
            <a:pPr marL="457200" indent="-457200">
              <a:buFont typeface="Arial" panose="020B0604020202020204" pitchFamily="34" charset="0"/>
              <a:buChar char="•"/>
            </a:pPr>
            <a:r>
              <a:rPr lang="en-US" sz="2000" dirty="0" smtClean="0"/>
              <a:t>MOF exercises tight control over the wage bill envelope of each ministry </a:t>
            </a:r>
          </a:p>
          <a:p>
            <a:pPr marL="457200" indent="-457200">
              <a:buFont typeface="Arial" panose="020B0604020202020204" pitchFamily="34" charset="0"/>
              <a:buChar char="•"/>
            </a:pPr>
            <a:r>
              <a:rPr lang="en-US" sz="2000" dirty="0" smtClean="0"/>
              <a:t>A nominal wage freeze in budgetary sphere 2010-2014</a:t>
            </a:r>
          </a:p>
          <a:p>
            <a:pPr marL="457200" indent="-457200">
              <a:buFont typeface="Arial" panose="020B0604020202020204" pitchFamily="34" charset="0"/>
              <a:buChar char="•"/>
            </a:pPr>
            <a:r>
              <a:rPr lang="en-US" sz="2000" dirty="0" smtClean="0"/>
              <a:t>The base salary comprises about 70% of total remuneration in the civil service (close to OECD average). </a:t>
            </a:r>
          </a:p>
          <a:p>
            <a:pPr marL="457200" indent="-457200">
              <a:buFont typeface="Arial" panose="020B0604020202020204" pitchFamily="34" charset="0"/>
              <a:buChar char="•"/>
            </a:pPr>
            <a:r>
              <a:rPr lang="en-US" sz="2000" dirty="0" smtClean="0"/>
              <a:t>Main concerns in Poland relate to the system of pay setting:</a:t>
            </a:r>
          </a:p>
          <a:p>
            <a:pPr marL="819150" lvl="2" indent="-457200"/>
            <a:r>
              <a:rPr lang="en-US" sz="2000" dirty="0" smtClean="0"/>
              <a:t>adequacy of pay levels for some positions to attract and retain qualified staff and, </a:t>
            </a:r>
          </a:p>
          <a:p>
            <a:pPr marL="819150" lvl="2" indent="-457200"/>
            <a:r>
              <a:rPr lang="pl-PL" sz="2000" dirty="0" smtClean="0"/>
              <a:t>f</a:t>
            </a:r>
            <a:r>
              <a:rPr lang="en-US" sz="2000" dirty="0" err="1" smtClean="0"/>
              <a:t>airness</a:t>
            </a:r>
            <a:r>
              <a:rPr lang="en-US" sz="2000" dirty="0" smtClean="0"/>
              <a:t> of pay system (whether it ensures equal pay for equal work)</a:t>
            </a:r>
          </a:p>
          <a:p>
            <a:pPr marL="819150" lvl="2" indent="-457200"/>
            <a:r>
              <a:rPr lang="en-US" sz="2000" dirty="0" smtClean="0"/>
              <a:t>motivating role of the pay setting system (merit, performance related pay)</a:t>
            </a:r>
          </a:p>
          <a:p>
            <a:r>
              <a:rPr lang="en-US" sz="2200" dirty="0" smtClean="0"/>
              <a:t> </a:t>
            </a:r>
            <a:endParaRPr lang="en-US" sz="2200" dirty="0"/>
          </a:p>
        </p:txBody>
      </p:sp>
    </p:spTree>
    <p:extLst>
      <p:ext uri="{BB962C8B-B14F-4D97-AF65-F5344CB8AC3E}">
        <p14:creationId xmlns:p14="http://schemas.microsoft.com/office/powerpoint/2010/main" val="3402928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222" y="474106"/>
            <a:ext cx="8496300" cy="1022185"/>
          </a:xfrm>
        </p:spPr>
        <p:txBody>
          <a:bodyPr/>
          <a:lstStyle/>
          <a:p>
            <a:r>
              <a:rPr lang="en-US" dirty="0"/>
              <a:t/>
            </a:r>
            <a:br>
              <a:rPr lang="en-US" dirty="0"/>
            </a:br>
            <a:r>
              <a:rPr lang="en-US" b="1" dirty="0">
                <a:solidFill>
                  <a:srgbClr val="0070C0"/>
                </a:solidFill>
              </a:rPr>
              <a:t>Pay seems to be competitive - </a:t>
            </a:r>
            <a:br>
              <a:rPr lang="en-US" b="1" dirty="0">
                <a:solidFill>
                  <a:srgbClr val="0070C0"/>
                </a:solidFill>
              </a:rPr>
            </a:br>
            <a:r>
              <a:rPr lang="en-US" b="1" dirty="0">
                <a:solidFill>
                  <a:srgbClr val="0070C0"/>
                </a:solidFill>
              </a:rPr>
              <a:t>at least during the economic slowdown </a:t>
            </a:r>
            <a:r>
              <a:rPr lang="en-US" dirty="0" smtClean="0"/>
              <a:t/>
            </a:r>
            <a:br>
              <a:rPr lang="en-US" dirty="0" smtClean="0"/>
            </a:br>
            <a:endParaRPr lang="en-US" dirty="0"/>
          </a:p>
        </p:txBody>
      </p:sp>
      <p:sp>
        <p:nvSpPr>
          <p:cNvPr id="3" name="Footer Placeholder 2"/>
          <p:cNvSpPr>
            <a:spLocks noGrp="1"/>
          </p:cNvSpPr>
          <p:nvPr>
            <p:ph type="ftr" sz="quarter" idx="10"/>
          </p:nvPr>
        </p:nvSpPr>
        <p:spPr/>
        <p:txBody>
          <a:bodyPr/>
          <a:lstStyle/>
          <a:p>
            <a:pPr>
              <a:defRPr/>
            </a:pPr>
            <a:r>
              <a:rPr lang="en-US" smtClean="0"/>
              <a:t>Title of Presentation</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12</a:t>
            </a:fld>
            <a:endParaRPr lang="en-US" dirty="0"/>
          </a:p>
        </p:txBody>
      </p:sp>
      <p:sp>
        <p:nvSpPr>
          <p:cNvPr id="6" name="Content Placeholder 5"/>
          <p:cNvSpPr>
            <a:spLocks noGrp="1"/>
          </p:cNvSpPr>
          <p:nvPr>
            <p:ph sz="quarter" idx="12"/>
          </p:nvPr>
        </p:nvSpPr>
        <p:spPr/>
        <p:txBody>
          <a:bodyPr/>
          <a:lstStyle/>
          <a:p>
            <a:pPr marL="342900" indent="-342900">
              <a:buFont typeface="Arial" pitchFamily="34" charset="0"/>
              <a:buChar char="•"/>
            </a:pPr>
            <a:r>
              <a:rPr lang="en-US" sz="2000" dirty="0" smtClean="0"/>
              <a:t>For higher level management and technical positions, wages in the public sector may be too low. And that for less skilled positions, they may be too high</a:t>
            </a:r>
          </a:p>
          <a:p>
            <a:pPr marL="342900" indent="-342900">
              <a:buFont typeface="Arial" pitchFamily="34" charset="0"/>
              <a:buChar char="•"/>
            </a:pPr>
            <a:r>
              <a:rPr lang="en-US" sz="2000" dirty="0" smtClean="0"/>
              <a:t>Salaries for the highest-level professionals and managers (P5, M5are three times higher in the private sector than in the civil service. </a:t>
            </a:r>
          </a:p>
          <a:p>
            <a:r>
              <a:rPr lang="en-US" sz="2000" dirty="0" smtClean="0"/>
              <a:t>BUT..</a:t>
            </a:r>
          </a:p>
          <a:p>
            <a:pPr marL="342900" indent="-342900">
              <a:buFont typeface="Arial" pitchFamily="34" charset="0"/>
              <a:buChar char="•"/>
            </a:pPr>
            <a:r>
              <a:rPr lang="en-US" sz="2000" dirty="0" smtClean="0"/>
              <a:t>Turnover rates are low and applications per vacancy are high (one reason could be that private sector is not hiring)</a:t>
            </a:r>
          </a:p>
          <a:p>
            <a:pPr marL="342900" indent="-342900">
              <a:buFont typeface="Arial" pitchFamily="34" charset="0"/>
              <a:buChar char="•"/>
            </a:pPr>
            <a:endParaRPr lang="pl-PL" sz="2800" dirty="0"/>
          </a:p>
          <a:p>
            <a:endParaRPr lang="en-US" dirty="0"/>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7877" y="1279847"/>
            <a:ext cx="3962400" cy="2729158"/>
          </a:xfrm>
          <a:prstGeom prst="rect">
            <a:avLst/>
          </a:prstGeom>
          <a:noFill/>
          <a:ln>
            <a:solidFill>
              <a:schemeClr val="bg1">
                <a:lumMod val="85000"/>
              </a:schemeClr>
            </a:solidFill>
          </a:ln>
        </p:spPr>
      </p:pic>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17877" y="4312616"/>
            <a:ext cx="3818890" cy="2370955"/>
          </a:xfrm>
          <a:prstGeom prst="rect">
            <a:avLst/>
          </a:prstGeom>
          <a:noFill/>
          <a:ln>
            <a:noFill/>
          </a:ln>
        </p:spPr>
      </p:pic>
      <p:sp>
        <p:nvSpPr>
          <p:cNvPr id="5" name="Rectangle 4"/>
          <p:cNvSpPr/>
          <p:nvPr/>
        </p:nvSpPr>
        <p:spPr>
          <a:xfrm>
            <a:off x="4751379" y="1049013"/>
            <a:ext cx="4295395" cy="461665"/>
          </a:xfrm>
          <a:prstGeom prst="rect">
            <a:avLst/>
          </a:prstGeom>
        </p:spPr>
        <p:txBody>
          <a:bodyPr wrap="square">
            <a:spAutoFit/>
          </a:bodyPr>
          <a:lstStyle/>
          <a:p>
            <a:r>
              <a:rPr lang="en-US" sz="1200" dirty="0"/>
              <a:t>Comparison of Private Sector and Civil Service Wages, 2011 	</a:t>
            </a:r>
          </a:p>
        </p:txBody>
      </p:sp>
      <p:sp>
        <p:nvSpPr>
          <p:cNvPr id="7" name="Rectangle 6"/>
          <p:cNvSpPr/>
          <p:nvPr/>
        </p:nvSpPr>
        <p:spPr>
          <a:xfrm>
            <a:off x="4917877" y="4040671"/>
            <a:ext cx="2954655" cy="276999"/>
          </a:xfrm>
          <a:prstGeom prst="rect">
            <a:avLst/>
          </a:prstGeom>
        </p:spPr>
        <p:txBody>
          <a:bodyPr wrap="none">
            <a:spAutoFit/>
          </a:bodyPr>
          <a:lstStyle/>
          <a:p>
            <a:r>
              <a:rPr lang="en-US" sz="1200" dirty="0"/>
              <a:t>Trends in Staff Turnover Rates, Percent 	</a:t>
            </a:r>
          </a:p>
        </p:txBody>
      </p:sp>
    </p:spTree>
    <p:extLst>
      <p:ext uri="{BB962C8B-B14F-4D97-AF65-F5344CB8AC3E}">
        <p14:creationId xmlns:p14="http://schemas.microsoft.com/office/powerpoint/2010/main" val="4060502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29723"/>
            <a:ext cx="8496300" cy="1176563"/>
          </a:xfrm>
        </p:spPr>
        <p:txBody>
          <a:bodyPr/>
          <a:lstStyle/>
          <a:p>
            <a:pPr marL="285750" indent="-285750"/>
            <a:r>
              <a:rPr lang="en-US" dirty="0"/>
              <a:t/>
            </a:r>
            <a:br>
              <a:rPr lang="en-US" dirty="0"/>
            </a:br>
            <a:r>
              <a:rPr lang="en-US" b="1" dirty="0">
                <a:solidFill>
                  <a:srgbClr val="0070C0"/>
                </a:solidFill>
              </a:rPr>
              <a:t>Excessive managerial discretion over wages and high discrepancies in pay levels</a:t>
            </a:r>
          </a:p>
        </p:txBody>
      </p:sp>
      <p:sp>
        <p:nvSpPr>
          <p:cNvPr id="3" name="Footer Placeholder 2"/>
          <p:cNvSpPr>
            <a:spLocks noGrp="1"/>
          </p:cNvSpPr>
          <p:nvPr>
            <p:ph type="ftr" sz="quarter" idx="10"/>
          </p:nvPr>
        </p:nvSpPr>
        <p:spPr/>
        <p:txBody>
          <a:bodyPr/>
          <a:lstStyle/>
          <a:p>
            <a:pPr>
              <a:defRPr/>
            </a:pPr>
            <a:r>
              <a:rPr lang="en-US" smtClean="0"/>
              <a:t>Title of Presentation</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13</a:t>
            </a:fld>
            <a:endParaRPr lang="en-US" dirty="0"/>
          </a:p>
        </p:txBody>
      </p:sp>
      <p:sp>
        <p:nvSpPr>
          <p:cNvPr id="5" name="Content Placeholder 4"/>
          <p:cNvSpPr>
            <a:spLocks noGrp="1"/>
          </p:cNvSpPr>
          <p:nvPr>
            <p:ph sz="quarter" idx="12"/>
          </p:nvPr>
        </p:nvSpPr>
        <p:spPr>
          <a:xfrm>
            <a:off x="406977" y="1517794"/>
            <a:ext cx="5506933" cy="4752975"/>
          </a:xfrm>
        </p:spPr>
        <p:txBody>
          <a:bodyPr/>
          <a:lstStyle/>
          <a:p>
            <a:pPr marL="342900" indent="-342900">
              <a:buFont typeface="Arial" panose="020B0604020202020204" pitchFamily="34" charset="0"/>
              <a:buChar char="•"/>
            </a:pPr>
            <a:r>
              <a:rPr lang="en-US" sz="2000" dirty="0" smtClean="0"/>
              <a:t>Poland lacks clearly defined job descriptions </a:t>
            </a:r>
          </a:p>
          <a:p>
            <a:pPr marL="342900" indent="-342900">
              <a:buFont typeface="Arial" panose="020B0604020202020204" pitchFamily="34" charset="0"/>
              <a:buChar char="•"/>
            </a:pPr>
            <a:r>
              <a:rPr lang="en-US" sz="2000" dirty="0" smtClean="0"/>
              <a:t>Law sets out only five categories of staff and for each category, wide range of multipliers</a:t>
            </a:r>
          </a:p>
          <a:p>
            <a:pPr marL="342900" indent="-342900">
              <a:buFont typeface="Arial" panose="020B0604020202020204" pitchFamily="34" charset="0"/>
              <a:buChar char="•"/>
            </a:pPr>
            <a:r>
              <a:rPr lang="en-US" sz="2000" dirty="0" smtClean="0"/>
              <a:t>Individual ministries may have narrower range of multipliers for specific positions</a:t>
            </a:r>
          </a:p>
          <a:p>
            <a:pPr marL="342900" indent="-342900">
              <a:buFont typeface="Arial" panose="020B0604020202020204" pitchFamily="34" charset="0"/>
              <a:buChar char="•"/>
            </a:pPr>
            <a:r>
              <a:rPr lang="en-US" sz="2000" dirty="0" smtClean="0"/>
              <a:t>There is a high degree of discretion of unit managers to determine the multipliers of specific individuals</a:t>
            </a:r>
          </a:p>
          <a:p>
            <a:r>
              <a:rPr lang="en-US" sz="2000" dirty="0" smtClean="0"/>
              <a:t>As a result…</a:t>
            </a:r>
          </a:p>
          <a:p>
            <a:pPr marL="285750" indent="-285750">
              <a:buFont typeface="Arial" pitchFamily="34" charset="0"/>
              <a:buChar char="•"/>
            </a:pPr>
            <a:r>
              <a:rPr lang="en-US" sz="2000" dirty="0" smtClean="0"/>
              <a:t>Discrepancies in pay levels within and among agencies</a:t>
            </a:r>
          </a:p>
          <a:p>
            <a:pPr marL="285750" indent="-285750">
              <a:buFont typeface="Arial" pitchFamily="34" charset="0"/>
              <a:buChar char="•"/>
            </a:pPr>
            <a:r>
              <a:rPr lang="en-US" sz="2000" dirty="0" smtClean="0"/>
              <a:t>Impact on staff morale and impede ability to attract good staff</a:t>
            </a:r>
          </a:p>
          <a:p>
            <a:pPr marL="342900" indent="-342900">
              <a:buFont typeface="Arial" panose="020B0604020202020204" pitchFamily="34" charset="0"/>
              <a:buChar char="•"/>
            </a:pPr>
            <a:endParaRPr lang="pl-PL" sz="2000" dirty="0" smtClean="0"/>
          </a:p>
          <a:p>
            <a:pPr marL="342900" indent="-342900">
              <a:buFont typeface="Arial" panose="020B0604020202020204" pitchFamily="34" charset="0"/>
              <a:buChar char="•"/>
            </a:pPr>
            <a:endParaRPr lang="en-US" dirty="0"/>
          </a:p>
        </p:txBody>
      </p:sp>
      <p:pic>
        <p:nvPicPr>
          <p:cNvPr id="7" name="Picture 20"/>
          <p:cNvPicPr>
            <a:picLocks noChangeAspect="1" noChangeArrowheads="1"/>
          </p:cNvPicPr>
          <p:nvPr/>
        </p:nvPicPr>
        <p:blipFill>
          <a:blip r:embed="rId2" cstate="print"/>
          <a:srcRect/>
          <a:stretch>
            <a:fillRect/>
          </a:stretch>
        </p:blipFill>
        <p:spPr bwMode="auto">
          <a:xfrm>
            <a:off x="5700156" y="2532412"/>
            <a:ext cx="3200400" cy="1828800"/>
          </a:xfrm>
          <a:prstGeom prst="rect">
            <a:avLst/>
          </a:prstGeom>
          <a:noFill/>
        </p:spPr>
      </p:pic>
      <p:sp>
        <p:nvSpPr>
          <p:cNvPr id="8" name="Rectangle 7"/>
          <p:cNvSpPr/>
          <p:nvPr/>
        </p:nvSpPr>
        <p:spPr>
          <a:xfrm>
            <a:off x="5982962" y="1910684"/>
            <a:ext cx="2634787" cy="461665"/>
          </a:xfrm>
          <a:prstGeom prst="rect">
            <a:avLst/>
          </a:prstGeom>
        </p:spPr>
        <p:txBody>
          <a:bodyPr wrap="square">
            <a:spAutoFit/>
          </a:bodyPr>
          <a:lstStyle/>
          <a:p>
            <a:r>
              <a:rPr lang="en-US" sz="1200" b="1" dirty="0" smtClean="0">
                <a:solidFill>
                  <a:schemeClr val="accent1"/>
                </a:solidFill>
              </a:rPr>
              <a:t>2009 Civil </a:t>
            </a:r>
            <a:r>
              <a:rPr lang="en-US" sz="1200" b="1" dirty="0">
                <a:solidFill>
                  <a:schemeClr val="accent1"/>
                </a:solidFill>
              </a:rPr>
              <a:t>Service </a:t>
            </a:r>
            <a:r>
              <a:rPr lang="en-US" sz="1200" b="1" dirty="0" smtClean="0">
                <a:solidFill>
                  <a:schemeClr val="accent1"/>
                </a:solidFill>
              </a:rPr>
              <a:t>categories </a:t>
            </a:r>
            <a:r>
              <a:rPr lang="en-US" sz="1200" b="1" dirty="0">
                <a:solidFill>
                  <a:schemeClr val="accent1"/>
                </a:solidFill>
              </a:rPr>
              <a:t>and Multipliers</a:t>
            </a:r>
          </a:p>
        </p:txBody>
      </p:sp>
    </p:spTree>
    <p:extLst>
      <p:ext uri="{BB962C8B-B14F-4D97-AF65-F5344CB8AC3E}">
        <p14:creationId xmlns:p14="http://schemas.microsoft.com/office/powerpoint/2010/main" val="2663748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493838"/>
            <a:ext cx="4384964" cy="4297362"/>
          </a:xfrm>
        </p:spPr>
        <p:txBody>
          <a:bodyPr>
            <a:normAutofit lnSpcReduction="10000"/>
          </a:bodyPr>
          <a:lstStyle/>
          <a:p>
            <a:pPr algn="l"/>
            <a:r>
              <a:rPr lang="en-US" sz="2800" dirty="0">
                <a:solidFill>
                  <a:schemeClr val="tx1"/>
                </a:solidFill>
              </a:rPr>
              <a:t>Greater clarity,  more </a:t>
            </a:r>
            <a:r>
              <a:rPr lang="en-US" sz="2800" dirty="0" smtClean="0">
                <a:solidFill>
                  <a:schemeClr val="tx1"/>
                </a:solidFill>
              </a:rPr>
              <a:t>rules</a:t>
            </a:r>
            <a:endParaRPr lang="pl-PL" sz="2800" dirty="0" smtClean="0">
              <a:solidFill>
                <a:schemeClr val="tx1"/>
              </a:solidFill>
            </a:endParaRPr>
          </a:p>
          <a:p>
            <a:pPr marL="342900" indent="-342900" algn="l">
              <a:buFont typeface="Arial" panose="020B0604020202020204" pitchFamily="34" charset="0"/>
              <a:buChar char="•"/>
            </a:pPr>
            <a:r>
              <a:rPr lang="en-US" sz="2400" dirty="0" smtClean="0">
                <a:solidFill>
                  <a:schemeClr val="tx1"/>
                </a:solidFill>
              </a:rPr>
              <a:t>clear position descriptions so that wages can be determined objectively and compared</a:t>
            </a:r>
            <a:r>
              <a:rPr lang="pl-PL" sz="2400" dirty="0" smtClean="0">
                <a:solidFill>
                  <a:schemeClr val="tx1"/>
                </a:solidFill>
              </a:rPr>
              <a:t> (</a:t>
            </a:r>
            <a:r>
              <a:rPr lang="pl-PL" sz="2400" dirty="0" err="1" smtClean="0">
                <a:solidFill>
                  <a:schemeClr val="tx1"/>
                </a:solidFill>
              </a:rPr>
              <a:t>new</a:t>
            </a:r>
            <a:r>
              <a:rPr lang="pl-PL" sz="2400" dirty="0" smtClean="0">
                <a:solidFill>
                  <a:schemeClr val="tx1"/>
                </a:solidFill>
              </a:rPr>
              <a:t> </a:t>
            </a:r>
            <a:r>
              <a:rPr lang="pl-PL" sz="2400" dirty="0" err="1" smtClean="0">
                <a:solidFill>
                  <a:schemeClr val="tx1"/>
                </a:solidFill>
              </a:rPr>
              <a:t>grade</a:t>
            </a:r>
            <a:r>
              <a:rPr lang="pl-PL" sz="2400" dirty="0" smtClean="0">
                <a:solidFill>
                  <a:schemeClr val="tx1"/>
                </a:solidFill>
              </a:rPr>
              <a:t> system)</a:t>
            </a:r>
          </a:p>
          <a:p>
            <a:pPr marL="342900" indent="-342900" algn="l">
              <a:buFont typeface="Arial" panose="020B0604020202020204" pitchFamily="34" charset="0"/>
              <a:buChar char="•"/>
            </a:pPr>
            <a:r>
              <a:rPr lang="en-US" sz="2400" dirty="0" smtClean="0">
                <a:solidFill>
                  <a:schemeClr val="tx1"/>
                </a:solidFill>
              </a:rPr>
              <a:t>narrower range of coefficients to reduce managerial discretion</a:t>
            </a:r>
            <a:endParaRPr lang="pl-PL" sz="2400" dirty="0" smtClean="0">
              <a:solidFill>
                <a:schemeClr val="tx1"/>
              </a:solidFill>
            </a:endParaRPr>
          </a:p>
          <a:p>
            <a:pPr marL="342900" indent="-342900" algn="l">
              <a:buFont typeface="Arial" panose="020B0604020202020204" pitchFamily="34" charset="0"/>
              <a:buChar char="•"/>
            </a:pPr>
            <a:r>
              <a:rPr lang="en-US" sz="2400" dirty="0" smtClean="0">
                <a:solidFill>
                  <a:schemeClr val="tx1"/>
                </a:solidFill>
              </a:rPr>
              <a:t>more titles/grades to offer clear career path</a:t>
            </a:r>
          </a:p>
          <a:p>
            <a:pPr marL="514350" indent="-514350" algn="l">
              <a:buAutoNum type="arabicParenBoth"/>
            </a:pPr>
            <a:endParaRPr lang="en-US" sz="2800" dirty="0" smtClean="0"/>
          </a:p>
          <a:p>
            <a:pPr marL="514350" indent="-514350">
              <a:buAutoNum type="arabicParenBoth"/>
            </a:pPr>
            <a:endParaRPr lang="en-US" sz="2800"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defTabSz="457200"/>
            <a:r>
              <a:rPr lang="en-US" sz="3000" b="1" dirty="0">
                <a:solidFill>
                  <a:srgbClr val="0070C0"/>
                </a:solidFill>
                <a:latin typeface="Arial"/>
                <a:cs typeface="Arial"/>
              </a:rPr>
              <a:t>Options proposed for Poland</a:t>
            </a:r>
          </a:p>
        </p:txBody>
      </p:sp>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0875"/>
          <a:stretch/>
        </p:blipFill>
        <p:spPr bwMode="auto">
          <a:xfrm>
            <a:off x="5242804" y="1417638"/>
            <a:ext cx="3731863" cy="5135562"/>
          </a:xfrm>
          <a:prstGeom prst="rect">
            <a:avLst/>
          </a:prstGeom>
          <a:noFill/>
          <a:ln w="9525">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631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85750" indent="-285750"/>
            <a:r>
              <a:rPr lang="en-US" b="1" dirty="0">
                <a:solidFill>
                  <a:srgbClr val="0070C0"/>
                </a:solidFill>
              </a:rPr>
              <a:t>How to cut public sector employment?</a:t>
            </a:r>
          </a:p>
        </p:txBody>
      </p:sp>
      <p:sp>
        <p:nvSpPr>
          <p:cNvPr id="3" name="Footer Placeholder 2"/>
          <p:cNvSpPr>
            <a:spLocks noGrp="1"/>
          </p:cNvSpPr>
          <p:nvPr>
            <p:ph type="ftr" sz="quarter" idx="10"/>
          </p:nvPr>
        </p:nvSpPr>
        <p:spPr/>
        <p:txBody>
          <a:bodyPr/>
          <a:lstStyle/>
          <a:p>
            <a:pPr>
              <a:defRPr/>
            </a:pPr>
            <a:r>
              <a:rPr lang="en-US" smtClean="0"/>
              <a:t>Title of Presentation</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15</a:t>
            </a:fld>
            <a:endParaRPr lang="en-US" dirty="0"/>
          </a:p>
        </p:txBody>
      </p:sp>
      <p:sp>
        <p:nvSpPr>
          <p:cNvPr id="5" name="Content Placeholder 4"/>
          <p:cNvSpPr>
            <a:spLocks noGrp="1"/>
          </p:cNvSpPr>
          <p:nvPr>
            <p:ph sz="quarter" idx="12"/>
          </p:nvPr>
        </p:nvSpPr>
        <p:spPr>
          <a:xfrm>
            <a:off x="323850" y="1054658"/>
            <a:ext cx="8570768" cy="5156138"/>
          </a:xfrm>
        </p:spPr>
        <p:txBody>
          <a:bodyPr/>
          <a:lstStyle/>
          <a:p>
            <a:r>
              <a:rPr lang="en-US" sz="2400" b="1" dirty="0" smtClean="0">
                <a:solidFill>
                  <a:srgbClr val="7030A0"/>
                </a:solidFill>
              </a:rPr>
              <a:t>Short term measures:</a:t>
            </a:r>
          </a:p>
          <a:p>
            <a:pPr marL="342900" indent="-342900">
              <a:buFont typeface="Arial" panose="020B0604020202020204" pitchFamily="34" charset="0"/>
              <a:buChar char="•"/>
            </a:pPr>
            <a:r>
              <a:rPr lang="en-US" sz="2400" b="1" dirty="0" smtClean="0"/>
              <a:t>Savings from vacant positions </a:t>
            </a:r>
            <a:r>
              <a:rPr lang="en-US" sz="2400" dirty="0" smtClean="0"/>
              <a:t>(canceling positions left vacant for more than 6-12 months)</a:t>
            </a:r>
          </a:p>
          <a:p>
            <a:pPr marL="342900" indent="-342900">
              <a:buFont typeface="Arial" panose="020B0604020202020204" pitchFamily="34" charset="0"/>
              <a:buChar char="•"/>
            </a:pPr>
            <a:r>
              <a:rPr lang="en-US" sz="2400" b="1" dirty="0" smtClean="0"/>
              <a:t>Furloughs </a:t>
            </a:r>
            <a:r>
              <a:rPr lang="en-US" sz="2400" dirty="0" smtClean="0"/>
              <a:t>(forced leave-without-pay for a few days or weeks to reduce wage expenditure in the current year)</a:t>
            </a:r>
          </a:p>
          <a:p>
            <a:pPr marL="342900" indent="-342900">
              <a:buFont typeface="Arial" panose="020B0604020202020204" pitchFamily="34" charset="0"/>
              <a:buChar char="•"/>
            </a:pPr>
            <a:r>
              <a:rPr lang="en-US" sz="2400" b="1" dirty="0" smtClean="0"/>
              <a:t>Recruitment freeze</a:t>
            </a:r>
            <a:r>
              <a:rPr lang="en-US" sz="2400" dirty="0" smtClean="0"/>
              <a:t> (full of partial freeze to fill vacancies)</a:t>
            </a:r>
          </a:p>
          <a:p>
            <a:pPr marL="342900" indent="-342900">
              <a:buFont typeface="Arial" panose="020B0604020202020204" pitchFamily="34" charset="0"/>
              <a:buChar char="•"/>
            </a:pPr>
            <a:r>
              <a:rPr lang="en-US" sz="2400" b="1" dirty="0" smtClean="0"/>
              <a:t>Administrative function consolidation (</a:t>
            </a:r>
            <a:r>
              <a:rPr lang="en-US" sz="2400" dirty="0" smtClean="0"/>
              <a:t>consolidate the functions in central services units, downsizing in the process - human resource management, procurement, </a:t>
            </a:r>
            <a:r>
              <a:rPr lang="en-US" sz="2400" dirty="0" err="1" smtClean="0"/>
              <a:t>etc</a:t>
            </a:r>
            <a:r>
              <a:rPr lang="pl-PL" sz="2400" dirty="0" smtClean="0"/>
              <a:t>)</a:t>
            </a:r>
          </a:p>
          <a:p>
            <a:endParaRPr lang="en-US" sz="2000" dirty="0"/>
          </a:p>
          <a:p>
            <a:r>
              <a:rPr lang="en-US" b="1" dirty="0" smtClean="0"/>
              <a:t> </a:t>
            </a:r>
            <a:endParaRPr lang="en-US" dirty="0"/>
          </a:p>
          <a:p>
            <a:pPr marL="457200" indent="-457200">
              <a:buFont typeface="Arial" panose="020B0604020202020204" pitchFamily="34" charset="0"/>
              <a:buChar char="•"/>
            </a:pPr>
            <a:endParaRPr lang="pl-PL" dirty="0" smtClean="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893952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85750" indent="-285750"/>
            <a:r>
              <a:rPr lang="en-US" b="1" dirty="0">
                <a:solidFill>
                  <a:srgbClr val="0070C0"/>
                </a:solidFill>
              </a:rPr>
              <a:t>How to cut public sector employment?</a:t>
            </a:r>
          </a:p>
        </p:txBody>
      </p:sp>
      <p:sp>
        <p:nvSpPr>
          <p:cNvPr id="3" name="Footer Placeholder 2"/>
          <p:cNvSpPr>
            <a:spLocks noGrp="1"/>
          </p:cNvSpPr>
          <p:nvPr>
            <p:ph type="ftr" sz="quarter" idx="10"/>
          </p:nvPr>
        </p:nvSpPr>
        <p:spPr/>
        <p:txBody>
          <a:bodyPr/>
          <a:lstStyle/>
          <a:p>
            <a:pPr>
              <a:defRPr/>
            </a:pPr>
            <a:r>
              <a:rPr lang="en-US" smtClean="0"/>
              <a:t>Title of Presentation</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16</a:t>
            </a:fld>
            <a:endParaRPr lang="en-US" dirty="0"/>
          </a:p>
        </p:txBody>
      </p:sp>
      <p:sp>
        <p:nvSpPr>
          <p:cNvPr id="5" name="Content Placeholder 4"/>
          <p:cNvSpPr>
            <a:spLocks noGrp="1"/>
          </p:cNvSpPr>
          <p:nvPr>
            <p:ph sz="quarter" idx="12"/>
          </p:nvPr>
        </p:nvSpPr>
        <p:spPr>
          <a:xfrm>
            <a:off x="323850" y="1054657"/>
            <a:ext cx="8570768" cy="5274891"/>
          </a:xfrm>
        </p:spPr>
        <p:txBody>
          <a:bodyPr/>
          <a:lstStyle/>
          <a:p>
            <a:r>
              <a:rPr lang="en-US" sz="2000" b="1" dirty="0" smtClean="0">
                <a:solidFill>
                  <a:srgbClr val="002060"/>
                </a:solidFill>
              </a:rPr>
              <a:t>Long term measures</a:t>
            </a:r>
            <a:r>
              <a:rPr lang="en-US" sz="2000" dirty="0" smtClean="0">
                <a:solidFill>
                  <a:srgbClr val="002060"/>
                </a:solidFill>
              </a:rPr>
              <a:t>: </a:t>
            </a:r>
          </a:p>
          <a:p>
            <a:pPr marL="342900" indent="-342900">
              <a:buFont typeface="Arial" panose="020B0604020202020204" pitchFamily="34" charset="0"/>
              <a:buChar char="•"/>
            </a:pPr>
            <a:r>
              <a:rPr lang="en-US" sz="2000" b="1" dirty="0" smtClean="0"/>
              <a:t>Taking gains from automation and modernization </a:t>
            </a:r>
            <a:r>
              <a:rPr lang="en-US" sz="2000" dirty="0" smtClean="0"/>
              <a:t>(changing service delivery mechanisms i.e. heath care sector)</a:t>
            </a:r>
          </a:p>
          <a:p>
            <a:pPr marL="342900" indent="-342900">
              <a:buFont typeface="Arial" panose="020B0604020202020204" pitchFamily="34" charset="0"/>
              <a:buChar char="•"/>
            </a:pPr>
            <a:r>
              <a:rPr lang="en-US" sz="2000" b="1" dirty="0" smtClean="0"/>
              <a:t>Contracting-out or out-sourcing </a:t>
            </a:r>
            <a:r>
              <a:rPr lang="en-US" sz="2000" dirty="0" smtClean="0"/>
              <a:t>(careful cost-benefit analysis is required)</a:t>
            </a:r>
          </a:p>
          <a:p>
            <a:pPr marL="342900" indent="-342900">
              <a:buFont typeface="Arial" panose="020B0604020202020204" pitchFamily="34" charset="0"/>
              <a:buChar char="•"/>
            </a:pPr>
            <a:r>
              <a:rPr lang="en-US" sz="2000" b="1" dirty="0" smtClean="0"/>
              <a:t>Downsizing</a:t>
            </a:r>
            <a:endParaRPr lang="en-US" sz="2000" dirty="0" smtClean="0"/>
          </a:p>
          <a:p>
            <a:pPr marL="704850" lvl="2" indent="-342900">
              <a:buFontTx/>
              <a:buChar char="-"/>
            </a:pPr>
            <a:r>
              <a:rPr lang="en-US" sz="1800" dirty="0" smtClean="0">
                <a:solidFill>
                  <a:srgbClr val="005BBB"/>
                </a:solidFill>
              </a:rPr>
              <a:t>Consolidation of ministries and departments</a:t>
            </a:r>
          </a:p>
          <a:p>
            <a:pPr marL="704850" lvl="2" indent="-342900">
              <a:buFontTx/>
              <a:buChar char="-"/>
            </a:pPr>
            <a:r>
              <a:rPr lang="en-US" sz="1800" dirty="0" smtClean="0">
                <a:solidFill>
                  <a:srgbClr val="005BBB"/>
                </a:solidFill>
              </a:rPr>
              <a:t>Rationalization of the number of state agencies and to streamline service delivery, </a:t>
            </a:r>
          </a:p>
          <a:p>
            <a:pPr marL="704850" lvl="2" indent="-342900">
              <a:buFontTx/>
              <a:buChar char="-"/>
            </a:pPr>
            <a:r>
              <a:rPr lang="en-US" sz="1800" dirty="0" smtClean="0">
                <a:solidFill>
                  <a:srgbClr val="005BBB"/>
                </a:solidFill>
              </a:rPr>
              <a:t>Functional Reviews of ministries</a:t>
            </a:r>
          </a:p>
          <a:p>
            <a:pPr marL="704850" lvl="2" indent="-342900">
              <a:buFontTx/>
              <a:buChar char="-"/>
            </a:pPr>
            <a:r>
              <a:rPr lang="en-US" sz="1800" dirty="0" smtClean="0">
                <a:solidFill>
                  <a:srgbClr val="005BBB"/>
                </a:solidFill>
              </a:rPr>
              <a:t>Reorganization elimination/merging of single-issue ministries and associated overhead costs </a:t>
            </a:r>
          </a:p>
          <a:p>
            <a:pPr marL="704850" lvl="2" indent="-342900">
              <a:buFontTx/>
              <a:buChar char="-"/>
            </a:pPr>
            <a:r>
              <a:rPr lang="en-US" sz="1800" dirty="0" smtClean="0">
                <a:solidFill>
                  <a:srgbClr val="005BBB"/>
                </a:solidFill>
              </a:rPr>
              <a:t>Reducing mid-level management </a:t>
            </a:r>
            <a:r>
              <a:rPr lang="en-US" sz="1600" dirty="0" smtClean="0"/>
              <a:t>. </a:t>
            </a:r>
          </a:p>
          <a:p>
            <a:pPr marL="342900" indent="-342900">
              <a:buFont typeface="Arial" panose="020B0604020202020204" pitchFamily="34" charset="0"/>
              <a:buChar char="•"/>
            </a:pPr>
            <a:r>
              <a:rPr lang="en-US" sz="2000" b="1" dirty="0" smtClean="0"/>
              <a:t>Retirement policies </a:t>
            </a:r>
            <a:r>
              <a:rPr lang="en-US" sz="2000" dirty="0" smtClean="0"/>
              <a:t>(e.g. voluntary early retirement scheme, retire over-age staff (working pensioners))</a:t>
            </a:r>
          </a:p>
          <a:p>
            <a:pPr marL="342900" indent="-342900">
              <a:buFont typeface="Arial" panose="020B0604020202020204" pitchFamily="34" charset="0"/>
              <a:buChar char="•"/>
            </a:pPr>
            <a:endParaRPr lang="pl-PL" sz="2000" dirty="0"/>
          </a:p>
          <a:p>
            <a:r>
              <a:rPr lang="en-US" sz="2000" dirty="0" smtClean="0"/>
              <a:t> </a:t>
            </a:r>
            <a:endParaRPr lang="pl-PL" sz="2000" dirty="0" smtClean="0"/>
          </a:p>
          <a:p>
            <a:endParaRPr lang="en-US" sz="2000" dirty="0"/>
          </a:p>
          <a:p>
            <a:endParaRPr lang="en-US" sz="2000" dirty="0"/>
          </a:p>
          <a:p>
            <a:endParaRPr lang="en-US" sz="2000" dirty="0"/>
          </a:p>
          <a:p>
            <a:pPr marL="457200" indent="-457200">
              <a:buFont typeface="Arial" panose="020B0604020202020204" pitchFamily="34" charset="0"/>
              <a:buChar char="•"/>
            </a:pPr>
            <a:endParaRPr lang="en-US" sz="2000" dirty="0"/>
          </a:p>
          <a:p>
            <a:r>
              <a:rPr lang="en-US" b="1" dirty="0" smtClean="0"/>
              <a:t> </a:t>
            </a:r>
            <a:endParaRPr lang="en-US" dirty="0"/>
          </a:p>
          <a:p>
            <a:pPr marL="457200" indent="-457200">
              <a:buFont typeface="Arial" panose="020B0604020202020204" pitchFamily="34" charset="0"/>
              <a:buChar char="•"/>
            </a:pPr>
            <a:endParaRPr lang="pl-PL" dirty="0" smtClean="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66380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308757"/>
            <a:ext cx="8134597" cy="872239"/>
          </a:xfrm>
        </p:spPr>
        <p:txBody>
          <a:bodyPr/>
          <a:lstStyle/>
          <a:p>
            <a:pPr marL="285750" indent="-285750"/>
            <a:r>
              <a:rPr lang="pl-PL" b="1" dirty="0" smtClean="0">
                <a:solidFill>
                  <a:srgbClr val="0070C0"/>
                </a:solidFill>
              </a:rPr>
              <a:t>  </a:t>
            </a:r>
            <a:r>
              <a:rPr lang="en-US" b="1" dirty="0" smtClean="0">
                <a:solidFill>
                  <a:srgbClr val="0070C0"/>
                </a:solidFill>
              </a:rPr>
              <a:t>Reform of pay: </a:t>
            </a:r>
            <a:r>
              <a:rPr lang="pl-PL" b="1" dirty="0" smtClean="0">
                <a:solidFill>
                  <a:srgbClr val="0070C0"/>
                </a:solidFill>
              </a:rPr>
              <a:t/>
            </a:r>
            <a:br>
              <a:rPr lang="pl-PL" b="1" dirty="0" smtClean="0">
                <a:solidFill>
                  <a:srgbClr val="0070C0"/>
                </a:solidFill>
              </a:rPr>
            </a:br>
            <a:r>
              <a:rPr lang="en-US" b="1" dirty="0" smtClean="0">
                <a:solidFill>
                  <a:srgbClr val="0070C0"/>
                </a:solidFill>
              </a:rPr>
              <a:t>examples of guiding questions for Croatia</a:t>
            </a:r>
            <a:endParaRPr lang="en-US" b="1" dirty="0">
              <a:solidFill>
                <a:srgbClr val="0070C0"/>
              </a:solidFill>
            </a:endParaRPr>
          </a:p>
        </p:txBody>
      </p:sp>
      <p:sp>
        <p:nvSpPr>
          <p:cNvPr id="3" name="Footer Placeholder 2"/>
          <p:cNvSpPr>
            <a:spLocks noGrp="1"/>
          </p:cNvSpPr>
          <p:nvPr>
            <p:ph type="ftr" sz="quarter" idx="10"/>
          </p:nvPr>
        </p:nvSpPr>
        <p:spPr/>
        <p:txBody>
          <a:bodyPr/>
          <a:lstStyle/>
          <a:p>
            <a:pPr>
              <a:defRPr/>
            </a:pPr>
            <a:r>
              <a:rPr lang="en-US" smtClean="0"/>
              <a:t>Title of Presentation</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17</a:t>
            </a:fld>
            <a:endParaRPr lang="en-US" dirty="0"/>
          </a:p>
        </p:txBody>
      </p:sp>
      <p:sp>
        <p:nvSpPr>
          <p:cNvPr id="5" name="Content Placeholder 4"/>
          <p:cNvSpPr>
            <a:spLocks noGrp="1"/>
          </p:cNvSpPr>
          <p:nvPr>
            <p:ph sz="quarter" idx="12"/>
          </p:nvPr>
        </p:nvSpPr>
        <p:spPr>
          <a:xfrm>
            <a:off x="335725" y="1375291"/>
            <a:ext cx="8496300" cy="4752975"/>
          </a:xfrm>
        </p:spPr>
        <p:txBody>
          <a:bodyPr/>
          <a:lstStyle/>
          <a:p>
            <a:pPr marL="342900" indent="-342900">
              <a:buFont typeface="Arial" panose="020B0604020202020204" pitchFamily="34" charset="0"/>
              <a:buChar char="•"/>
            </a:pPr>
            <a:r>
              <a:rPr lang="en-US" sz="2400" dirty="0" smtClean="0"/>
              <a:t>Does a pay setting system succeed in controlling the aggregate wage bill? </a:t>
            </a:r>
          </a:p>
          <a:p>
            <a:pPr marL="342900" indent="-342900">
              <a:buFont typeface="Arial" panose="020B0604020202020204" pitchFamily="34" charset="0"/>
              <a:buChar char="•"/>
            </a:pPr>
            <a:r>
              <a:rPr lang="en-US" sz="2400" dirty="0" smtClean="0"/>
              <a:t>Which salary components could be adjusted?</a:t>
            </a:r>
            <a:r>
              <a:rPr lang="hr-HR" sz="2400" dirty="0" smtClean="0"/>
              <a:t> 12 </a:t>
            </a:r>
            <a:r>
              <a:rPr lang="hr-HR" sz="2400" dirty="0" err="1" smtClean="0"/>
              <a:t>different</a:t>
            </a:r>
            <a:r>
              <a:rPr lang="hr-HR" sz="2400" dirty="0" smtClean="0"/>
              <a:t> </a:t>
            </a:r>
            <a:r>
              <a:rPr lang="hr-HR" sz="2400" dirty="0" err="1" smtClean="0"/>
              <a:t>bonuses</a:t>
            </a:r>
            <a:r>
              <a:rPr lang="hr-HR" sz="2400" dirty="0"/>
              <a:t>/</a:t>
            </a:r>
            <a:r>
              <a:rPr lang="hr-HR" sz="2400" dirty="0" err="1" smtClean="0"/>
              <a:t>allowances</a:t>
            </a:r>
            <a:r>
              <a:rPr lang="en-US" sz="2400" dirty="0"/>
              <a:t>?</a:t>
            </a:r>
            <a:endParaRPr lang="en-US" sz="2400" dirty="0" smtClean="0"/>
          </a:p>
          <a:p>
            <a:pPr marL="342900" indent="-342900">
              <a:buFont typeface="Arial" panose="020B0604020202020204" pitchFamily="34" charset="0"/>
              <a:buChar char="•"/>
            </a:pPr>
            <a:r>
              <a:rPr lang="en-US" sz="2400" dirty="0" smtClean="0"/>
              <a:t>How competitive it is? For which groups/organization units? </a:t>
            </a:r>
          </a:p>
          <a:p>
            <a:pPr marL="342900" indent="-342900">
              <a:buFont typeface="Arial" panose="020B0604020202020204" pitchFamily="34" charset="0"/>
              <a:buChar char="•"/>
            </a:pPr>
            <a:r>
              <a:rPr lang="en-US" sz="2400" dirty="0" smtClean="0"/>
              <a:t>Are salaries high enough to attract and retain qualified staff?</a:t>
            </a:r>
          </a:p>
          <a:p>
            <a:pPr marL="342900" indent="-342900">
              <a:buFont typeface="Arial" panose="020B0604020202020204" pitchFamily="34" charset="0"/>
              <a:buChar char="•"/>
            </a:pPr>
            <a:r>
              <a:rPr lang="en-US" sz="2400" dirty="0" smtClean="0"/>
              <a:t>Is pay equitable? (Is there ‘equal pay for equal work’?)</a:t>
            </a:r>
          </a:p>
          <a:p>
            <a:pPr marL="342900" indent="-342900">
              <a:buFont typeface="Arial" panose="020B0604020202020204" pitchFamily="34" charset="0"/>
              <a:buChar char="•"/>
            </a:pPr>
            <a:r>
              <a:rPr lang="en-US" sz="2400" dirty="0" smtClean="0"/>
              <a:t>Does pay setting system motivate staff</a:t>
            </a:r>
            <a:r>
              <a:rPr lang="en-US" sz="2400" dirty="0"/>
              <a:t>? </a:t>
            </a:r>
            <a:r>
              <a:rPr lang="pl-PL" sz="2400" dirty="0" err="1" smtClean="0"/>
              <a:t>Does</a:t>
            </a:r>
            <a:r>
              <a:rPr lang="pl-PL" sz="2400" dirty="0" smtClean="0"/>
              <a:t> </a:t>
            </a:r>
            <a:r>
              <a:rPr lang="en-US" sz="2400" dirty="0" smtClean="0"/>
              <a:t>pay </a:t>
            </a:r>
            <a:r>
              <a:rPr lang="en-US" sz="2400" dirty="0"/>
              <a:t>provide an incentive for or even influence performance</a:t>
            </a:r>
            <a:r>
              <a:rPr lang="en-US" sz="2400" dirty="0" smtClean="0"/>
              <a:t>?</a:t>
            </a:r>
          </a:p>
          <a:p>
            <a:pPr marL="342900" indent="-342900">
              <a:buFont typeface="Arial" panose="020B0604020202020204" pitchFamily="34" charset="0"/>
              <a:buChar char="•"/>
            </a:pPr>
            <a:r>
              <a:rPr lang="en-US" sz="2400" dirty="0" smtClean="0"/>
              <a:t>What are the legal and institutional arrangements for pay setting? </a:t>
            </a:r>
            <a:r>
              <a:rPr lang="en-US" sz="2400" smtClean="0"/>
              <a:t>Scope of collective negotiations?</a:t>
            </a:r>
            <a:endParaRPr lang="pl-PL"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pl-PL" dirty="0" smtClean="0"/>
          </a:p>
          <a:p>
            <a:pPr marL="342900" indent="-342900">
              <a:buFont typeface="Arial" panose="020B0604020202020204" pitchFamily="34" charset="0"/>
              <a:buChar char="•"/>
            </a:pPr>
            <a:endParaRPr lang="pl-PL" dirty="0"/>
          </a:p>
          <a:p>
            <a:pPr marL="342900" indent="-342900">
              <a:buFont typeface="Arial" panose="020B0604020202020204" pitchFamily="34" charset="0"/>
              <a:buChar char="•"/>
            </a:pPr>
            <a:endParaRPr lang="pl-PL" dirty="0" smtClean="0"/>
          </a:p>
        </p:txBody>
      </p:sp>
    </p:spTree>
    <p:extLst>
      <p:ext uri="{BB962C8B-B14F-4D97-AF65-F5344CB8AC3E}">
        <p14:creationId xmlns:p14="http://schemas.microsoft.com/office/powerpoint/2010/main" val="1719873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10" y="509732"/>
            <a:ext cx="8178882" cy="796554"/>
          </a:xfrm>
        </p:spPr>
        <p:txBody>
          <a:bodyPr/>
          <a:lstStyle/>
          <a:p>
            <a:pPr marL="285750" indent="-285750"/>
            <a:r>
              <a:rPr lang="pl-PL" b="1" dirty="0" smtClean="0">
                <a:solidFill>
                  <a:srgbClr val="0070C0"/>
                </a:solidFill>
              </a:rPr>
              <a:t>   </a:t>
            </a:r>
            <a:r>
              <a:rPr lang="en-US" b="1" dirty="0" smtClean="0">
                <a:solidFill>
                  <a:srgbClr val="0070C0"/>
                </a:solidFill>
              </a:rPr>
              <a:t>Reform of employment: </a:t>
            </a:r>
            <a:br>
              <a:rPr lang="en-US" b="1" dirty="0" smtClean="0">
                <a:solidFill>
                  <a:srgbClr val="0070C0"/>
                </a:solidFill>
              </a:rPr>
            </a:br>
            <a:r>
              <a:rPr lang="en-US" b="1" dirty="0" smtClean="0">
                <a:solidFill>
                  <a:srgbClr val="0070C0"/>
                </a:solidFill>
              </a:rPr>
              <a:t>examples of guiding principles for Croatia</a:t>
            </a:r>
            <a:endParaRPr lang="en-US" b="1" dirty="0">
              <a:solidFill>
                <a:srgbClr val="0070C0"/>
              </a:solidFill>
            </a:endParaRPr>
          </a:p>
        </p:txBody>
      </p:sp>
      <p:sp>
        <p:nvSpPr>
          <p:cNvPr id="3" name="Footer Placeholder 2"/>
          <p:cNvSpPr>
            <a:spLocks noGrp="1"/>
          </p:cNvSpPr>
          <p:nvPr>
            <p:ph type="ftr" sz="quarter" idx="10"/>
          </p:nvPr>
        </p:nvSpPr>
        <p:spPr/>
        <p:txBody>
          <a:bodyPr/>
          <a:lstStyle/>
          <a:p>
            <a:pPr>
              <a:defRPr/>
            </a:pPr>
            <a:r>
              <a:rPr lang="en-US" smtClean="0"/>
              <a:t>Title of Presentation</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18</a:t>
            </a:fld>
            <a:endParaRPr lang="en-US" dirty="0"/>
          </a:p>
        </p:txBody>
      </p:sp>
      <p:sp>
        <p:nvSpPr>
          <p:cNvPr id="5" name="Content Placeholder 4"/>
          <p:cNvSpPr>
            <a:spLocks noGrp="1"/>
          </p:cNvSpPr>
          <p:nvPr>
            <p:ph sz="quarter" idx="12"/>
          </p:nvPr>
        </p:nvSpPr>
        <p:spPr>
          <a:xfrm>
            <a:off x="323850" y="1505919"/>
            <a:ext cx="8496300" cy="4752975"/>
          </a:xfrm>
        </p:spPr>
        <p:txBody>
          <a:bodyPr/>
          <a:lstStyle/>
          <a:p>
            <a:pPr marL="342900" indent="-342900">
              <a:buFont typeface="Arial" panose="020B0604020202020204" pitchFamily="34" charset="0"/>
              <a:buChar char="•"/>
            </a:pPr>
            <a:r>
              <a:rPr lang="en-US" sz="2400" dirty="0" smtClean="0"/>
              <a:t>Understand in detail both the size and the structure, main characteristics (age, skills, education) of the public sector workforce </a:t>
            </a:r>
          </a:p>
          <a:p>
            <a:pPr marL="342900" indent="-342900">
              <a:buFont typeface="Arial" panose="020B0604020202020204" pitchFamily="34" charset="0"/>
              <a:buChar char="•"/>
            </a:pPr>
            <a:r>
              <a:rPr lang="en-US" sz="2400" dirty="0" smtClean="0"/>
              <a:t>Analyze what parts of the public sector workforce have grown or shrunk over time (education, health, judiciary). Why has it happened?</a:t>
            </a:r>
          </a:p>
          <a:p>
            <a:pPr marL="342900" indent="-342900">
              <a:buFont typeface="Arial" panose="020B0604020202020204" pitchFamily="34" charset="0"/>
              <a:buChar char="•"/>
            </a:pPr>
            <a:r>
              <a:rPr lang="en-US" sz="2400" dirty="0" smtClean="0"/>
              <a:t>Understand in greater depth the extent to which particular public services are now being delivered by private sector</a:t>
            </a:r>
          </a:p>
          <a:p>
            <a:pPr marL="342900" indent="-342900">
              <a:buFont typeface="Arial" panose="020B0604020202020204" pitchFamily="34" charset="0"/>
              <a:buChar char="•"/>
            </a:pPr>
            <a:r>
              <a:rPr lang="en-US" sz="2400" dirty="0" smtClean="0"/>
              <a:t>Identify critical tasks to be performed by administration and review individual positions in relationship to critical business needs </a:t>
            </a:r>
          </a:p>
          <a:p>
            <a:pPr marL="342900" indent="-342900">
              <a:buFont typeface="Arial" panose="020B0604020202020204" pitchFamily="34" charset="0"/>
              <a:buChar char="•"/>
            </a:pPr>
            <a:endParaRPr lang="pl-PL" dirty="0" smtClean="0"/>
          </a:p>
          <a:p>
            <a:pPr marL="342900" indent="-342900">
              <a:buFont typeface="Arial" panose="020B0604020202020204" pitchFamily="34" charset="0"/>
              <a:buChar char="•"/>
            </a:pPr>
            <a:endParaRPr lang="pl-PL" dirty="0"/>
          </a:p>
          <a:p>
            <a:pPr marL="342900" indent="-342900">
              <a:buFont typeface="Arial" panose="020B0604020202020204" pitchFamily="34" charset="0"/>
              <a:buChar char="•"/>
            </a:pPr>
            <a:endParaRPr lang="pl-PL" dirty="0" smtClean="0"/>
          </a:p>
        </p:txBody>
      </p:sp>
    </p:spTree>
    <p:extLst>
      <p:ext uri="{BB962C8B-B14F-4D97-AF65-F5344CB8AC3E}">
        <p14:creationId xmlns:p14="http://schemas.microsoft.com/office/powerpoint/2010/main" val="4228393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0942" y="3005633"/>
            <a:ext cx="7539711" cy="647700"/>
          </a:xfrm>
        </p:spPr>
        <p:txBody>
          <a:bodyPr/>
          <a:lstStyle/>
          <a:p>
            <a:r>
              <a:rPr lang="en-US" sz="4400" dirty="0" smtClean="0"/>
              <a:t>Thank you</a:t>
            </a:r>
            <a:endParaRPr lang="en-US" sz="4400" dirty="0"/>
          </a:p>
        </p:txBody>
      </p:sp>
    </p:spTree>
    <p:extLst>
      <p:ext uri="{BB962C8B-B14F-4D97-AF65-F5344CB8AC3E}">
        <p14:creationId xmlns:p14="http://schemas.microsoft.com/office/powerpoint/2010/main" val="28077857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323850" y="26035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lvl1pPr algn="l" defTabSz="457200" rtl="0" eaLnBrk="1" latinLnBrk="0" hangingPunct="1">
              <a:spcBef>
                <a:spcPct val="0"/>
              </a:spcBef>
              <a:buNone/>
              <a:defRPr sz="3500" kern="1200">
                <a:solidFill>
                  <a:srgbClr val="002345"/>
                </a:solidFill>
                <a:latin typeface="Arial"/>
                <a:ea typeface="+mj-ea"/>
                <a:cs typeface="Arial"/>
              </a:defRPr>
            </a:lvl1pPr>
          </a:lstStyle>
          <a:p>
            <a:r>
              <a:rPr lang="en-US" sz="3000" b="1" dirty="0">
                <a:solidFill>
                  <a:srgbClr val="0070C0"/>
                </a:solidFill>
              </a:rPr>
              <a:t>Plan of the presentation</a:t>
            </a:r>
          </a:p>
        </p:txBody>
      </p:sp>
      <p:sp>
        <p:nvSpPr>
          <p:cNvPr id="11" name="Content Placeholder 4"/>
          <p:cNvSpPr txBox="1">
            <a:spLocks/>
          </p:cNvSpPr>
          <p:nvPr/>
        </p:nvSpPr>
        <p:spPr>
          <a:xfrm>
            <a:off x="311975" y="1743427"/>
            <a:ext cx="8496300" cy="4752975"/>
          </a:xfrm>
          <a:prstGeom prst="rect">
            <a:avLst/>
          </a:prstGeom>
        </p:spPr>
        <p:txBody>
          <a:bodyPr/>
          <a:lstStyle>
            <a:lvl1pPr marL="0" indent="0" algn="l" defTabSz="457200" rtl="0" eaLnBrk="1" latinLnBrk="0" hangingPunct="1">
              <a:spcBef>
                <a:spcPct val="20000"/>
              </a:spcBef>
              <a:buFont typeface="Arial"/>
              <a:buNone/>
              <a:defRPr sz="3000" kern="1200">
                <a:solidFill>
                  <a:schemeClr val="accent1"/>
                </a:solidFill>
                <a:latin typeface="+mn-lt"/>
                <a:ea typeface="+mn-ea"/>
                <a:cs typeface="+mn-cs"/>
              </a:defRPr>
            </a:lvl1pPr>
            <a:lvl2pPr marL="0" indent="0" algn="l" defTabSz="457200" rtl="0" eaLnBrk="1" latinLnBrk="0" hangingPunct="1">
              <a:spcBef>
                <a:spcPct val="20000"/>
              </a:spcBef>
              <a:buFont typeface="Arial"/>
              <a:buNone/>
              <a:defRPr sz="3000" kern="1200" baseline="0">
                <a:solidFill>
                  <a:schemeClr val="accent2"/>
                </a:solidFill>
                <a:latin typeface="+mn-lt"/>
                <a:ea typeface="+mn-ea"/>
                <a:cs typeface="+mn-cs"/>
              </a:defRPr>
            </a:lvl2pPr>
            <a:lvl3pPr marL="361950" indent="-361950" algn="l" defTabSz="457200" rtl="0" eaLnBrk="1" latinLnBrk="0" hangingPunct="1">
              <a:spcBef>
                <a:spcPct val="20000"/>
              </a:spcBef>
              <a:buFont typeface="Arial" panose="020B0604020202020204" pitchFamily="34" charset="0"/>
              <a:buChar char="•"/>
              <a:defRPr sz="2500" kern="1200" baseline="0">
                <a:solidFill>
                  <a:schemeClr val="accent2"/>
                </a:solidFill>
                <a:latin typeface="+mn-lt"/>
                <a:ea typeface="+mn-ea"/>
                <a:cs typeface="+mn-cs"/>
              </a:defRPr>
            </a:lvl3pPr>
            <a:lvl4pPr marL="715963" indent="-354013" algn="l" defTabSz="457200" rtl="0" eaLnBrk="1" latinLnBrk="0" hangingPunct="1">
              <a:spcBef>
                <a:spcPct val="20000"/>
              </a:spcBef>
              <a:buFont typeface="Arial"/>
              <a:buChar char="–"/>
              <a:defRPr sz="2000" kern="1200" baseline="0">
                <a:solidFill>
                  <a:schemeClr val="accent2"/>
                </a:solidFill>
                <a:latin typeface="+mn-lt"/>
                <a:ea typeface="+mn-ea"/>
                <a:cs typeface="+mn-cs"/>
              </a:defRPr>
            </a:lvl4pPr>
            <a:lvl5pPr marL="1077913" indent="-361950" algn="l" defTabSz="457200" rtl="0" eaLnBrk="1" latinLnBrk="0" hangingPunct="1">
              <a:spcBef>
                <a:spcPct val="20000"/>
              </a:spcBef>
              <a:buFont typeface="Arial" pitchFamily="34" charset="0"/>
              <a:buChar char="–"/>
              <a:defRPr sz="2000" kern="1200" baseline="0">
                <a:solidFill>
                  <a:schemeClr val="accent2"/>
                </a:solidFill>
                <a:latin typeface="+mn-lt"/>
                <a:ea typeface="+mn-ea"/>
                <a:cs typeface="+mn-cs"/>
              </a:defRPr>
            </a:lvl5pPr>
            <a:lvl6pPr marL="1431925" indent="-354013" algn="l" defTabSz="457200" rtl="0" eaLnBrk="1" latinLnBrk="0" hangingPunct="1">
              <a:spcBef>
                <a:spcPct val="20000"/>
              </a:spcBef>
              <a:buFont typeface="Arial" pitchFamily="34" charset="0"/>
              <a:buChar char="–"/>
              <a:defRPr sz="2000" kern="1200">
                <a:solidFill>
                  <a:schemeClr val="accent2"/>
                </a:solidFill>
                <a:latin typeface="+mn-lt"/>
                <a:ea typeface="+mn-ea"/>
                <a:cs typeface="+mn-cs"/>
              </a:defRPr>
            </a:lvl6pPr>
            <a:lvl7pPr marL="0" indent="0" algn="l" defTabSz="457200" rtl="0" eaLnBrk="1" latinLnBrk="0" hangingPunct="1">
              <a:spcBef>
                <a:spcPct val="20000"/>
              </a:spcBef>
              <a:buFont typeface="Arial"/>
              <a:buNone/>
              <a:defRPr sz="2000" kern="1200">
                <a:solidFill>
                  <a:schemeClr val="accent2"/>
                </a:solidFill>
                <a:latin typeface="+mn-lt"/>
                <a:ea typeface="+mn-ea"/>
                <a:cs typeface="+mn-cs"/>
              </a:defRPr>
            </a:lvl7pPr>
            <a:lvl8pPr marL="0" indent="0" algn="l" defTabSz="457200" rtl="0" eaLnBrk="1" latinLnBrk="0" hangingPunct="1">
              <a:spcBef>
                <a:spcPct val="20000"/>
              </a:spcBef>
              <a:buFont typeface="Arial"/>
              <a:buNone/>
              <a:defRPr sz="2000" kern="1200">
                <a:solidFill>
                  <a:schemeClr val="accent2"/>
                </a:solidFill>
                <a:latin typeface="+mn-lt"/>
                <a:ea typeface="+mn-ea"/>
                <a:cs typeface="+mn-cs"/>
              </a:defRPr>
            </a:lvl8pPr>
            <a:lvl9pPr marL="0" indent="0" algn="l" defTabSz="457200" rtl="0" eaLnBrk="1" latinLnBrk="0" hangingPunct="1">
              <a:spcBef>
                <a:spcPct val="20000"/>
              </a:spcBef>
              <a:buFont typeface="Arial"/>
              <a:buNone/>
              <a:defRPr sz="2000" kern="1200">
                <a:solidFill>
                  <a:schemeClr val="accent2"/>
                </a:solidFill>
                <a:latin typeface="+mn-lt"/>
                <a:ea typeface="+mn-ea"/>
                <a:cs typeface="+mn-cs"/>
              </a:defRPr>
            </a:lvl9pPr>
          </a:lstStyle>
          <a:p>
            <a:pPr marL="514350" indent="-514350">
              <a:buFont typeface="+mj-lt"/>
              <a:buAutoNum type="arabicPeriod"/>
            </a:pPr>
            <a:r>
              <a:rPr lang="en-US" sz="2800" b="1" dirty="0" smtClean="0"/>
              <a:t>Defining the problem</a:t>
            </a:r>
          </a:p>
          <a:p>
            <a:pPr marL="457200" indent="-457200">
              <a:buFont typeface="+mj-lt"/>
              <a:buAutoNum type="arabicPeriod"/>
            </a:pPr>
            <a:r>
              <a:rPr lang="en-US" sz="2800" b="1" dirty="0" smtClean="0"/>
              <a:t>Objective of Spending Review</a:t>
            </a:r>
            <a:endParaRPr lang="en-US" sz="2800" dirty="0" smtClean="0"/>
          </a:p>
          <a:p>
            <a:pPr marL="457200" indent="-457200">
              <a:buFont typeface="+mj-lt"/>
              <a:buAutoNum type="arabicPeriod"/>
            </a:pPr>
            <a:r>
              <a:rPr lang="en-US" sz="2800" b="1" dirty="0" smtClean="0"/>
              <a:t>Options for Restraining and Reforming Pay</a:t>
            </a:r>
            <a:endParaRPr lang="pl-PL" sz="2800" b="1" dirty="0" smtClean="0"/>
          </a:p>
          <a:p>
            <a:pPr marL="819150" lvl="2" indent="-457200"/>
            <a:r>
              <a:rPr lang="en-US" sz="2300" b="1" dirty="0" smtClean="0"/>
              <a:t>Experience of Poland</a:t>
            </a:r>
          </a:p>
          <a:p>
            <a:pPr marL="457200" indent="-457200">
              <a:buFont typeface="+mj-lt"/>
              <a:buAutoNum type="arabicPeriod"/>
            </a:pPr>
            <a:r>
              <a:rPr lang="en-US" sz="2800" b="1" dirty="0" smtClean="0"/>
              <a:t>Options for Reducing Employment</a:t>
            </a:r>
            <a:endParaRPr lang="pl-PL" sz="2800" b="1" dirty="0" smtClean="0"/>
          </a:p>
          <a:p>
            <a:pPr marL="457200" indent="-457200">
              <a:buFont typeface="+mj-lt"/>
              <a:buAutoNum type="arabicPeriod"/>
            </a:pPr>
            <a:r>
              <a:rPr lang="pl-PL" sz="2800" b="1" dirty="0" smtClean="0"/>
              <a:t>E</a:t>
            </a:r>
            <a:r>
              <a:rPr lang="en-US" sz="2800" b="1" dirty="0" err="1" smtClean="0"/>
              <a:t>xamples</a:t>
            </a:r>
            <a:r>
              <a:rPr lang="en-US" sz="2800" b="1" dirty="0" smtClean="0"/>
              <a:t> of guiding questions and principles to inform SR</a:t>
            </a:r>
          </a:p>
          <a:p>
            <a:pPr marL="457200" indent="-457200">
              <a:buFont typeface="+mj-lt"/>
              <a:buAutoNum type="arabicPeriod"/>
            </a:pPr>
            <a:endParaRPr lang="en-US" sz="2800" b="1" dirty="0" smtClean="0"/>
          </a:p>
          <a:p>
            <a:endParaRPr lang="en-US" sz="2800" dirty="0"/>
          </a:p>
        </p:txBody>
      </p:sp>
    </p:spTree>
    <p:extLst>
      <p:ext uri="{BB962C8B-B14F-4D97-AF65-F5344CB8AC3E}">
        <p14:creationId xmlns:p14="http://schemas.microsoft.com/office/powerpoint/2010/main" val="1727536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lumOff val="50000"/>
                  </a:schemeClr>
                </a:solidFill>
              </a:rPr>
              <a:t>Identifying the problem</a:t>
            </a:r>
            <a:endParaRPr lang="en-US" dirty="0">
              <a:solidFill>
                <a:schemeClr val="tx2">
                  <a:lumMod val="50000"/>
                  <a:lumOff val="50000"/>
                </a:schemeClr>
              </a:solidFill>
            </a:endParaRPr>
          </a:p>
        </p:txBody>
      </p:sp>
      <p:sp>
        <p:nvSpPr>
          <p:cNvPr id="6" name="Content Placeholder 5"/>
          <p:cNvSpPr>
            <a:spLocks noGrp="1"/>
          </p:cNvSpPr>
          <p:nvPr>
            <p:ph sz="quarter" idx="12"/>
          </p:nvPr>
        </p:nvSpPr>
        <p:spPr>
          <a:xfrm>
            <a:off x="374320" y="1650420"/>
            <a:ext cx="8496300" cy="4752975"/>
          </a:xfrm>
        </p:spPr>
        <p:txBody>
          <a:bodyPr/>
          <a:lstStyle/>
          <a:p>
            <a:endParaRPr lang="pl-PL" dirty="0" smtClean="0"/>
          </a:p>
          <a:p>
            <a:endParaRPr lang="pl-PL" dirty="0"/>
          </a:p>
          <a:p>
            <a:endParaRPr lang="pl-PL" dirty="0" smtClean="0"/>
          </a:p>
          <a:p>
            <a:endParaRPr lang="pl-PL" dirty="0"/>
          </a:p>
          <a:p>
            <a:pPr marL="514350" indent="-514350">
              <a:buFont typeface="Arial" panose="020B0604020202020204" pitchFamily="34" charset="0"/>
              <a:buChar char="•"/>
            </a:pPr>
            <a:r>
              <a:rPr lang="en-US" dirty="0"/>
              <a:t>Croatia spends more on public administration than most other EU countries, but performs poorly in indicators of public administration effectiveness</a:t>
            </a:r>
            <a:endParaRPr lang="pl-PL" dirty="0"/>
          </a:p>
          <a:p>
            <a:endParaRPr lang="en-US" dirty="0"/>
          </a:p>
        </p:txBody>
      </p:sp>
      <p:graphicFrame>
        <p:nvGraphicFramePr>
          <p:cNvPr id="4" name="Diagram 3"/>
          <p:cNvGraphicFramePr/>
          <p:nvPr>
            <p:extLst>
              <p:ext uri="{D42A27DB-BD31-4B8C-83A1-F6EECF244321}">
                <p14:modId xmlns:p14="http://schemas.microsoft.com/office/powerpoint/2010/main" val="2975138015"/>
              </p:ext>
            </p:extLst>
          </p:nvPr>
        </p:nvGraphicFramePr>
        <p:xfrm>
          <a:off x="611580" y="153719"/>
          <a:ext cx="7772400" cy="391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3555670" y="3146477"/>
            <a:ext cx="2133600" cy="369332"/>
          </a:xfrm>
          <a:prstGeom prst="rect">
            <a:avLst/>
          </a:prstGeom>
          <a:noFill/>
        </p:spPr>
        <p:txBody>
          <a:bodyPr wrap="square" rtlCol="0">
            <a:spAutoFit/>
          </a:bodyPr>
          <a:lstStyle/>
          <a:p>
            <a:r>
              <a:rPr lang="pl-PL" dirty="0" smtClean="0"/>
              <a:t>Value for Money</a:t>
            </a:r>
            <a:endParaRPr lang="en-US" dirty="0"/>
          </a:p>
        </p:txBody>
      </p:sp>
      <p:sp>
        <p:nvSpPr>
          <p:cNvPr id="18" name="Freeform 17"/>
          <p:cNvSpPr/>
          <p:nvPr/>
        </p:nvSpPr>
        <p:spPr>
          <a:xfrm>
            <a:off x="2077794" y="1097235"/>
            <a:ext cx="1752600" cy="653410"/>
          </a:xfrm>
          <a:custGeom>
            <a:avLst/>
            <a:gdLst>
              <a:gd name="connsiteX0" fmla="*/ 0 w 1752600"/>
              <a:gd name="connsiteY0" fmla="*/ 653410 h 653410"/>
              <a:gd name="connsiteX1" fmla="*/ 707571 w 1752600"/>
              <a:gd name="connsiteY1" fmla="*/ 267 h 653410"/>
              <a:gd name="connsiteX2" fmla="*/ 1752600 w 1752600"/>
              <a:gd name="connsiteY2" fmla="*/ 566324 h 653410"/>
              <a:gd name="connsiteX3" fmla="*/ 1752600 w 1752600"/>
              <a:gd name="connsiteY3" fmla="*/ 566324 h 653410"/>
            </a:gdLst>
            <a:ahLst/>
            <a:cxnLst>
              <a:cxn ang="0">
                <a:pos x="connsiteX0" y="connsiteY0"/>
              </a:cxn>
              <a:cxn ang="0">
                <a:pos x="connsiteX1" y="connsiteY1"/>
              </a:cxn>
              <a:cxn ang="0">
                <a:pos x="connsiteX2" y="connsiteY2"/>
              </a:cxn>
              <a:cxn ang="0">
                <a:pos x="connsiteX3" y="connsiteY3"/>
              </a:cxn>
            </a:cxnLst>
            <a:rect l="l" t="t" r="r" b="b"/>
            <a:pathLst>
              <a:path w="1752600" h="653410">
                <a:moveTo>
                  <a:pt x="0" y="653410"/>
                </a:moveTo>
                <a:cubicBezTo>
                  <a:pt x="207735" y="334095"/>
                  <a:pt x="415471" y="14781"/>
                  <a:pt x="707571" y="267"/>
                </a:cubicBezTo>
                <a:cubicBezTo>
                  <a:pt x="999671" y="-14247"/>
                  <a:pt x="1752600" y="566324"/>
                  <a:pt x="1752600" y="566324"/>
                </a:cubicBezTo>
                <a:lnTo>
                  <a:pt x="1752600" y="566324"/>
                </a:ln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1706884" y="666988"/>
            <a:ext cx="5695399" cy="2479489"/>
            <a:chOff x="1665514" y="4139025"/>
            <a:chExt cx="5695399" cy="2479489"/>
          </a:xfrm>
        </p:grpSpPr>
        <p:sp>
          <p:nvSpPr>
            <p:cNvPr id="16" name="Freeform 15"/>
            <p:cNvSpPr/>
            <p:nvPr/>
          </p:nvSpPr>
          <p:spPr>
            <a:xfrm>
              <a:off x="1665514" y="5889171"/>
              <a:ext cx="5268686" cy="729343"/>
            </a:xfrm>
            <a:custGeom>
              <a:avLst/>
              <a:gdLst>
                <a:gd name="connsiteX0" fmla="*/ 0 w 5268686"/>
                <a:gd name="connsiteY0" fmla="*/ 0 h 729343"/>
                <a:gd name="connsiteX1" fmla="*/ 3015343 w 5268686"/>
                <a:gd name="connsiteY1" fmla="*/ 729343 h 729343"/>
                <a:gd name="connsiteX2" fmla="*/ 5268686 w 5268686"/>
                <a:gd name="connsiteY2" fmla="*/ 0 h 729343"/>
              </a:gdLst>
              <a:ahLst/>
              <a:cxnLst>
                <a:cxn ang="0">
                  <a:pos x="connsiteX0" y="connsiteY0"/>
                </a:cxn>
                <a:cxn ang="0">
                  <a:pos x="connsiteX1" y="connsiteY1"/>
                </a:cxn>
                <a:cxn ang="0">
                  <a:pos x="connsiteX2" y="connsiteY2"/>
                </a:cxn>
              </a:cxnLst>
              <a:rect l="l" t="t" r="r" b="b"/>
              <a:pathLst>
                <a:path w="5268686" h="729343">
                  <a:moveTo>
                    <a:pt x="0" y="0"/>
                  </a:moveTo>
                  <a:cubicBezTo>
                    <a:pt x="1068614" y="364671"/>
                    <a:pt x="2137229" y="729343"/>
                    <a:pt x="3015343" y="729343"/>
                  </a:cubicBezTo>
                  <a:cubicBezTo>
                    <a:pt x="3893457" y="729343"/>
                    <a:pt x="4581071" y="364671"/>
                    <a:pt x="5268686" y="0"/>
                  </a:cubicBez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399310" y="4262736"/>
              <a:ext cx="1371600" cy="369332"/>
            </a:xfrm>
            <a:prstGeom prst="rect">
              <a:avLst/>
            </a:prstGeom>
            <a:noFill/>
          </p:spPr>
          <p:txBody>
            <a:bodyPr wrap="square" rtlCol="0">
              <a:spAutoFit/>
            </a:bodyPr>
            <a:lstStyle/>
            <a:p>
              <a:r>
                <a:rPr lang="pl-PL" dirty="0" err="1" smtClean="0"/>
                <a:t>Efficiency</a:t>
              </a:r>
              <a:endParaRPr lang="en-US" dirty="0"/>
            </a:p>
          </p:txBody>
        </p:sp>
        <p:sp>
          <p:nvSpPr>
            <p:cNvPr id="20" name="TextBox 19"/>
            <p:cNvSpPr txBox="1"/>
            <p:nvPr/>
          </p:nvSpPr>
          <p:spPr>
            <a:xfrm>
              <a:off x="5845626" y="4139025"/>
              <a:ext cx="1515287" cy="369332"/>
            </a:xfrm>
            <a:prstGeom prst="rect">
              <a:avLst/>
            </a:prstGeom>
            <a:noFill/>
          </p:spPr>
          <p:txBody>
            <a:bodyPr wrap="none" rtlCol="0">
              <a:spAutoFit/>
            </a:bodyPr>
            <a:lstStyle/>
            <a:p>
              <a:r>
                <a:rPr lang="pl-PL" dirty="0" err="1" smtClean="0"/>
                <a:t>Effeectiveness</a:t>
              </a:r>
              <a:endParaRPr lang="en-US" dirty="0"/>
            </a:p>
          </p:txBody>
        </p:sp>
      </p:grpSp>
      <p:sp>
        <p:nvSpPr>
          <p:cNvPr id="21" name="Freeform 20"/>
          <p:cNvSpPr/>
          <p:nvPr/>
        </p:nvSpPr>
        <p:spPr>
          <a:xfrm>
            <a:off x="5594169" y="1020986"/>
            <a:ext cx="2100943" cy="675055"/>
          </a:xfrm>
          <a:custGeom>
            <a:avLst/>
            <a:gdLst>
              <a:gd name="connsiteX0" fmla="*/ 0 w 2100943"/>
              <a:gd name="connsiteY0" fmla="*/ 675055 h 675055"/>
              <a:gd name="connsiteX1" fmla="*/ 1208314 w 2100943"/>
              <a:gd name="connsiteY1" fmla="*/ 141 h 675055"/>
              <a:gd name="connsiteX2" fmla="*/ 2100943 w 2100943"/>
              <a:gd name="connsiteY2" fmla="*/ 609741 h 675055"/>
              <a:gd name="connsiteX3" fmla="*/ 2100943 w 2100943"/>
              <a:gd name="connsiteY3" fmla="*/ 609741 h 675055"/>
            </a:gdLst>
            <a:ahLst/>
            <a:cxnLst>
              <a:cxn ang="0">
                <a:pos x="connsiteX0" y="connsiteY0"/>
              </a:cxn>
              <a:cxn ang="0">
                <a:pos x="connsiteX1" y="connsiteY1"/>
              </a:cxn>
              <a:cxn ang="0">
                <a:pos x="connsiteX2" y="connsiteY2"/>
              </a:cxn>
              <a:cxn ang="0">
                <a:pos x="connsiteX3" y="connsiteY3"/>
              </a:cxn>
            </a:cxnLst>
            <a:rect l="l" t="t" r="r" b="b"/>
            <a:pathLst>
              <a:path w="2100943" h="675055">
                <a:moveTo>
                  <a:pt x="0" y="675055"/>
                </a:moveTo>
                <a:cubicBezTo>
                  <a:pt x="429078" y="343041"/>
                  <a:pt x="858157" y="11027"/>
                  <a:pt x="1208314" y="141"/>
                </a:cubicBezTo>
                <a:cubicBezTo>
                  <a:pt x="1558471" y="-10745"/>
                  <a:pt x="2100943" y="609741"/>
                  <a:pt x="2100943" y="609741"/>
                </a:cubicBezTo>
                <a:lnTo>
                  <a:pt x="2100943" y="609741"/>
                </a:lnTo>
              </a:path>
            </a:pathLst>
          </a:custGeom>
          <a:noFill/>
          <a:ln>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8759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17846"/>
            <a:ext cx="8496300" cy="772803"/>
          </a:xfrm>
        </p:spPr>
        <p:txBody>
          <a:bodyPr/>
          <a:lstStyle/>
          <a:p>
            <a:pPr algn="ctr"/>
            <a:r>
              <a:rPr lang="en-US" b="1" dirty="0" smtClean="0">
                <a:solidFill>
                  <a:srgbClr val="0070C0"/>
                </a:solidFill>
              </a:rPr>
              <a:t>Wage bill levels in Croatia are high</a:t>
            </a:r>
            <a:endParaRPr lang="en-US" b="1" dirty="0">
              <a:solidFill>
                <a:srgbClr val="0070C0"/>
              </a:solidFill>
            </a:endParaRPr>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4</a:t>
            </a:fld>
            <a:endParaRPr lang="en-US" dirty="0"/>
          </a:p>
        </p:txBody>
      </p:sp>
      <p:graphicFrame>
        <p:nvGraphicFramePr>
          <p:cNvPr id="9" name="Chart 8"/>
          <p:cNvGraphicFramePr>
            <a:graphicFrameLocks/>
          </p:cNvGraphicFramePr>
          <p:nvPr>
            <p:extLst>
              <p:ext uri="{D42A27DB-BD31-4B8C-83A1-F6EECF244321}">
                <p14:modId xmlns:p14="http://schemas.microsoft.com/office/powerpoint/2010/main" val="1023422668"/>
              </p:ext>
            </p:extLst>
          </p:nvPr>
        </p:nvGraphicFramePr>
        <p:xfrm>
          <a:off x="633474" y="3849976"/>
          <a:ext cx="782955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1421724" y="1332407"/>
            <a:ext cx="5262979" cy="369332"/>
          </a:xfrm>
          <a:prstGeom prst="rect">
            <a:avLst/>
          </a:prstGeom>
        </p:spPr>
        <p:txBody>
          <a:bodyPr wrap="none">
            <a:spAutoFit/>
          </a:bodyPr>
          <a:lstStyle/>
          <a:p>
            <a:r>
              <a:rPr lang="pl-PL" dirty="0" smtClean="0"/>
              <a:t>Public </a:t>
            </a:r>
            <a:r>
              <a:rPr lang="pl-PL" dirty="0" err="1" smtClean="0"/>
              <a:t>sector</a:t>
            </a:r>
            <a:r>
              <a:rPr lang="pl-PL" dirty="0" smtClean="0"/>
              <a:t> </a:t>
            </a:r>
            <a:r>
              <a:rPr lang="en-US" dirty="0" smtClean="0"/>
              <a:t>wage </a:t>
            </a:r>
            <a:r>
              <a:rPr lang="en-US" dirty="0"/>
              <a:t>bill as percent of GDP, </a:t>
            </a:r>
            <a:r>
              <a:rPr lang="en-US" dirty="0" smtClean="0"/>
              <a:t>201</a:t>
            </a:r>
            <a:r>
              <a:rPr lang="pl-PL" dirty="0" smtClean="0"/>
              <a:t>3</a:t>
            </a:r>
            <a:r>
              <a:rPr lang="en-US" dirty="0" smtClean="0"/>
              <a:t> </a:t>
            </a:r>
            <a:r>
              <a:rPr lang="en-US" dirty="0"/>
              <a:t>	</a:t>
            </a:r>
          </a:p>
        </p:txBody>
      </p:sp>
      <p:graphicFrame>
        <p:nvGraphicFramePr>
          <p:cNvPr id="11" name="Chart 10"/>
          <p:cNvGraphicFramePr>
            <a:graphicFrameLocks/>
          </p:cNvGraphicFramePr>
          <p:nvPr>
            <p:extLst>
              <p:ext uri="{D42A27DB-BD31-4B8C-83A1-F6EECF244321}">
                <p14:modId xmlns:p14="http://schemas.microsoft.com/office/powerpoint/2010/main" val="3519067871"/>
              </p:ext>
            </p:extLst>
          </p:nvPr>
        </p:nvGraphicFramePr>
        <p:xfrm>
          <a:off x="585973" y="1059874"/>
          <a:ext cx="782955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507060" y="3751729"/>
            <a:ext cx="5725012" cy="646331"/>
          </a:xfrm>
          <a:prstGeom prst="rect">
            <a:avLst/>
          </a:prstGeom>
        </p:spPr>
        <p:txBody>
          <a:bodyPr wrap="square">
            <a:spAutoFit/>
          </a:bodyPr>
          <a:lstStyle/>
          <a:p>
            <a:r>
              <a:rPr lang="en-US" dirty="0" smtClean="0"/>
              <a:t>Central government wage bill as percent of GDP, 201</a:t>
            </a:r>
            <a:r>
              <a:rPr lang="pl-PL" dirty="0" smtClean="0"/>
              <a:t>3</a:t>
            </a:r>
            <a:r>
              <a:rPr lang="en-US" dirty="0" smtClean="0"/>
              <a:t> </a:t>
            </a:r>
            <a:r>
              <a:rPr lang="en-US" dirty="0"/>
              <a:t>	</a:t>
            </a:r>
          </a:p>
        </p:txBody>
      </p:sp>
      <p:sp>
        <p:nvSpPr>
          <p:cNvPr id="5" name="TextBox 4"/>
          <p:cNvSpPr txBox="1"/>
          <p:nvPr/>
        </p:nvSpPr>
        <p:spPr>
          <a:xfrm>
            <a:off x="2695697" y="6470256"/>
            <a:ext cx="2945081" cy="307777"/>
          </a:xfrm>
          <a:prstGeom prst="rect">
            <a:avLst/>
          </a:prstGeom>
          <a:noFill/>
        </p:spPr>
        <p:txBody>
          <a:bodyPr wrap="square" rtlCol="0">
            <a:spAutoFit/>
          </a:bodyPr>
          <a:lstStyle/>
          <a:p>
            <a:r>
              <a:rPr lang="pl-PL" sz="1400" dirty="0" smtClean="0"/>
              <a:t>Source: Eurostat, ESA 95</a:t>
            </a:r>
            <a:endParaRPr lang="en-US" sz="1400" dirty="0"/>
          </a:p>
        </p:txBody>
      </p:sp>
    </p:spTree>
    <p:extLst>
      <p:ext uri="{BB962C8B-B14F-4D97-AF65-F5344CB8AC3E}">
        <p14:creationId xmlns:p14="http://schemas.microsoft.com/office/powerpoint/2010/main" val="423266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20" y="450356"/>
            <a:ext cx="8134597" cy="747556"/>
          </a:xfrm>
        </p:spPr>
        <p:txBody>
          <a:bodyPr/>
          <a:lstStyle/>
          <a:p>
            <a:r>
              <a:rPr lang="en-US" b="1" dirty="0" smtClean="0">
                <a:solidFill>
                  <a:srgbClr val="0070C0"/>
                </a:solidFill>
              </a:rPr>
              <a:t>Though public administration employment does </a:t>
            </a:r>
            <a:r>
              <a:rPr lang="hr-HR" b="1" dirty="0" err="1" smtClean="0">
                <a:solidFill>
                  <a:srgbClr val="0070C0"/>
                </a:solidFill>
              </a:rPr>
              <a:t>not</a:t>
            </a:r>
            <a:r>
              <a:rPr lang="hr-HR" b="1" dirty="0" smtClean="0">
                <a:solidFill>
                  <a:srgbClr val="0070C0"/>
                </a:solidFill>
              </a:rPr>
              <a:t> </a:t>
            </a:r>
            <a:r>
              <a:rPr lang="en-US" b="1" dirty="0" smtClean="0">
                <a:solidFill>
                  <a:srgbClr val="0070C0"/>
                </a:solidFill>
              </a:rPr>
              <a:t>look oversized</a:t>
            </a:r>
            <a:endParaRPr lang="en-US" b="1" dirty="0">
              <a:solidFill>
                <a:srgbClr val="0070C0"/>
              </a:solidFill>
            </a:endParaRPr>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5</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4238452197"/>
              </p:ext>
            </p:extLst>
          </p:nvPr>
        </p:nvGraphicFramePr>
        <p:xfrm>
          <a:off x="320634" y="1923803"/>
          <a:ext cx="8300851" cy="3681349"/>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480949" y="1304790"/>
            <a:ext cx="8140535" cy="646331"/>
          </a:xfrm>
          <a:prstGeom prst="rect">
            <a:avLst/>
          </a:prstGeom>
        </p:spPr>
        <p:txBody>
          <a:bodyPr wrap="square">
            <a:spAutoFit/>
          </a:bodyPr>
          <a:lstStyle/>
          <a:p>
            <a:r>
              <a:rPr lang="en-US" dirty="0"/>
              <a:t>Public administration and </a:t>
            </a:r>
            <a:r>
              <a:rPr lang="en-US" dirty="0" err="1"/>
              <a:t>defence</a:t>
            </a:r>
            <a:r>
              <a:rPr lang="en-US" dirty="0"/>
              <a:t>; compulsory social security </a:t>
            </a:r>
            <a:r>
              <a:rPr lang="en-US" dirty="0" smtClean="0"/>
              <a:t>employment </a:t>
            </a:r>
            <a:r>
              <a:rPr lang="en-US" dirty="0"/>
              <a:t>per 1,000 population</a:t>
            </a:r>
          </a:p>
        </p:txBody>
      </p:sp>
      <p:sp>
        <p:nvSpPr>
          <p:cNvPr id="6" name="TextBox 5"/>
          <p:cNvSpPr txBox="1"/>
          <p:nvPr/>
        </p:nvSpPr>
        <p:spPr>
          <a:xfrm>
            <a:off x="653141" y="5543981"/>
            <a:ext cx="2945081" cy="307777"/>
          </a:xfrm>
          <a:prstGeom prst="rect">
            <a:avLst/>
          </a:prstGeom>
          <a:noFill/>
        </p:spPr>
        <p:txBody>
          <a:bodyPr wrap="square" rtlCol="0">
            <a:spAutoFit/>
          </a:bodyPr>
          <a:lstStyle/>
          <a:p>
            <a:r>
              <a:rPr lang="pl-PL" sz="1400" dirty="0" smtClean="0"/>
              <a:t>Source: Eurostat</a:t>
            </a:r>
            <a:endParaRPr lang="en-US" sz="1400" dirty="0"/>
          </a:p>
        </p:txBody>
      </p:sp>
      <p:sp>
        <p:nvSpPr>
          <p:cNvPr id="3" name="Action Button: Forward or Next 2">
            <a:hlinkClick r:id="rId3" action="ppaction://hlinksldjump" highlightClick="1"/>
          </p:cNvPr>
          <p:cNvSpPr/>
          <p:nvPr/>
        </p:nvSpPr>
        <p:spPr>
          <a:xfrm>
            <a:off x="8336478" y="5851758"/>
            <a:ext cx="285006" cy="275910"/>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325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08896" y="-4073"/>
            <a:ext cx="8553212" cy="633465"/>
          </a:xfrm>
        </p:spPr>
        <p:txBody>
          <a:bodyPr/>
          <a:lstStyle/>
          <a:p>
            <a:r>
              <a:rPr lang="en-US" b="1" dirty="0" smtClean="0">
                <a:solidFill>
                  <a:srgbClr val="0070C0"/>
                </a:solidFill>
              </a:rPr>
              <a:t>Public sector performance is poor</a:t>
            </a:r>
            <a:endParaRPr lang="en-US" b="1" dirty="0">
              <a:solidFill>
                <a:srgbClr val="0070C0"/>
              </a:solidFill>
            </a:endParaRPr>
          </a:p>
        </p:txBody>
      </p:sp>
      <p:sp>
        <p:nvSpPr>
          <p:cNvPr id="3" name="Footer Placeholder 2"/>
          <p:cNvSpPr>
            <a:spLocks noGrp="1"/>
          </p:cNvSpPr>
          <p:nvPr>
            <p:ph type="ftr" sz="quarter" idx="10"/>
          </p:nvPr>
        </p:nvSpPr>
        <p:spPr/>
        <p:txBody>
          <a:bodyPr/>
          <a:lstStyle/>
          <a:p>
            <a:pPr>
              <a:defRPr/>
            </a:pPr>
            <a:r>
              <a:rPr lang="en-US" smtClean="0"/>
              <a:t>Title of Presentation</a:t>
            </a:r>
            <a:endParaRPr lang="en-US" dirty="0"/>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6</a:t>
            </a:fld>
            <a:endParaRPr lang="en-US" dirty="0"/>
          </a:p>
        </p:txBody>
      </p:sp>
      <p:pic>
        <p:nvPicPr>
          <p:cNvPr id="2050" name="Picture 30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8132" y="1146660"/>
            <a:ext cx="3794722" cy="2583578"/>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3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278" y="1114910"/>
            <a:ext cx="3840067" cy="261532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58279" y="745578"/>
            <a:ext cx="3284874" cy="338554"/>
          </a:xfrm>
          <a:prstGeom prst="rect">
            <a:avLst/>
          </a:prstGeom>
        </p:spPr>
        <p:txBody>
          <a:bodyPr wrap="none">
            <a:spAutoFit/>
          </a:bodyPr>
          <a:lstStyle/>
          <a:p>
            <a:r>
              <a:rPr lang="en-US" sz="1600" dirty="0"/>
              <a:t>Public administration performance</a:t>
            </a:r>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8312" y="4088134"/>
            <a:ext cx="4406853" cy="2769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508896" y="3918858"/>
            <a:ext cx="7918469" cy="338554"/>
          </a:xfrm>
          <a:prstGeom prst="rect">
            <a:avLst/>
          </a:prstGeom>
        </p:spPr>
        <p:txBody>
          <a:bodyPr wrap="square">
            <a:spAutoFit/>
          </a:bodyPr>
          <a:lstStyle/>
          <a:p>
            <a:r>
              <a:rPr lang="en-US" sz="1600" dirty="0"/>
              <a:t>Croatia’s </a:t>
            </a:r>
            <a:r>
              <a:rPr lang="hr-HR" sz="1600" dirty="0" err="1" smtClean="0"/>
              <a:t>Government</a:t>
            </a:r>
            <a:r>
              <a:rPr lang="en-US" sz="1600" dirty="0" smtClean="0"/>
              <a:t> Effectiveness</a:t>
            </a:r>
            <a:r>
              <a:rPr lang="pl-PL" sz="1600" dirty="0" smtClean="0"/>
              <a:t>: </a:t>
            </a:r>
            <a:r>
              <a:rPr lang="en-GB" sz="1600" dirty="0" smtClean="0"/>
              <a:t>Composite </a:t>
            </a:r>
            <a:r>
              <a:rPr lang="en-GB" sz="1600" dirty="0"/>
              <a:t>Governance Indicator</a:t>
            </a:r>
            <a:endParaRPr lang="en-US" sz="1600" dirty="0"/>
          </a:p>
        </p:txBody>
      </p:sp>
      <p:sp>
        <p:nvSpPr>
          <p:cNvPr id="13" name="Rectangle 12"/>
          <p:cNvSpPr/>
          <p:nvPr/>
        </p:nvSpPr>
        <p:spPr>
          <a:xfrm>
            <a:off x="4468132" y="791574"/>
            <a:ext cx="3142207" cy="338554"/>
          </a:xfrm>
          <a:prstGeom prst="rect">
            <a:avLst/>
          </a:prstGeom>
        </p:spPr>
        <p:txBody>
          <a:bodyPr wrap="none">
            <a:spAutoFit/>
          </a:bodyPr>
          <a:lstStyle/>
          <a:p>
            <a:r>
              <a:rPr lang="en-US" sz="1600" dirty="0"/>
              <a:t>Government performance score </a:t>
            </a:r>
          </a:p>
        </p:txBody>
      </p:sp>
      <p:sp>
        <p:nvSpPr>
          <p:cNvPr id="14" name="TextBox 13"/>
          <p:cNvSpPr txBox="1"/>
          <p:nvPr/>
        </p:nvSpPr>
        <p:spPr>
          <a:xfrm>
            <a:off x="6673931" y="5947417"/>
            <a:ext cx="2945081" cy="307777"/>
          </a:xfrm>
          <a:prstGeom prst="rect">
            <a:avLst/>
          </a:prstGeom>
          <a:noFill/>
        </p:spPr>
        <p:txBody>
          <a:bodyPr wrap="square" rtlCol="0">
            <a:spAutoFit/>
          </a:bodyPr>
          <a:lstStyle/>
          <a:p>
            <a:r>
              <a:rPr lang="pl-PL" sz="1400" dirty="0" smtClean="0"/>
              <a:t>Source: World Bank, 2014</a:t>
            </a:r>
            <a:endParaRPr lang="en-US" sz="1400" dirty="0"/>
          </a:p>
        </p:txBody>
      </p:sp>
    </p:spTree>
    <p:extLst>
      <p:ext uri="{BB962C8B-B14F-4D97-AF65-F5344CB8AC3E}">
        <p14:creationId xmlns:p14="http://schemas.microsoft.com/office/powerpoint/2010/main" val="2207261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0070C0"/>
                </a:solidFill>
              </a:rPr>
              <a:t>Spending review: </a:t>
            </a:r>
            <a:r>
              <a:rPr lang="pl-PL" b="1" dirty="0" smtClean="0">
                <a:solidFill>
                  <a:srgbClr val="0070C0"/>
                </a:solidFill>
              </a:rPr>
              <a:t>CG</a:t>
            </a:r>
            <a:r>
              <a:rPr lang="en-US" b="1" dirty="0" smtClean="0">
                <a:solidFill>
                  <a:srgbClr val="0070C0"/>
                </a:solidFill>
              </a:rPr>
              <a:t> </a:t>
            </a:r>
            <a:r>
              <a:rPr lang="en-US" b="1" dirty="0">
                <a:solidFill>
                  <a:srgbClr val="0070C0"/>
                </a:solidFill>
              </a:rPr>
              <a:t>wage bill</a:t>
            </a:r>
          </a:p>
        </p:txBody>
      </p:sp>
      <p:sp>
        <p:nvSpPr>
          <p:cNvPr id="5" name="Content Placeholder 4"/>
          <p:cNvSpPr>
            <a:spLocks noGrp="1"/>
          </p:cNvSpPr>
          <p:nvPr>
            <p:ph sz="quarter" idx="12"/>
          </p:nvPr>
        </p:nvSpPr>
        <p:spPr>
          <a:xfrm>
            <a:off x="311975" y="1090284"/>
            <a:ext cx="8496300" cy="4752975"/>
          </a:xfrm>
        </p:spPr>
        <p:txBody>
          <a:bodyPr/>
          <a:lstStyle/>
          <a:p>
            <a:r>
              <a:rPr lang="en-US" sz="2800" b="1" u="sng" dirty="0" smtClean="0"/>
              <a:t>Objective</a:t>
            </a:r>
            <a:r>
              <a:rPr lang="en-US" sz="2800" b="1" dirty="0" smtClean="0"/>
              <a:t>: </a:t>
            </a:r>
            <a:r>
              <a:rPr lang="en-US" sz="2800" dirty="0" smtClean="0"/>
              <a:t>10% saving on CG wage bill as compared to baseline (2014). </a:t>
            </a:r>
          </a:p>
          <a:p>
            <a:r>
              <a:rPr lang="en-US" sz="2400" b="1" u="sng" dirty="0" smtClean="0"/>
              <a:t>Main Questions</a:t>
            </a:r>
            <a:r>
              <a:rPr lang="en-US" sz="2400" dirty="0" smtClean="0"/>
              <a:t>:</a:t>
            </a:r>
          </a:p>
          <a:p>
            <a:pPr marL="457200" indent="-457200">
              <a:buFont typeface="Arial" panose="020B0604020202020204" pitchFamily="34" charset="0"/>
              <a:buChar char="•"/>
            </a:pPr>
            <a:r>
              <a:rPr lang="en-US" sz="2400" b="1" dirty="0" smtClean="0">
                <a:solidFill>
                  <a:schemeClr val="tx2">
                    <a:lumMod val="50000"/>
                    <a:lumOff val="50000"/>
                  </a:schemeClr>
                </a:solidFill>
              </a:rPr>
              <a:t>What drives CG wage bill?</a:t>
            </a:r>
          </a:p>
          <a:p>
            <a:pPr marL="819150" lvl="2" indent="-457200"/>
            <a:r>
              <a:rPr lang="en-US" sz="2400" b="1" dirty="0" smtClean="0">
                <a:solidFill>
                  <a:schemeClr val="tx2">
                    <a:lumMod val="50000"/>
                    <a:lumOff val="50000"/>
                  </a:schemeClr>
                </a:solidFill>
              </a:rPr>
              <a:t>How many public sector jobs will have to go?</a:t>
            </a:r>
          </a:p>
          <a:p>
            <a:pPr marL="819150" lvl="2" indent="-457200"/>
            <a:r>
              <a:rPr lang="en-US" sz="2400" b="1" dirty="0" smtClean="0">
                <a:solidFill>
                  <a:schemeClr val="tx2">
                    <a:lumMod val="50000"/>
                    <a:lumOff val="50000"/>
                  </a:schemeClr>
                </a:solidFill>
              </a:rPr>
              <a:t>How CG earnings can be reduced?</a:t>
            </a:r>
            <a:endParaRPr lang="en-US" sz="2400" dirty="0" smtClean="0">
              <a:solidFill>
                <a:schemeClr val="tx2">
                  <a:lumMod val="50000"/>
                  <a:lumOff val="50000"/>
                </a:schemeClr>
              </a:solidFill>
            </a:endParaRPr>
          </a:p>
          <a:p>
            <a:r>
              <a:rPr lang="en-US" sz="2400" b="1" u="sng" dirty="0" smtClean="0"/>
              <a:t>Important</a:t>
            </a:r>
            <a:r>
              <a:rPr lang="en-US" sz="2000" b="1" u="sng" dirty="0" smtClean="0"/>
              <a:t>: </a:t>
            </a:r>
            <a:r>
              <a:rPr lang="en-US" sz="2400" dirty="0" smtClean="0"/>
              <a:t>The key is to look for targeted measures that produce savings and reduce the wage bill, without adversely affecting service delivery. </a:t>
            </a:r>
          </a:p>
          <a:p>
            <a:endParaRPr lang="en-US" dirty="0"/>
          </a:p>
        </p:txBody>
      </p:sp>
      <p:graphicFrame>
        <p:nvGraphicFramePr>
          <p:cNvPr id="6" name="Diagram 5"/>
          <p:cNvGraphicFramePr/>
          <p:nvPr>
            <p:extLst>
              <p:ext uri="{D42A27DB-BD31-4B8C-83A1-F6EECF244321}">
                <p14:modId xmlns:p14="http://schemas.microsoft.com/office/powerpoint/2010/main" val="2930769698"/>
              </p:ext>
            </p:extLst>
          </p:nvPr>
        </p:nvGraphicFramePr>
        <p:xfrm>
          <a:off x="1674420" y="4904508"/>
          <a:ext cx="5981205" cy="1953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3892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Croatia wage bill compared to Poland …</a:t>
            </a:r>
            <a:endParaRPr lang="en-US" b="1" dirty="0">
              <a:solidFill>
                <a:srgbClr val="0070C0"/>
              </a:solidFill>
            </a:endParaRPr>
          </a:p>
        </p:txBody>
      </p:sp>
      <p:sp>
        <p:nvSpPr>
          <p:cNvPr id="4" name="Slide Number Placeholder 3"/>
          <p:cNvSpPr>
            <a:spLocks noGrp="1"/>
          </p:cNvSpPr>
          <p:nvPr>
            <p:ph type="sldNum" sz="quarter" idx="11"/>
          </p:nvPr>
        </p:nvSpPr>
        <p:spPr/>
        <p:txBody>
          <a:bodyPr/>
          <a:lstStyle/>
          <a:p>
            <a:pPr>
              <a:defRPr/>
            </a:pPr>
            <a:fld id="{EF62D93A-3BA0-8848-BFA3-D7046C1B555D}" type="slidenum">
              <a:rPr lang="en-US" smtClean="0"/>
              <a:pPr>
                <a:defRPr/>
              </a:pPr>
              <a:t>8</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580199321"/>
              </p:ext>
            </p:extLst>
          </p:nvPr>
        </p:nvGraphicFramePr>
        <p:xfrm>
          <a:off x="1278701" y="1012372"/>
          <a:ext cx="661035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extLst>
              <p:ext uri="{D42A27DB-BD31-4B8C-83A1-F6EECF244321}">
                <p14:modId xmlns:p14="http://schemas.microsoft.com/office/powerpoint/2010/main" val="2293291925"/>
              </p:ext>
            </p:extLst>
          </p:nvPr>
        </p:nvGraphicFramePr>
        <p:xfrm>
          <a:off x="1385578" y="3933702"/>
          <a:ext cx="661035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1697065" y="818524"/>
            <a:ext cx="5725012" cy="369332"/>
          </a:xfrm>
          <a:prstGeom prst="rect">
            <a:avLst/>
          </a:prstGeom>
        </p:spPr>
        <p:txBody>
          <a:bodyPr wrap="square">
            <a:spAutoFit/>
          </a:bodyPr>
          <a:lstStyle/>
          <a:p>
            <a:r>
              <a:rPr lang="en-US" dirty="0" smtClean="0"/>
              <a:t>Central government wage bill as percent of GDP</a:t>
            </a:r>
            <a:r>
              <a:rPr lang="en-US" dirty="0"/>
              <a:t>	</a:t>
            </a:r>
          </a:p>
        </p:txBody>
      </p:sp>
      <p:sp>
        <p:nvSpPr>
          <p:cNvPr id="10" name="Rectangle 9"/>
          <p:cNvSpPr/>
          <p:nvPr/>
        </p:nvSpPr>
        <p:spPr>
          <a:xfrm>
            <a:off x="1970198" y="3948594"/>
            <a:ext cx="5725012" cy="369332"/>
          </a:xfrm>
          <a:prstGeom prst="rect">
            <a:avLst/>
          </a:prstGeom>
        </p:spPr>
        <p:txBody>
          <a:bodyPr wrap="square">
            <a:spAutoFit/>
          </a:bodyPr>
          <a:lstStyle/>
          <a:p>
            <a:r>
              <a:rPr lang="pl-PL" dirty="0" err="1" smtClean="0"/>
              <a:t>Local</a:t>
            </a:r>
            <a:r>
              <a:rPr lang="en-US" dirty="0" smtClean="0"/>
              <a:t> government wage bill as percent of GDP</a:t>
            </a:r>
            <a:r>
              <a:rPr lang="en-US" dirty="0"/>
              <a:t>	</a:t>
            </a:r>
          </a:p>
        </p:txBody>
      </p:sp>
      <p:sp>
        <p:nvSpPr>
          <p:cNvPr id="3" name="TextBox 2"/>
          <p:cNvSpPr txBox="1"/>
          <p:nvPr/>
        </p:nvSpPr>
        <p:spPr>
          <a:xfrm>
            <a:off x="118753" y="2137558"/>
            <a:ext cx="1045029" cy="369332"/>
          </a:xfrm>
          <a:prstGeom prst="rect">
            <a:avLst/>
          </a:prstGeom>
          <a:solidFill>
            <a:schemeClr val="accent1"/>
          </a:solidFill>
          <a:ln>
            <a:solidFill>
              <a:schemeClr val="accent1"/>
            </a:solidFill>
          </a:ln>
        </p:spPr>
        <p:txBody>
          <a:bodyPr wrap="square" rtlCol="0">
            <a:spAutoFit/>
          </a:bodyPr>
          <a:lstStyle/>
          <a:p>
            <a:r>
              <a:rPr lang="pl-PL" dirty="0" smtClean="0">
                <a:solidFill>
                  <a:schemeClr val="bg1"/>
                </a:solidFill>
              </a:rPr>
              <a:t>Poland</a:t>
            </a:r>
            <a:endParaRPr lang="en-US" dirty="0">
              <a:solidFill>
                <a:schemeClr val="bg1"/>
              </a:solidFill>
            </a:endParaRPr>
          </a:p>
        </p:txBody>
      </p:sp>
      <p:sp>
        <p:nvSpPr>
          <p:cNvPr id="11" name="TextBox 10"/>
          <p:cNvSpPr txBox="1"/>
          <p:nvPr/>
        </p:nvSpPr>
        <p:spPr>
          <a:xfrm>
            <a:off x="118753" y="2611006"/>
            <a:ext cx="1045029" cy="369332"/>
          </a:xfrm>
          <a:prstGeom prst="rect">
            <a:avLst/>
          </a:prstGeom>
          <a:solidFill>
            <a:srgbClr val="00B0F0"/>
          </a:solidFill>
          <a:ln>
            <a:solidFill>
              <a:srgbClr val="00B0F0"/>
            </a:solidFill>
          </a:ln>
        </p:spPr>
        <p:txBody>
          <a:bodyPr wrap="square" rtlCol="0">
            <a:spAutoFit/>
          </a:bodyPr>
          <a:lstStyle/>
          <a:p>
            <a:r>
              <a:rPr lang="en-US" dirty="0" smtClean="0">
                <a:solidFill>
                  <a:schemeClr val="bg1"/>
                </a:solidFill>
              </a:rPr>
              <a:t>Croatia</a:t>
            </a:r>
            <a:endParaRPr lang="en-US" dirty="0">
              <a:solidFill>
                <a:schemeClr val="bg1"/>
              </a:solidFill>
            </a:endParaRPr>
          </a:p>
        </p:txBody>
      </p:sp>
      <p:sp>
        <p:nvSpPr>
          <p:cNvPr id="5" name="Action Button: Forward or Next 4">
            <a:hlinkClick r:id="rId4" action="ppaction://hlinksldjump" highlightClick="1">
              <a:snd r:embed="rId5" name="arrow.wav"/>
            </a:hlinkClick>
          </p:cNvPr>
          <p:cNvSpPr/>
          <p:nvPr/>
        </p:nvSpPr>
        <p:spPr>
          <a:xfrm>
            <a:off x="8490857" y="5997039"/>
            <a:ext cx="308759" cy="237506"/>
          </a:xfrm>
          <a:prstGeom prst="actionButtonForwardNex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1825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727" y="474106"/>
            <a:ext cx="8496300" cy="576263"/>
          </a:xfrm>
        </p:spPr>
        <p:txBody>
          <a:bodyPr/>
          <a:lstStyle/>
          <a:p>
            <a:r>
              <a:rPr lang="en-US" b="1" dirty="0">
                <a:solidFill>
                  <a:srgbClr val="0070C0"/>
                </a:solidFill>
              </a:rPr>
              <a:t>What can be done to restrain salary </a:t>
            </a:r>
            <a:r>
              <a:rPr lang="pl-PL" b="1" dirty="0">
                <a:solidFill>
                  <a:srgbClr val="0070C0"/>
                </a:solidFill>
              </a:rPr>
              <a:t>and reform </a:t>
            </a:r>
            <a:r>
              <a:rPr lang="en-US" b="1" dirty="0" smtClean="0">
                <a:solidFill>
                  <a:srgbClr val="0070C0"/>
                </a:solidFill>
              </a:rPr>
              <a:t>pay setting?</a:t>
            </a:r>
            <a:endParaRPr lang="en-US" b="1" dirty="0">
              <a:solidFill>
                <a:srgbClr val="0070C0"/>
              </a:solidFill>
            </a:endParaRPr>
          </a:p>
        </p:txBody>
      </p:sp>
      <p:sp>
        <p:nvSpPr>
          <p:cNvPr id="7" name="Text Placeholder 6"/>
          <p:cNvSpPr>
            <a:spLocks noGrp="1"/>
          </p:cNvSpPr>
          <p:nvPr>
            <p:ph type="body" sz="half" idx="2"/>
          </p:nvPr>
        </p:nvSpPr>
        <p:spPr>
          <a:xfrm>
            <a:off x="4733430" y="1187533"/>
            <a:ext cx="4038600" cy="5205660"/>
          </a:xfrm>
        </p:spPr>
        <p:txBody>
          <a:bodyPr/>
          <a:lstStyle/>
          <a:p>
            <a:r>
              <a:rPr lang="en-US" sz="2800" b="1" dirty="0" smtClean="0">
                <a:solidFill>
                  <a:schemeClr val="accent1">
                    <a:lumMod val="90000"/>
                    <a:lumOff val="10000"/>
                  </a:schemeClr>
                </a:solidFill>
              </a:rPr>
              <a:t>Long term: </a:t>
            </a:r>
            <a:endParaRPr lang="pl-PL" sz="2800" b="1" dirty="0" smtClean="0">
              <a:solidFill>
                <a:schemeClr val="accent1">
                  <a:lumMod val="90000"/>
                  <a:lumOff val="10000"/>
                </a:schemeClr>
              </a:solidFill>
            </a:endParaRPr>
          </a:p>
          <a:p>
            <a:r>
              <a:rPr lang="en-US" sz="2800" b="1" dirty="0" smtClean="0">
                <a:solidFill>
                  <a:schemeClr val="accent1">
                    <a:lumMod val="90000"/>
                    <a:lumOff val="10000"/>
                  </a:schemeClr>
                </a:solidFill>
              </a:rPr>
              <a:t>Wage adequacy (to attract and retain staff, to motivate staff)</a:t>
            </a:r>
          </a:p>
          <a:p>
            <a:endParaRPr lang="pl-PL" b="1" dirty="0">
              <a:solidFill>
                <a:schemeClr val="tx2">
                  <a:lumMod val="50000"/>
                  <a:lumOff val="50000"/>
                </a:schemeClr>
              </a:solidFill>
            </a:endParaRPr>
          </a:p>
          <a:p>
            <a:pPr marL="342900" indent="-342900">
              <a:buFont typeface="Arial" panose="020B0604020202020204" pitchFamily="34" charset="0"/>
              <a:buChar char="•"/>
            </a:pPr>
            <a:r>
              <a:rPr lang="en-US" b="1" dirty="0" smtClean="0"/>
              <a:t>Changes to wage setting practices </a:t>
            </a:r>
            <a:r>
              <a:rPr lang="en-US" dirty="0" smtClean="0"/>
              <a:t>(grading exercise – position classification, jobs reclassifications, links to performance criteria)</a:t>
            </a:r>
          </a:p>
          <a:p>
            <a:endParaRPr lang="en-US" dirty="0"/>
          </a:p>
        </p:txBody>
      </p:sp>
      <p:sp>
        <p:nvSpPr>
          <p:cNvPr id="4" name="Slide Number Placeholder 3"/>
          <p:cNvSpPr>
            <a:spLocks noGrp="1"/>
          </p:cNvSpPr>
          <p:nvPr>
            <p:ph type="sldNum" sz="quarter" idx="12"/>
          </p:nvPr>
        </p:nvSpPr>
        <p:spPr/>
        <p:txBody>
          <a:bodyPr/>
          <a:lstStyle/>
          <a:p>
            <a:pPr>
              <a:defRPr/>
            </a:pPr>
            <a:fld id="{EF62D93A-3BA0-8848-BFA3-D7046C1B555D}" type="slidenum">
              <a:rPr lang="en-US" smtClean="0"/>
              <a:pPr>
                <a:defRPr/>
              </a:pPr>
              <a:t>9</a:t>
            </a:fld>
            <a:endParaRPr lang="en-US" dirty="0"/>
          </a:p>
        </p:txBody>
      </p:sp>
      <p:sp>
        <p:nvSpPr>
          <p:cNvPr id="5" name="Content Placeholder 4"/>
          <p:cNvSpPr>
            <a:spLocks noGrp="1"/>
          </p:cNvSpPr>
          <p:nvPr>
            <p:ph type="body" sz="half" idx="1"/>
          </p:nvPr>
        </p:nvSpPr>
        <p:spPr>
          <a:xfrm>
            <a:off x="364299" y="1151907"/>
            <a:ext cx="4255201" cy="5260768"/>
          </a:xfrm>
        </p:spPr>
        <p:txBody>
          <a:bodyPr/>
          <a:lstStyle/>
          <a:p>
            <a:r>
              <a:rPr lang="en-US" sz="2800" b="1" dirty="0" smtClean="0">
                <a:solidFill>
                  <a:srgbClr val="7030A0"/>
                </a:solidFill>
              </a:rPr>
              <a:t>Short term:</a:t>
            </a:r>
            <a:r>
              <a:rPr lang="pl-PL" sz="2800" b="1" dirty="0" smtClean="0">
                <a:solidFill>
                  <a:srgbClr val="7030A0"/>
                </a:solidFill>
              </a:rPr>
              <a:t> </a:t>
            </a:r>
          </a:p>
          <a:p>
            <a:r>
              <a:rPr lang="en-US" sz="2800" b="1" dirty="0" smtClean="0">
                <a:solidFill>
                  <a:srgbClr val="7030A0"/>
                </a:solidFill>
              </a:rPr>
              <a:t>Wage </a:t>
            </a:r>
            <a:r>
              <a:rPr lang="en-US" sz="2800" b="1" dirty="0">
                <a:solidFill>
                  <a:srgbClr val="7030A0"/>
                </a:solidFill>
              </a:rPr>
              <a:t>reduction</a:t>
            </a:r>
            <a:endParaRPr lang="pl-PL" sz="2800" b="1" dirty="0">
              <a:solidFill>
                <a:srgbClr val="7030A0"/>
              </a:solidFill>
            </a:endParaRPr>
          </a:p>
          <a:p>
            <a:endParaRPr lang="en-US" sz="2000" b="1" dirty="0" smtClean="0">
              <a:solidFill>
                <a:schemeClr val="tx2">
                  <a:lumMod val="50000"/>
                  <a:lumOff val="50000"/>
                </a:schemeClr>
              </a:solidFill>
            </a:endParaRPr>
          </a:p>
          <a:p>
            <a:pPr marL="342900" indent="-342900">
              <a:buFont typeface="Arial" panose="020B0604020202020204" pitchFamily="34" charset="0"/>
              <a:buChar char="•"/>
            </a:pPr>
            <a:r>
              <a:rPr lang="hr-HR" sz="2000" b="1" dirty="0" err="1" smtClean="0"/>
              <a:t>Nominal</a:t>
            </a:r>
            <a:r>
              <a:rPr lang="hr-HR" sz="2000" b="1" dirty="0" smtClean="0"/>
              <a:t> </a:t>
            </a:r>
            <a:r>
              <a:rPr lang="hr-HR" sz="2000" b="1" dirty="0" err="1" smtClean="0"/>
              <a:t>wage</a:t>
            </a:r>
            <a:r>
              <a:rPr lang="en-US" sz="2000" b="1" dirty="0" smtClean="0"/>
              <a:t> </a:t>
            </a:r>
            <a:r>
              <a:rPr lang="hr-HR" sz="2000" b="1" dirty="0" err="1" smtClean="0"/>
              <a:t>reduction</a:t>
            </a:r>
            <a:r>
              <a:rPr lang="en-US" sz="2000" b="1" dirty="0" smtClean="0"/>
              <a:t> </a:t>
            </a:r>
            <a:r>
              <a:rPr lang="en-US" sz="2000" dirty="0" smtClean="0"/>
              <a:t>across-the-board</a:t>
            </a:r>
          </a:p>
          <a:p>
            <a:pPr marL="342900" indent="-342900">
              <a:buFont typeface="Arial" panose="020B0604020202020204" pitchFamily="34" charset="0"/>
              <a:buChar char="•"/>
            </a:pPr>
            <a:r>
              <a:rPr lang="en-US" sz="2000" b="1" dirty="0" smtClean="0"/>
              <a:t>Rationalize some components of the pay</a:t>
            </a:r>
            <a:r>
              <a:rPr lang="en-US" sz="2000" dirty="0" smtClean="0"/>
              <a:t> (allowances, bonuses - where many of the </a:t>
            </a:r>
            <a:r>
              <a:rPr lang="en-US" sz="2000" i="1" dirty="0" smtClean="0"/>
              <a:t>de facto </a:t>
            </a:r>
            <a:r>
              <a:rPr lang="en-US" sz="2000" dirty="0" smtClean="0"/>
              <a:t>and potentially unwarranted salary increases could be found)</a:t>
            </a:r>
          </a:p>
          <a:p>
            <a:pPr marL="342900" indent="-342900">
              <a:buFont typeface="Arial" panose="020B0604020202020204" pitchFamily="34" charset="0"/>
              <a:buChar char="•"/>
            </a:pPr>
            <a:r>
              <a:rPr lang="en-US" sz="2000" b="1" dirty="0" smtClean="0"/>
              <a:t>Review/rationalize salary of selected groups (</a:t>
            </a:r>
            <a:r>
              <a:rPr lang="en-US" sz="2000" dirty="0" smtClean="0"/>
              <a:t>salaries for staff where remuneration tends to be above private sector comparators</a:t>
            </a:r>
          </a:p>
          <a:p>
            <a:pPr marL="342900" indent="-342900">
              <a:buFont typeface="Arial" panose="020B0604020202020204" pitchFamily="34" charset="0"/>
              <a:buChar char="•"/>
            </a:pPr>
            <a:endParaRPr lang="en-US" sz="2000" dirty="0"/>
          </a:p>
          <a:p>
            <a:endParaRPr lang="pl-PL" dirty="0" smtClean="0"/>
          </a:p>
          <a:p>
            <a:r>
              <a:rPr lang="en-US" dirty="0" smtClean="0"/>
              <a:t> </a:t>
            </a:r>
            <a:endParaRPr lang="en-US" dirty="0"/>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576204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WBG Slide">
  <a:themeElements>
    <a:clrScheme name="Benutzerdefiniert 53">
      <a:dk1>
        <a:sysClr val="windowText" lastClr="000000"/>
      </a:dk1>
      <a:lt1>
        <a:sysClr val="window" lastClr="FFFFFF"/>
      </a:lt1>
      <a:dk2>
        <a:srgbClr val="002345"/>
      </a:dk2>
      <a:lt2>
        <a:srgbClr val="FFFFFF"/>
      </a:lt2>
      <a:accent1>
        <a:srgbClr val="002345"/>
      </a:accent1>
      <a:accent2>
        <a:srgbClr val="00ADE4"/>
      </a:accent2>
      <a:accent3>
        <a:srgbClr val="FF6600"/>
      </a:accent3>
      <a:accent4>
        <a:srgbClr val="31859C"/>
      </a:accent4>
      <a:accent5>
        <a:srgbClr val="660066"/>
      </a:accent5>
      <a:accent6>
        <a:srgbClr val="BEDA00"/>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6083</TotalTime>
  <Words>1895</Words>
  <Application>Microsoft Office PowerPoint</Application>
  <PresentationFormat>On-screen Show (4:3)</PresentationFormat>
  <Paragraphs>213</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WBG Slide</vt:lpstr>
      <vt:lpstr>Spending Review:  Public Sector Wage Bill</vt:lpstr>
      <vt:lpstr>PowerPoint Presentation</vt:lpstr>
      <vt:lpstr>Identifying the problem</vt:lpstr>
      <vt:lpstr>Wage bill levels in Croatia are high</vt:lpstr>
      <vt:lpstr>Though public administration employment does not look oversized</vt:lpstr>
      <vt:lpstr>Public sector performance is poor</vt:lpstr>
      <vt:lpstr>Spending review: CG wage bill</vt:lpstr>
      <vt:lpstr>Croatia wage bill compared to Poland …</vt:lpstr>
      <vt:lpstr>What can be done to restrain salary and reform pay setting?</vt:lpstr>
      <vt:lpstr>Examples of wage bill adjustments during the recent crisis</vt:lpstr>
      <vt:lpstr>Poland: public sector wage bill is not high and wage bill envelope is well controlled  </vt:lpstr>
      <vt:lpstr> Pay seems to be competitive -  at least during the economic slowdown  </vt:lpstr>
      <vt:lpstr> Excessive managerial discretion over wages and high discrepancies in pay levels</vt:lpstr>
      <vt:lpstr>PowerPoint Presentation</vt:lpstr>
      <vt:lpstr>How to cut public sector employment?</vt:lpstr>
      <vt:lpstr>How to cut public sector employment?</vt:lpstr>
      <vt:lpstr>  Reform of pay:  examples of guiding questions for Croatia</vt:lpstr>
      <vt:lpstr>   Reform of employment:  examples of guiding principles for Croatia</vt:lpstr>
      <vt:lpstr>PowerPoint Presentation</vt:lpstr>
    </vt:vector>
  </TitlesOfParts>
  <Company>Rivia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dc:creator>
  <dc:description>Presentation Template;_x000d_
Version 001;_x000d_
2012-11-16;</dc:description>
  <cp:lastModifiedBy>Sanja Madzarevic-Sujster</cp:lastModifiedBy>
  <cp:revision>650</cp:revision>
  <cp:lastPrinted>2014-12-02T10:57:07Z</cp:lastPrinted>
  <dcterms:created xsi:type="dcterms:W3CDTF">2012-11-07T14:44:50Z</dcterms:created>
  <dcterms:modified xsi:type="dcterms:W3CDTF">2014-12-02T11:29:39Z</dcterms:modified>
</cp:coreProperties>
</file>