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3" r:id="rId2"/>
    <p:sldId id="349" r:id="rId3"/>
    <p:sldId id="351" r:id="rId4"/>
    <p:sldId id="352" r:id="rId5"/>
    <p:sldId id="348" r:id="rId6"/>
    <p:sldId id="350" r:id="rId7"/>
  </p:sldIdLst>
  <p:sldSz cx="9144000" cy="6858000" type="screen4x3"/>
  <p:notesSz cx="6934200" cy="9220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  <a:srgbClr val="007BFF"/>
    <a:srgbClr val="A5A5A5"/>
    <a:srgbClr val="BEDA00"/>
    <a:srgbClr val="009FDA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>
        <p:scale>
          <a:sx n="100" d="100"/>
          <a:sy n="100" d="100"/>
        </p:scale>
        <p:origin x="-1944" y="-456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8B933-32B3-4365-96C4-72977A694D8E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ABC6C-46FE-45D0-8F6D-19454A62B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08.12.2014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3421" y="4379595"/>
            <a:ext cx="5547360" cy="4149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077" y="219074"/>
            <a:ext cx="8645979" cy="525915"/>
          </a:xfrm>
        </p:spPr>
        <p:txBody>
          <a:bodyPr/>
          <a:lstStyle/>
          <a:p>
            <a:pPr algn="ctr"/>
            <a:r>
              <a:rPr lang="en-US" b="1" dirty="0" err="1" smtClean="0"/>
              <a:t>Rashodi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zdravstvo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378619" y="876300"/>
            <a:ext cx="8479631" cy="215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Dobri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rezultati </a:t>
            </a:r>
            <a:r>
              <a:rPr lang="en-US" sz="1800" dirty="0" err="1" smtClean="0">
                <a:solidFill>
                  <a:schemeClr val="tx1"/>
                </a:solidFill>
              </a:rPr>
              <a:t>ali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uz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visok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tro</a:t>
            </a:r>
            <a:r>
              <a:rPr lang="hr-HR" sz="1800" dirty="0" err="1" smtClean="0">
                <a:solidFill>
                  <a:schemeClr val="tx1"/>
                </a:solidFill>
              </a:rPr>
              <a:t>šak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hr-HR" sz="1800" dirty="0" err="1" smtClean="0">
                <a:solidFill>
                  <a:schemeClr val="tx1"/>
                </a:solidFill>
              </a:rPr>
              <a:t>Eurostat</a:t>
            </a:r>
            <a:r>
              <a:rPr lang="hr-HR" sz="1800" dirty="0" smtClean="0">
                <a:solidFill>
                  <a:schemeClr val="tx1"/>
                </a:solidFill>
              </a:rPr>
              <a:t> 2012: </a:t>
            </a:r>
            <a:r>
              <a:rPr lang="en-US" sz="1800" dirty="0" smtClean="0">
                <a:solidFill>
                  <a:schemeClr val="tx1"/>
                </a:solidFill>
              </a:rPr>
              <a:t>9</a:t>
            </a:r>
            <a:r>
              <a:rPr lang="hr-HR" sz="1800" dirty="0" smtClean="0">
                <a:solidFill>
                  <a:schemeClr val="tx1"/>
                </a:solidFill>
              </a:rPr>
              <a:t>,2</a:t>
            </a:r>
            <a:r>
              <a:rPr lang="en-US" sz="1800" dirty="0" smtClean="0">
                <a:solidFill>
                  <a:schemeClr val="tx1"/>
                </a:solidFill>
              </a:rPr>
              <a:t>% </a:t>
            </a:r>
            <a:r>
              <a:rPr lang="hr-HR" sz="1800" dirty="0" smtClean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DP </a:t>
            </a:r>
            <a:r>
              <a:rPr lang="hr-HR" sz="1800" dirty="0" smtClean="0">
                <a:solidFill>
                  <a:schemeClr val="tx1"/>
                </a:solidFill>
              </a:rPr>
              <a:t>u usporedbi s </a:t>
            </a:r>
            <a:r>
              <a:rPr lang="en-US" sz="1800" dirty="0" smtClean="0">
                <a:solidFill>
                  <a:schemeClr val="tx1"/>
                </a:solidFill>
              </a:rPr>
              <a:t>4</a:t>
            </a:r>
            <a:r>
              <a:rPr lang="hr-HR" sz="1800" dirty="0" smtClean="0">
                <a:solidFill>
                  <a:schemeClr val="tx1"/>
                </a:solidFill>
              </a:rPr>
              <a:t>,8</a:t>
            </a:r>
            <a:r>
              <a:rPr lang="en-US" sz="1800" dirty="0" smtClean="0">
                <a:solidFill>
                  <a:schemeClr val="tx1"/>
                </a:solidFill>
              </a:rPr>
              <a:t>% </a:t>
            </a:r>
            <a:r>
              <a:rPr lang="hr-HR" sz="1800" dirty="0" smtClean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DP </a:t>
            </a:r>
            <a:r>
              <a:rPr lang="hr-HR" sz="1800" dirty="0" smtClean="0">
                <a:solidFill>
                  <a:schemeClr val="tx1"/>
                </a:solidFill>
              </a:rPr>
              <a:t>za</a:t>
            </a:r>
            <a:r>
              <a:rPr lang="en-US" sz="1800" dirty="0" smtClean="0">
                <a:solidFill>
                  <a:schemeClr val="tx1"/>
                </a:solidFill>
              </a:rPr>
              <a:t> EU10)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</a:rPr>
              <a:t>Ubrzano starenje stanovništva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→ </a:t>
            </a:r>
            <a:r>
              <a:rPr lang="en-US" sz="1800" dirty="0" smtClean="0">
                <a:solidFill>
                  <a:schemeClr val="tx1"/>
                </a:solidFill>
              </a:rPr>
              <a:t>n</a:t>
            </a:r>
            <a:r>
              <a:rPr lang="hr-HR" sz="1800" dirty="0" err="1" smtClean="0">
                <a:solidFill>
                  <a:schemeClr val="tx1"/>
                </a:solidFill>
              </a:rPr>
              <a:t>ezarazne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hr-HR" sz="1800" dirty="0" smtClean="0">
                <a:solidFill>
                  <a:schemeClr val="tx1"/>
                </a:solidFill>
              </a:rPr>
              <a:t>kronične bolesti i smrtnost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će rasti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hr-HR" sz="1800" dirty="0" smtClean="0">
                <a:solidFill>
                  <a:schemeClr val="tx1"/>
                </a:solidFill>
              </a:rPr>
              <a:t>s potrebom za dodatne zdravstvene i usluge skrbi o starijim osobama.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</a:rPr>
              <a:t>Kronično neplaćanje</a:t>
            </a:r>
            <a:r>
              <a:rPr lang="en-US" sz="1800" dirty="0" smtClean="0">
                <a:solidFill>
                  <a:schemeClr val="tx1"/>
                </a:solidFill>
              </a:rPr>
              <a:t> (1% </a:t>
            </a:r>
            <a:r>
              <a:rPr lang="hr-HR" sz="1800" dirty="0" smtClean="0">
                <a:solidFill>
                  <a:schemeClr val="tx1"/>
                </a:solidFill>
              </a:rPr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DP </a:t>
            </a:r>
            <a:r>
              <a:rPr lang="hr-HR" sz="1800" dirty="0" smtClean="0">
                <a:solidFill>
                  <a:schemeClr val="tx1"/>
                </a:solidFill>
              </a:rPr>
              <a:t>krajem </a:t>
            </a:r>
            <a:r>
              <a:rPr lang="en-US" sz="1800" dirty="0" smtClean="0">
                <a:solidFill>
                  <a:schemeClr val="tx1"/>
                </a:solidFill>
              </a:rPr>
              <a:t>2013</a:t>
            </a:r>
            <a:r>
              <a:rPr lang="hr-HR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hr-HR" sz="1800" dirty="0" smtClean="0">
                <a:solidFill>
                  <a:schemeClr val="tx1"/>
                </a:solidFill>
              </a:rPr>
              <a:t>ili</a:t>
            </a:r>
            <a:r>
              <a:rPr lang="en-US" sz="1800" dirty="0" smtClean="0">
                <a:solidFill>
                  <a:schemeClr val="tx1"/>
                </a:solidFill>
              </a:rPr>
              <a:t> 15% </a:t>
            </a:r>
            <a:r>
              <a:rPr lang="hr-HR" sz="1800" dirty="0" smtClean="0">
                <a:solidFill>
                  <a:schemeClr val="tx1"/>
                </a:solidFill>
              </a:rPr>
              <a:t>ukupnih prihoda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</a:rPr>
              <a:t>Nejednakosti u rezultatima zdravstva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5" y="3072414"/>
            <a:ext cx="4061733" cy="46166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Nejednakost</a:t>
            </a:r>
            <a:r>
              <a:rPr lang="en-US" sz="1200" b="1" dirty="0"/>
              <a:t> u </a:t>
            </a:r>
            <a:r>
              <a:rPr lang="en-US" sz="1200" b="1" dirty="0" err="1"/>
              <a:t>prijavljenim</a:t>
            </a:r>
            <a:r>
              <a:rPr lang="en-US" sz="1200" b="1" dirty="0"/>
              <a:t> </a:t>
            </a:r>
            <a:r>
              <a:rPr lang="en-US" sz="1200" b="1" dirty="0" err="1"/>
              <a:t>dugotrajnim</a:t>
            </a:r>
            <a:r>
              <a:rPr lang="en-US" sz="1200" b="1" dirty="0"/>
              <a:t> </a:t>
            </a:r>
            <a:r>
              <a:rPr lang="en-US" sz="1200" b="1" dirty="0" err="1"/>
              <a:t>bolestima</a:t>
            </a:r>
            <a:r>
              <a:rPr lang="en-US" sz="1200" b="1" dirty="0"/>
              <a:t> u </a:t>
            </a:r>
            <a:r>
              <a:rPr lang="en-US" sz="1200" b="1" dirty="0" err="1"/>
              <a:t>Hrvatskoj</a:t>
            </a:r>
            <a:r>
              <a:rPr lang="en-US" sz="1200" b="1" dirty="0"/>
              <a:t> </a:t>
            </a:r>
            <a:r>
              <a:rPr lang="en-US" sz="1200" b="1" dirty="0" err="1"/>
              <a:t>i</a:t>
            </a:r>
            <a:r>
              <a:rPr lang="en-US" sz="1200" b="1" dirty="0"/>
              <a:t> </a:t>
            </a:r>
            <a:r>
              <a:rPr lang="en-US" sz="1200" b="1" dirty="0" err="1"/>
              <a:t>odabranim</a:t>
            </a:r>
            <a:r>
              <a:rPr lang="en-US" sz="1200" b="1" dirty="0"/>
              <a:t> EU </a:t>
            </a:r>
            <a:r>
              <a:rPr lang="en-US" sz="1200" b="1" dirty="0" err="1"/>
              <a:t>zemljama</a:t>
            </a:r>
            <a:r>
              <a:rPr lang="en-US" sz="1200" b="1" dirty="0"/>
              <a:t>, 2010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3717" y="6082693"/>
            <a:ext cx="3981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</a:t>
            </a:r>
            <a:r>
              <a:rPr lang="en-US" sz="1100" i="1" dirty="0"/>
              <a:t>: </a:t>
            </a:r>
            <a:r>
              <a:rPr lang="en-US" sz="1100" dirty="0"/>
              <a:t>WHO, Global Health Expenditure Database. </a:t>
            </a:r>
            <a:r>
              <a:rPr lang="en-US" sz="1100" dirty="0" smtClean="0"/>
              <a:t>Croatia </a:t>
            </a:r>
            <a:r>
              <a:rPr lang="en-US" sz="1100" dirty="0"/>
              <a:t>is red-shaded diamond.</a:t>
            </a:r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3756351"/>
            <a:ext cx="3735839" cy="241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0075" y="6167332"/>
            <a:ext cx="31623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Source</a:t>
            </a:r>
            <a:r>
              <a:rPr lang="en-US" sz="1100" dirty="0"/>
              <a:t>: Eurostat, EU </a:t>
            </a:r>
            <a:r>
              <a:rPr lang="en-US" sz="1100" dirty="0" smtClean="0"/>
              <a:t>SILC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2182" y="3041636"/>
            <a:ext cx="4192535" cy="46166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446088" lvl="2" indent="0">
              <a:buNone/>
            </a:pPr>
            <a:r>
              <a:rPr lang="hr-HR" sz="1200" b="1" dirty="0" smtClean="0"/>
              <a:t>Rashodi opće države po funkcionalnoj klasifikaciji, </a:t>
            </a:r>
            <a:r>
              <a:rPr lang="en-US" sz="1200" b="1" dirty="0" smtClean="0"/>
              <a:t>% </a:t>
            </a:r>
            <a:r>
              <a:rPr lang="en-US" sz="1200" b="1" dirty="0"/>
              <a:t>of GDP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341" y="3601530"/>
            <a:ext cx="4488202" cy="25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5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Definiranje </a:t>
            </a:r>
            <a:r>
              <a:rPr lang="en-US" dirty="0" err="1" smtClean="0"/>
              <a:t>po</a:t>
            </a:r>
            <a:r>
              <a:rPr lang="hr-HR" dirty="0" smtClean="0"/>
              <a:t>četne razine rashoda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37189"/>
              </p:ext>
            </p:extLst>
          </p:nvPr>
        </p:nvGraphicFramePr>
        <p:xfrm>
          <a:off x="1873250" y="1228724"/>
          <a:ext cx="6432549" cy="4067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7775"/>
                <a:gridCol w="1133475"/>
                <a:gridCol w="923925"/>
                <a:gridCol w="933450"/>
                <a:gridCol w="923924"/>
              </a:tblGrid>
              <a:tr h="38557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007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007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007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007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007BFF"/>
                    </a:solidFill>
                  </a:tcPr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HZZO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21,843.9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21,702.4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21,342.9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20,762.8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MHSW - health spending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1135.48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1111.43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1042.00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3605.64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LGUs health spending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753.3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669.1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686.7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MOF rehabilitation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465.4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2,800.0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23,732.7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23,482.9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23,537.0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27,855.2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</a:rPr>
                        <a:t>% of GDP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7.3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7.1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7.2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effectLst/>
                        </a:rPr>
                        <a:t>8.5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GDP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323,807.0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328,737.0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327,020.6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326,848.8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Stock of arrears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1,733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2,107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3,747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3,314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Flow of arrears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-944.1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-432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 of GDP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</a:rPr>
                        <a:t>Accrual spending, % of GDP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effectLst/>
                        </a:rPr>
                        <a:t>7.0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7.3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7.7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effectLst/>
                        </a:rPr>
                        <a:t>8.4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o/w maternal leave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949.0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900.0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900.0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o/w sick leave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1,316.5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1,288.9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1,107.9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1,137.0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9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Compensations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effectLst/>
                        </a:rPr>
                        <a:t>Health w/o compensations (% of GDP)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6.3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6.6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effectLst/>
                        </a:rPr>
                        <a:t>7.1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 dirty="0">
                          <a:effectLst/>
                        </a:rPr>
                        <a:t>7.8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61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900" y="387803"/>
            <a:ext cx="7968344" cy="440187"/>
          </a:xfrm>
        </p:spPr>
        <p:txBody>
          <a:bodyPr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S</a:t>
            </a:r>
            <a:r>
              <a:rPr lang="hr-HR" sz="2500" b="1" dirty="0" err="1" smtClean="0">
                <a:solidFill>
                  <a:schemeClr val="tx1"/>
                </a:solidFill>
              </a:rPr>
              <a:t>truktura</a:t>
            </a:r>
            <a:r>
              <a:rPr lang="hr-HR" sz="2500" b="1" dirty="0" smtClean="0">
                <a:solidFill>
                  <a:schemeClr val="tx1"/>
                </a:solidFill>
              </a:rPr>
              <a:t> potrošnje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024875"/>
            <a:ext cx="4848224" cy="305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5350" y="4225275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Veliki je prostor za optimizacijom bolničkih akutnih kapaciteta i kapaciteta za palijativnu skrb i skrb za starije (također nižeg jediničnog troška). Starenje stanovništva povećat će pritisak za </a:t>
            </a:r>
            <a:r>
              <a:rPr lang="hr-HR" dirty="0" err="1" smtClean="0"/>
              <a:t>realokacijom</a:t>
            </a:r>
            <a:r>
              <a:rPr lang="hr-HR" dirty="0" smtClean="0"/>
              <a:t> kapaciteta.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Stopa iskorištenosti kreveta je na razini prosjeka EU, ali je dužina bolničkog tretmana veća (u prosjeku 9 dana)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900" y="387803"/>
            <a:ext cx="7968344" cy="440187"/>
          </a:xfrm>
        </p:spPr>
        <p:txBody>
          <a:bodyPr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S</a:t>
            </a:r>
            <a:r>
              <a:rPr lang="hr-HR" sz="2500" b="1" dirty="0" smtClean="0">
                <a:solidFill>
                  <a:schemeClr val="tx1"/>
                </a:solidFill>
              </a:rPr>
              <a:t>manjenje bolničkog troška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Inhaltsplatzhalter 4"/>
          <p:cNvSpPr txBox="1">
            <a:spLocks/>
          </p:cNvSpPr>
          <p:nvPr/>
        </p:nvSpPr>
        <p:spPr>
          <a:xfrm>
            <a:off x="1243012" y="2412693"/>
            <a:ext cx="6353175" cy="29216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lvl="2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Uštede u vanbolničkom liječenju u usporedbi s bolničkim uslugama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43411"/>
              </p:ext>
            </p:extLst>
          </p:nvPr>
        </p:nvGraphicFramePr>
        <p:xfrm>
          <a:off x="1253172" y="2704859"/>
          <a:ext cx="6332856" cy="3644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7870"/>
                <a:gridCol w="922659"/>
                <a:gridCol w="2359272"/>
                <a:gridCol w="803055"/>
              </a:tblGrid>
              <a:tr h="475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+mn-ea"/>
                        </a:rPr>
                        <a:t>Izvor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Zemlja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Procedure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Ušteda jediničnog troška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Babson 1972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UK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&amp; varicose vein surgery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40–44%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Prescott et al. 1978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&amp; varicose vein surgery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Evans and Robinson 1980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Canada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Pediatric surgery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Coe 1981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Flanagan and Bascom 1981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Rockwell 1982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Caldamone and Rabinowitz 1982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Orchidopexy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Pineault et al. 1985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Canada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&amp; tubal Ligation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12–26%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9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Heath et al. 1990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Laparoscopy, arthroscopy &amp; cystoscopy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49–68%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Arregui et al. 1991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Laparoscopic cholecystectomy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Mitchell and Harrow 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Hernia repair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Kao et al. 1995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Anterior cruciate ligament Repair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Mowschenson and Hodin 1995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Thyroidectomy &amp; para-thyroidectomy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van den Oever and Debbaut 1996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Belgium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Inguinal hernia repair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Zegarra et al. 1997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Laparoscopic cholecystectomy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Levy and Mashoof 2000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Open Bankart repair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Kumar et al. 2001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Anterior cruciate ligament repair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20–25%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Rosen et al. 2001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United States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Laparoscopic cholecystectomy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4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Lemos et al. 2003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Portugal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Laparoscopic sterilization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62.4%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81062" y="962882"/>
            <a:ext cx="7748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Osim smanjenja fiksnog troška kroz integracije bolničkih kapaciteta i racionalizaciju mreže, pružanje pojedinih usluga koje prema međunarodnom protokolu moraju biti vanbolničke u </a:t>
            </a:r>
            <a:r>
              <a:rPr lang="hr-HR" dirty="0" err="1" smtClean="0"/>
              <a:t>ambulatorne</a:t>
            </a:r>
            <a:r>
              <a:rPr lang="hr-HR" dirty="0" smtClean="0"/>
              <a:t> jedinice rezultirat će značajnim uštedama (između </a:t>
            </a:r>
            <a:r>
              <a:rPr lang="en-US" dirty="0" smtClean="0"/>
              <a:t>30 </a:t>
            </a:r>
            <a:r>
              <a:rPr lang="hr-HR" dirty="0" smtClean="0"/>
              <a:t>i</a:t>
            </a:r>
            <a:r>
              <a:rPr lang="en-US" dirty="0" smtClean="0"/>
              <a:t> 70</a:t>
            </a:r>
            <a:r>
              <a:rPr lang="hr-HR" dirty="0" smtClean="0"/>
              <a:t>%).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900" y="387803"/>
            <a:ext cx="7968344" cy="440187"/>
          </a:xfrm>
        </p:spPr>
        <p:txBody>
          <a:bodyPr/>
          <a:lstStyle/>
          <a:p>
            <a:pPr algn="ctr"/>
            <a:r>
              <a:rPr lang="hr-HR" sz="2500" b="1" dirty="0" smtClean="0">
                <a:solidFill>
                  <a:schemeClr val="tx1"/>
                </a:solidFill>
              </a:rPr>
              <a:t>Izuzeća od participacija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9163" y="4218864"/>
            <a:ext cx="66579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Prosječna privatna participacija je značajno niža od prosjeka EU i nema funkciju kontrole nepotrebne potražnje.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Utvrditi pravila izuzeća koja su bazirana na vjerodostojnijim kriterijima (imovinski cenzus) koja ciljaju ranjive skupine.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Utvrditi trošak izuzeća i adekvatno fakturirati trošak Riznici.</a:t>
            </a:r>
            <a:endParaRPr lang="en-US" dirty="0"/>
          </a:p>
          <a:p>
            <a:r>
              <a:rPr lang="en-US" dirty="0"/>
              <a:t>		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1378"/>
              </p:ext>
            </p:extLst>
          </p:nvPr>
        </p:nvGraphicFramePr>
        <p:xfrm>
          <a:off x="1733550" y="1009652"/>
          <a:ext cx="5686425" cy="2847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3404"/>
                <a:gridCol w="911029"/>
                <a:gridCol w="899515"/>
                <a:gridCol w="862477"/>
              </a:tblGrid>
              <a:tr h="35599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5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5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5BB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5BBB"/>
                    </a:solidFill>
                  </a:tcPr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Copayment payers</a:t>
                      </a:r>
                      <a:endParaRPr lang="en-U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973,741</a:t>
                      </a:r>
                      <a:endParaRPr lang="en-U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1,204,551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994,202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Supplemental Health Insurance</a:t>
                      </a:r>
                      <a:endParaRPr lang="en-U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2,535,787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2,345,650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2,553,846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o/w Exempt categories covered by state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1,397,962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896,305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954,411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o/w income-census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280,881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685,508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725,362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Children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833,948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812,394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801,149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beneficiaries</a:t>
                      </a:r>
                      <a:endParaRPr lang="en-U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4,343,476</a:t>
                      </a:r>
                      <a:endParaRPr lang="en-US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4,362,595</a:t>
                      </a:r>
                      <a:endParaRPr lang="en-US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4,349,197</a:t>
                      </a:r>
                      <a:endParaRPr lang="en-US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355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i="1" u="none" strike="noStrike">
                          <a:effectLst/>
                        </a:rPr>
                        <a:t>Exempt and children, % of total</a:t>
                      </a:r>
                      <a:endParaRPr lang="en-US" sz="1200" b="0" i="1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i="1" u="none" strike="noStrike">
                          <a:effectLst/>
                        </a:rPr>
                        <a:t>51.4</a:t>
                      </a:r>
                      <a:endParaRPr lang="en-US" sz="1200" b="0" i="1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i="1" u="none" strike="noStrike">
                          <a:effectLst/>
                        </a:rPr>
                        <a:t>39.2</a:t>
                      </a:r>
                      <a:endParaRPr lang="en-US" sz="1200" b="0" i="1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i="1" u="none" strike="noStrike" dirty="0">
                          <a:effectLst/>
                        </a:rPr>
                        <a:t>40.4</a:t>
                      </a:r>
                      <a:endParaRPr lang="en-US" sz="12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4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910" y="238124"/>
            <a:ext cx="8645979" cy="487815"/>
          </a:xfrm>
        </p:spPr>
        <p:txBody>
          <a:bodyPr/>
          <a:lstStyle/>
          <a:p>
            <a:pPr algn="ctr"/>
            <a:r>
              <a:rPr lang="en-US" b="1" dirty="0" err="1" smtClean="0"/>
              <a:t>Zdravstvo</a:t>
            </a:r>
            <a:r>
              <a:rPr lang="en-US" b="1" dirty="0" smtClean="0"/>
              <a:t>…</a:t>
            </a:r>
            <a:r>
              <a:rPr lang="en-US" b="1" dirty="0" err="1" smtClean="0"/>
              <a:t>preporuke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85775" y="868612"/>
            <a:ext cx="8524875" cy="53607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900" i="1" dirty="0" smtClean="0">
                <a:solidFill>
                  <a:schemeClr val="tx1"/>
                </a:solidFill>
              </a:rPr>
              <a:t>Oko 1% BDP-a ušteda moglo bi biti ostvareno bez negativnog utjecaja na razinu i kvalitetu usluge</a:t>
            </a:r>
          </a:p>
          <a:p>
            <a:endParaRPr lang="hr-HR" sz="19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900" dirty="0" smtClean="0">
                <a:solidFill>
                  <a:schemeClr val="tx1"/>
                </a:solidFill>
              </a:rPr>
              <a:t>Objediniti mreže zdravstvenih usluga prema zemljopisnim područjima kako bi se lakše usredotočilo na akutne slučajeve (kao u Nacionalnom planu)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900" dirty="0" smtClean="0">
                <a:solidFill>
                  <a:schemeClr val="tx1"/>
                </a:solidFill>
              </a:rPr>
              <a:t>Kreirati visoko-frekventne jeftinije specijalizirane centre za ambulantno dijagnosticiranje i liječenje (potencijalno smanjenje jediničnih troškova iznosilo bi oko 30 do 70%)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900" dirty="0" smtClean="0">
                <a:solidFill>
                  <a:schemeClr val="tx1"/>
                </a:solidFill>
              </a:rPr>
              <a:t>Dodatno smanjiti stopu upućivanja </a:t>
            </a:r>
            <a:r>
              <a:rPr lang="en-US" sz="1900" dirty="0" err="1" smtClean="0">
                <a:solidFill>
                  <a:schemeClr val="tx1"/>
                </a:solidFill>
              </a:rPr>
              <a:t>iz</a:t>
            </a:r>
            <a:r>
              <a:rPr lang="hr-HR" sz="1900" dirty="0" smtClean="0">
                <a:solidFill>
                  <a:schemeClr val="tx1"/>
                </a:solidFill>
              </a:rPr>
              <a:t> </a:t>
            </a:r>
            <a:r>
              <a:rPr lang="hr-HR" sz="1900" dirty="0" err="1" smtClean="0">
                <a:solidFill>
                  <a:schemeClr val="tx1"/>
                </a:solidFill>
              </a:rPr>
              <a:t>primarn</a:t>
            </a:r>
            <a:r>
              <a:rPr lang="en-US" sz="1900" dirty="0" smtClean="0">
                <a:solidFill>
                  <a:schemeClr val="tx1"/>
                </a:solidFill>
              </a:rPr>
              <a:t>e</a:t>
            </a:r>
            <a:r>
              <a:rPr lang="hr-HR" sz="1900" dirty="0" smtClean="0">
                <a:solidFill>
                  <a:schemeClr val="tx1"/>
                </a:solidFill>
              </a:rPr>
              <a:t> </a:t>
            </a:r>
            <a:r>
              <a:rPr lang="hr-HR" sz="1900" dirty="0" err="1" smtClean="0">
                <a:solidFill>
                  <a:schemeClr val="tx1"/>
                </a:solidFill>
              </a:rPr>
              <a:t>zdravstven</a:t>
            </a:r>
            <a:r>
              <a:rPr lang="en-US" sz="1900" dirty="0" smtClean="0">
                <a:solidFill>
                  <a:schemeClr val="tx1"/>
                </a:solidFill>
              </a:rPr>
              <a:t>e</a:t>
            </a:r>
            <a:r>
              <a:rPr lang="hr-HR" sz="1900" dirty="0" smtClean="0">
                <a:solidFill>
                  <a:schemeClr val="tx1"/>
                </a:solidFill>
              </a:rPr>
              <a:t> </a:t>
            </a:r>
            <a:r>
              <a:rPr lang="hr-HR" sz="1900" dirty="0" err="1" smtClean="0">
                <a:solidFill>
                  <a:schemeClr val="tx1"/>
                </a:solidFill>
              </a:rPr>
              <a:t>zaštit</a:t>
            </a:r>
            <a:r>
              <a:rPr lang="en-US" sz="1900" smtClean="0">
                <a:solidFill>
                  <a:schemeClr val="tx1"/>
                </a:solidFill>
              </a:rPr>
              <a:t>e</a:t>
            </a:r>
            <a:r>
              <a:rPr lang="hr-HR" sz="1900" smtClean="0">
                <a:solidFill>
                  <a:schemeClr val="tx1"/>
                </a:solidFill>
              </a:rPr>
              <a:t> </a:t>
            </a:r>
            <a:r>
              <a:rPr lang="hr-HR" sz="1900" dirty="0" smtClean="0">
                <a:solidFill>
                  <a:schemeClr val="tx1"/>
                </a:solidFill>
              </a:rPr>
              <a:t>i proširiti javne zdravstvene usluge kako bi se smanjila učestalost faktora rizičnog ponašanja</a:t>
            </a:r>
            <a:r>
              <a:rPr lang="hr-HR" sz="19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900" dirty="0" smtClean="0">
                <a:solidFill>
                  <a:schemeClr val="tx1"/>
                </a:solidFill>
              </a:rPr>
              <a:t>Ojačati javne FM sustave kako bi se spriječilo ponovno nastajanje dospjelih nepodmirenih obveza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900" dirty="0" smtClean="0">
                <a:solidFill>
                  <a:schemeClr val="tx1"/>
                </a:solidFill>
              </a:rPr>
              <a:t>Racionalizirati kategorije izuzeća od plaćanja participacije (40% populacije) i prilagoditi premiju dopunskog zdravstvenog osiguranja </a:t>
            </a:r>
            <a:r>
              <a:rPr lang="hr-HR" sz="1900" dirty="0" err="1" smtClean="0">
                <a:solidFill>
                  <a:schemeClr val="tx1"/>
                </a:solidFill>
              </a:rPr>
              <a:t>aktuarskim</a:t>
            </a:r>
            <a:r>
              <a:rPr lang="hr-HR" sz="1900" dirty="0" smtClean="0">
                <a:solidFill>
                  <a:schemeClr val="tx1"/>
                </a:solidFill>
              </a:rPr>
              <a:t> standardima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1900" dirty="0" smtClean="0">
                <a:solidFill>
                  <a:schemeClr val="tx1"/>
                </a:solidFill>
              </a:rPr>
              <a:t>Proširiti sustave </a:t>
            </a:r>
            <a:r>
              <a:rPr lang="hr-HR" sz="1900" dirty="0" err="1" smtClean="0">
                <a:solidFill>
                  <a:schemeClr val="tx1"/>
                </a:solidFill>
              </a:rPr>
              <a:t>eHealth</a:t>
            </a:r>
            <a:r>
              <a:rPr lang="hr-HR" sz="1900" dirty="0" smtClean="0">
                <a:solidFill>
                  <a:schemeClr val="tx1"/>
                </a:solidFill>
              </a:rPr>
              <a:t> i zaista centralizirati javnu nabavu</a:t>
            </a:r>
          </a:p>
          <a:p>
            <a:pPr marL="446088" lvl="2" indent="0">
              <a:buFont typeface="Arial" panose="020B0604020202020204" pitchFamily="34" charset="0"/>
              <a:buNone/>
            </a:pPr>
            <a:endParaRPr lang="hr-HR" sz="1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3925</TotalTime>
  <Words>780</Words>
  <Application>Microsoft Office PowerPoint</Application>
  <PresentationFormat>On-screen Show (4:3)</PresentationFormat>
  <Paragraphs>226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WBG Slide</vt:lpstr>
      <vt:lpstr>Rashodi za zdravstvo</vt:lpstr>
      <vt:lpstr>Definiranje početne razine rashoda</vt:lpstr>
      <vt:lpstr>Struktura potrošnje</vt:lpstr>
      <vt:lpstr>Smanjenje bolničkog troška</vt:lpstr>
      <vt:lpstr>Izuzeća od participacija</vt:lpstr>
      <vt:lpstr>Zdravstvo…preporuke</vt:lpstr>
    </vt:vector>
  </TitlesOfParts>
  <Company>Rivia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Sanja Madzarevic-Sujster</cp:lastModifiedBy>
  <cp:revision>607</cp:revision>
  <cp:lastPrinted>2014-05-29T16:54:26Z</cp:lastPrinted>
  <dcterms:created xsi:type="dcterms:W3CDTF">2012-11-07T14:44:50Z</dcterms:created>
  <dcterms:modified xsi:type="dcterms:W3CDTF">2014-12-08T11:36:18Z</dcterms:modified>
</cp:coreProperties>
</file>