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6" r:id="rId2"/>
    <p:sldId id="337" r:id="rId3"/>
    <p:sldId id="340" r:id="rId4"/>
    <p:sldId id="341" r:id="rId5"/>
    <p:sldId id="342" r:id="rId6"/>
    <p:sldId id="339" r:id="rId7"/>
    <p:sldId id="338" r:id="rId8"/>
    <p:sldId id="331" r:id="rId9"/>
    <p:sldId id="343" r:id="rId10"/>
  </p:sldIdLst>
  <p:sldSz cx="9144000" cy="6858000" type="screen4x3"/>
  <p:notesSz cx="6934200" cy="92202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FF"/>
    <a:srgbClr val="A5A5A5"/>
    <a:srgbClr val="BEDA00"/>
    <a:srgbClr val="009FDA"/>
    <a:srgbClr val="005BBB"/>
    <a:srgbClr val="280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792" autoAdjust="0"/>
  </p:normalViewPr>
  <p:slideViewPr>
    <p:cSldViewPr snapToGrid="0">
      <p:cViewPr>
        <p:scale>
          <a:sx n="100" d="100"/>
          <a:sy n="100" d="100"/>
        </p:scale>
        <p:origin x="-1860" y="-372"/>
      </p:cViewPr>
      <p:guideLst>
        <p:guide orient="horz" pos="799"/>
        <p:guide orient="horz" pos="2251"/>
        <p:guide orient="horz" pos="3793"/>
        <p:guide orient="horz" pos="164"/>
        <p:guide orient="horz" pos="527"/>
        <p:guide orient="horz" pos="2341"/>
        <p:guide orient="horz" pos="1525"/>
        <p:guide orient="horz" pos="2931"/>
        <p:guide orient="horz" pos="3929"/>
        <p:guide pos="204"/>
        <p:guide pos="5556"/>
        <p:guide pos="2835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408588\Documents\_P1%20-%20SUCRE\Operational%20and%20Financial%20Performance%20-%20tables%202014%20update_v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408588\Documents\_P1%20-%20SUCRE\HZ%20loan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408588\Documents\_P1%20-%20SUCRE\HZ%20loan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408588\Documents\_P1%20-%20SUCRE\HZ%20loan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408588\Documents\_P1%20-%20SUCRE\Operational%20and%20Financial%20Performance%20-%20tables%202014%20update_v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408588\Documents\_P1%20-%20SUCRE\Operational%20and%20Financial%20Performance%20-%20tables%202014%20update_v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408588\Documents\ESW3%20-%20Railways%20Croatia\2013%20Public%20Finance%20Review\Tables%20for%20PF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408588\Documents\_P1%20-%20SUCRE\Operational%20and%20Financial%20Performance%20-%20tables%202014%20update_v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408588\Documents\_P1%20-%20SUCRE\HZ%20Pax\HZPP%202013%20Fin%20Analyi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408588\Documents\_P1%20-%20SUCRE\HZ%20Pax\HZPP%202013%20Fin%20Analyi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408588\Documents\_P1%20-%20SUCRE\Operational%20and%20Financial%20Performance%20-%20tables%202014%20update_v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408588\Documents\_P1%20-%20SUCRE\MMATI%20-%20budget%20plan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A50021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'Infra Staff per km'!$A$3:$A$13</c:f>
              <c:strCache>
                <c:ptCount val="11"/>
                <c:pt idx="0">
                  <c:v>Croatia HŽ Infra</c:v>
                </c:pt>
                <c:pt idx="1">
                  <c:v>Poland-PLK (2007)</c:v>
                </c:pt>
                <c:pt idx="2">
                  <c:v>Bulgaria-NRIC</c:v>
                </c:pt>
                <c:pt idx="3">
                  <c:v>Denmark-DBK</c:v>
                </c:pt>
                <c:pt idx="4">
                  <c:v>Netherlands-ProRail</c:v>
                </c:pt>
                <c:pt idx="5">
                  <c:v>Portugal-REFER</c:v>
                </c:pt>
                <c:pt idx="6">
                  <c:v>Romania-CFR</c:v>
                </c:pt>
                <c:pt idx="7">
                  <c:v>Spain-ADIF</c:v>
                </c:pt>
                <c:pt idx="8">
                  <c:v>Slovakia-ZSR</c:v>
                </c:pt>
                <c:pt idx="9">
                  <c:v>Sweden-Trafikverket</c:v>
                </c:pt>
                <c:pt idx="10">
                  <c:v>UK-Network Rail</c:v>
                </c:pt>
              </c:strCache>
            </c:strRef>
          </c:cat>
          <c:val>
            <c:numRef>
              <c:f>'Infra Staff per km'!$D$33:$D$43</c:f>
              <c:numCache>
                <c:formatCode>#,##0.00</c:formatCode>
                <c:ptCount val="11"/>
                <c:pt idx="0">
                  <c:v>2.364437913299045</c:v>
                </c:pt>
                <c:pt idx="1">
                  <c:v>5.036600907376255</c:v>
                </c:pt>
                <c:pt idx="2">
                  <c:v>3.1457002457002456</c:v>
                </c:pt>
                <c:pt idx="3">
                  <c:v>1.029094321914594</c:v>
                </c:pt>
                <c:pt idx="4">
                  <c:v>1.3110079575596818</c:v>
                </c:pt>
                <c:pt idx="5">
                  <c:v>1.0956316410861866</c:v>
                </c:pt>
                <c:pt idx="6">
                  <c:v>2.1426185394822306</c:v>
                </c:pt>
                <c:pt idx="7">
                  <c:v>0.95305096913137111</c:v>
                </c:pt>
                <c:pt idx="8">
                  <c:v>3.8964653492902865</c:v>
                </c:pt>
                <c:pt idx="9">
                  <c:v>0.10709975864843121</c:v>
                </c:pt>
                <c:pt idx="10">
                  <c:v>2.1576207706468611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74872576"/>
        <c:axId val="275850752"/>
      </c:barChart>
      <c:catAx>
        <c:axId val="27487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 b="1"/>
            </a:pPr>
            <a:endParaRPr lang="en-US"/>
          </a:p>
        </c:txPr>
        <c:crossAx val="275850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5850752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one"/>
        <c:crossAx val="274872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HZ Passenger Transport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9916125811996372E-2"/>
          <c:y val="0.16873246596601574"/>
          <c:w val="0.88157550845543708"/>
          <c:h val="0.58243825888719969"/>
        </c:manualLayout>
      </c:layout>
      <c:lineChart>
        <c:grouping val="standard"/>
        <c:varyColors val="0"/>
        <c:ser>
          <c:idx val="0"/>
          <c:order val="0"/>
          <c:tx>
            <c:strRef>
              <c:f>'TOTAL Loans'!$B$2:$C$2</c:f>
              <c:strCache>
                <c:ptCount val="1"/>
                <c:pt idx="0">
                  <c:v>Repayment of principal </c:v>
                </c:pt>
              </c:strCache>
            </c:strRef>
          </c:tx>
          <c:cat>
            <c:numRef>
              <c:f>'TOTAL Loans'!$D$1:$V$1</c:f>
              <c:numCache>
                <c:formatCode>General</c:formatCode>
                <c:ptCount val="1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</c:numCache>
            </c:numRef>
          </c:cat>
          <c:val>
            <c:numRef>
              <c:f>'TOTAL Loans'!$D$2:$V$2</c:f>
              <c:numCache>
                <c:formatCode>_(* #,##0.00_);_(* \(#,##0.00\);_(* "-"??_);_(@_)</c:formatCode>
                <c:ptCount val="19"/>
                <c:pt idx="0">
                  <c:v>7.5948919375150012</c:v>
                </c:pt>
                <c:pt idx="1">
                  <c:v>65.984141212118999</c:v>
                </c:pt>
                <c:pt idx="2">
                  <c:v>101.69842692640472</c:v>
                </c:pt>
                <c:pt idx="3">
                  <c:v>178.07485692640472</c:v>
                </c:pt>
                <c:pt idx="4">
                  <c:v>216.26307192640471</c:v>
                </c:pt>
                <c:pt idx="5">
                  <c:v>75.985484539103709</c:v>
                </c:pt>
                <c:pt idx="6">
                  <c:v>104.01538456240456</c:v>
                </c:pt>
                <c:pt idx="7">
                  <c:v>101.35440558430309</c:v>
                </c:pt>
                <c:pt idx="8">
                  <c:v>105.29281277650412</c:v>
                </c:pt>
                <c:pt idx="9">
                  <c:v>137.9211438614206</c:v>
                </c:pt>
                <c:pt idx="10">
                  <c:v>146.19641249310581</c:v>
                </c:pt>
                <c:pt idx="11">
                  <c:v>154.96819724269216</c:v>
                </c:pt>
                <c:pt idx="12">
                  <c:v>164.26628907725367</c:v>
                </c:pt>
                <c:pt idx="13">
                  <c:v>174.12226642188887</c:v>
                </c:pt>
                <c:pt idx="14">
                  <c:v>184.56960240720218</c:v>
                </c:pt>
                <c:pt idx="15">
                  <c:v>195.64377855163428</c:v>
                </c:pt>
                <c:pt idx="16">
                  <c:v>96.484803877923611</c:v>
                </c:pt>
                <c:pt idx="17">
                  <c:v>102.27389211059898</c:v>
                </c:pt>
                <c:pt idx="18">
                  <c:v>108.41032563723493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'TOTAL Loans'!$B$3:$C$3</c:f>
              <c:strCache>
                <c:ptCount val="1"/>
                <c:pt idx="0">
                  <c:v>Interest due at the end of the year</c:v>
                </c:pt>
              </c:strCache>
            </c:strRef>
          </c:tx>
          <c:cat>
            <c:numRef>
              <c:f>'TOTAL Loans'!$D$1:$V$1</c:f>
              <c:numCache>
                <c:formatCode>General</c:formatCode>
                <c:ptCount val="1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</c:numCache>
            </c:numRef>
          </c:cat>
          <c:val>
            <c:numRef>
              <c:f>'TOTAL Loans'!$D$3:$V$3</c:f>
              <c:numCache>
                <c:formatCode>_(* #,##0.00_);_(* \(#,##0.00\);_(* "-"??_);_(@_)</c:formatCode>
                <c:ptCount val="19"/>
                <c:pt idx="0">
                  <c:v>6.0298276195999989</c:v>
                </c:pt>
                <c:pt idx="1">
                  <c:v>34.035233320597627</c:v>
                </c:pt>
                <c:pt idx="2">
                  <c:v>59.00070851097864</c:v>
                </c:pt>
                <c:pt idx="3">
                  <c:v>90.97724907599391</c:v>
                </c:pt>
                <c:pt idx="4">
                  <c:v>106.56156071028103</c:v>
                </c:pt>
                <c:pt idx="5">
                  <c:v>108.77758041656335</c:v>
                </c:pt>
                <c:pt idx="6">
                  <c:v>105.45976857938989</c:v>
                </c:pt>
                <c:pt idx="7">
                  <c:v>99.352735802505748</c:v>
                </c:pt>
                <c:pt idx="8">
                  <c:v>93.182185753161846</c:v>
                </c:pt>
                <c:pt idx="9">
                  <c:v>87.891402700857313</c:v>
                </c:pt>
                <c:pt idx="10">
                  <c:v>79.616134069172077</c:v>
                </c:pt>
                <c:pt idx="11">
                  <c:v>70.844349319585731</c:v>
                </c:pt>
                <c:pt idx="12">
                  <c:v>61.546257485024192</c:v>
                </c:pt>
                <c:pt idx="13">
                  <c:v>51.690280140388964</c:v>
                </c:pt>
                <c:pt idx="14">
                  <c:v>41.242944155075641</c:v>
                </c:pt>
                <c:pt idx="15">
                  <c:v>30.168768010643504</c:v>
                </c:pt>
                <c:pt idx="16">
                  <c:v>18.43014129754545</c:v>
                </c:pt>
                <c:pt idx="17">
                  <c:v>12.641053064870034</c:v>
                </c:pt>
                <c:pt idx="18">
                  <c:v>6.5046195382340954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'TOTAL Loans'!$B$4:$C$4</c:f>
              <c:strCache>
                <c:ptCount val="1"/>
                <c:pt idx="0">
                  <c:v>Total debt service</c:v>
                </c:pt>
              </c:strCache>
            </c:strRef>
          </c:tx>
          <c:cat>
            <c:numRef>
              <c:f>'TOTAL Loans'!$D$1:$V$1</c:f>
              <c:numCache>
                <c:formatCode>General</c:formatCode>
                <c:ptCount val="1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</c:numCache>
            </c:numRef>
          </c:cat>
          <c:val>
            <c:numRef>
              <c:f>'TOTAL Loans'!$D$4:$V$4</c:f>
              <c:numCache>
                <c:formatCode>_(* #,##0.00_);_(* \(#,##0.00\);_(* "-"??_);_(@_)</c:formatCode>
                <c:ptCount val="19"/>
                <c:pt idx="0">
                  <c:v>15.809335357115</c:v>
                </c:pt>
                <c:pt idx="1">
                  <c:v>101.55491453271659</c:v>
                </c:pt>
                <c:pt idx="2">
                  <c:v>169.23040743738335</c:v>
                </c:pt>
                <c:pt idx="3">
                  <c:v>269.64156600239863</c:v>
                </c:pt>
                <c:pt idx="4">
                  <c:v>322.82463263668569</c:v>
                </c:pt>
                <c:pt idx="5">
                  <c:v>184.76306495566706</c:v>
                </c:pt>
                <c:pt idx="6">
                  <c:v>209.47515314179444</c:v>
                </c:pt>
                <c:pt idx="7">
                  <c:v>200.70714138680884</c:v>
                </c:pt>
                <c:pt idx="8">
                  <c:v>198.47499852966595</c:v>
                </c:pt>
                <c:pt idx="9">
                  <c:v>225.81254656227793</c:v>
                </c:pt>
                <c:pt idx="10">
                  <c:v>225.81254656227787</c:v>
                </c:pt>
                <c:pt idx="11">
                  <c:v>225.81254656227787</c:v>
                </c:pt>
                <c:pt idx="12">
                  <c:v>225.81254656227787</c:v>
                </c:pt>
                <c:pt idx="13">
                  <c:v>225.81254656227782</c:v>
                </c:pt>
                <c:pt idx="14">
                  <c:v>225.81254656227782</c:v>
                </c:pt>
                <c:pt idx="15">
                  <c:v>225.81254656227782</c:v>
                </c:pt>
                <c:pt idx="16">
                  <c:v>114.91494517546906</c:v>
                </c:pt>
                <c:pt idx="17">
                  <c:v>114.91494517546901</c:v>
                </c:pt>
                <c:pt idx="18">
                  <c:v>114.91494517546903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6626432"/>
        <c:axId val="276710144"/>
      </c:lineChart>
      <c:catAx>
        <c:axId val="27662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76710144"/>
        <c:crosses val="autoZero"/>
        <c:auto val="1"/>
        <c:lblAlgn val="ctr"/>
        <c:lblOffset val="100"/>
        <c:noMultiLvlLbl val="0"/>
      </c:catAx>
      <c:valAx>
        <c:axId val="276710144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HRK million</a:t>
                </a:r>
              </a:p>
            </c:rich>
          </c:tx>
          <c:layout/>
          <c:overlay val="0"/>
        </c:title>
        <c:numFmt formatCode="_(* #,##0.00_);_(* \(#,##0.00\);_(* &quot;-&quot;??_);_(@_)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76626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0163093744843076E-2"/>
          <c:y val="0.87839933313441032"/>
          <c:w val="0.8735469075277561"/>
          <c:h val="0.1212984933952836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HZ Infrastructure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0135170940651849E-2"/>
          <c:y val="0.15932809599071673"/>
          <c:w val="0.85918099484093657"/>
          <c:h val="0.63600349553710789"/>
        </c:manualLayout>
      </c:layout>
      <c:lineChart>
        <c:grouping val="standard"/>
        <c:varyColors val="0"/>
        <c:ser>
          <c:idx val="1"/>
          <c:order val="0"/>
          <c:tx>
            <c:strRef>
              <c:f>'TOTAL Loans'!$B$23</c:f>
              <c:strCache>
                <c:ptCount val="1"/>
                <c:pt idx="0">
                  <c:v>Repayment of principal </c:v>
                </c:pt>
              </c:strCache>
            </c:strRef>
          </c:tx>
          <c:cat>
            <c:numRef>
              <c:f>'TOTAL Loans'!$D$1:$S$1</c:f>
              <c:numCache>
                <c:formatCode>General</c:formatCode>
                <c:ptCount val="1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</c:numCache>
            </c:numRef>
          </c:cat>
          <c:val>
            <c:numRef>
              <c:f>'TOTAL Loans'!$D$23:$S$23</c:f>
              <c:numCache>
                <c:formatCode>_(* #,##0.00_);_(* \(#,##0.00\);_(* "-"??_);_(@_)</c:formatCode>
                <c:ptCount val="16"/>
                <c:pt idx="0">
                  <c:v>0</c:v>
                </c:pt>
                <c:pt idx="1">
                  <c:v>73.737662531714989</c:v>
                </c:pt>
                <c:pt idx="2">
                  <c:v>671.06479895678308</c:v>
                </c:pt>
                <c:pt idx="3">
                  <c:v>590.84913415621202</c:v>
                </c:pt>
                <c:pt idx="4">
                  <c:v>590.85008886158698</c:v>
                </c:pt>
                <c:pt idx="5">
                  <c:v>590.63215907538597</c:v>
                </c:pt>
                <c:pt idx="6">
                  <c:v>381.22911224514206</c:v>
                </c:pt>
                <c:pt idx="7">
                  <c:v>381.23022734102005</c:v>
                </c:pt>
                <c:pt idx="8">
                  <c:v>214.55086691168742</c:v>
                </c:pt>
                <c:pt idx="9">
                  <c:v>214.53702750257139</c:v>
                </c:pt>
                <c:pt idx="10">
                  <c:v>214.47512669734931</c:v>
                </c:pt>
                <c:pt idx="11">
                  <c:v>96.01608342857142</c:v>
                </c:pt>
                <c:pt idx="12">
                  <c:v>96.01608342857142</c:v>
                </c:pt>
                <c:pt idx="13">
                  <c:v>65.465511428571418</c:v>
                </c:pt>
                <c:pt idx="14">
                  <c:v>65.465511428571418</c:v>
                </c:pt>
                <c:pt idx="15">
                  <c:v>65.465511428571418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'TOTAL Loans'!$B$24</c:f>
              <c:strCache>
                <c:ptCount val="1"/>
                <c:pt idx="0">
                  <c:v>Interest due at the end of the year</c:v>
                </c:pt>
              </c:strCache>
            </c:strRef>
          </c:tx>
          <c:cat>
            <c:numRef>
              <c:f>'TOTAL Loans'!$D$1:$S$1</c:f>
              <c:numCache>
                <c:formatCode>General</c:formatCode>
                <c:ptCount val="1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</c:numCache>
            </c:numRef>
          </c:cat>
          <c:val>
            <c:numRef>
              <c:f>'TOTAL Loans'!$D$24:$S$24</c:f>
              <c:numCache>
                <c:formatCode>_(* #,##0.00_);_(* \(#,##0.00\);_(* "-"??_);_(@_)</c:formatCode>
                <c:ptCount val="16"/>
                <c:pt idx="0">
                  <c:v>16.58501181460602</c:v>
                </c:pt>
                <c:pt idx="1">
                  <c:v>114.7877085741648</c:v>
                </c:pt>
                <c:pt idx="2">
                  <c:v>116.65305508728974</c:v>
                </c:pt>
                <c:pt idx="3">
                  <c:v>107.71121966668079</c:v>
                </c:pt>
                <c:pt idx="4">
                  <c:v>97.107221609203151</c:v>
                </c:pt>
                <c:pt idx="5">
                  <c:v>78.640384109180133</c:v>
                </c:pt>
                <c:pt idx="6">
                  <c:v>56.682325448850847</c:v>
                </c:pt>
                <c:pt idx="7">
                  <c:v>39.095841604934343</c:v>
                </c:pt>
                <c:pt idx="8">
                  <c:v>26.092934246353714</c:v>
                </c:pt>
                <c:pt idx="9">
                  <c:v>17.673917417713849</c:v>
                </c:pt>
                <c:pt idx="10">
                  <c:v>9.2570637160233886</c:v>
                </c:pt>
                <c:pt idx="11">
                  <c:v>4.4254685725714307</c:v>
                </c:pt>
                <c:pt idx="12">
                  <c:v>3.177259488000002</c:v>
                </c:pt>
                <c:pt idx="13">
                  <c:v>2.1276291214285741</c:v>
                </c:pt>
                <c:pt idx="14">
                  <c:v>1.2765774728571453</c:v>
                </c:pt>
                <c:pt idx="15">
                  <c:v>0.42552582428571678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'TOTAL Loans'!$B$25</c:f>
              <c:strCache>
                <c:ptCount val="1"/>
                <c:pt idx="0">
                  <c:v>Total debt service </c:v>
                </c:pt>
              </c:strCache>
            </c:strRef>
          </c:tx>
          <c:cat>
            <c:numRef>
              <c:f>'TOTAL Loans'!$D$1:$S$1</c:f>
              <c:numCache>
                <c:formatCode>General</c:formatCode>
                <c:ptCount val="1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</c:numCache>
            </c:numRef>
          </c:cat>
          <c:val>
            <c:numRef>
              <c:f>'TOTAL Loans'!$D$25:$S$25</c:f>
              <c:numCache>
                <c:formatCode>_(* #,##0.00_);_(* \(#,##0.00\);_(* "-"??_);_(@_)</c:formatCode>
                <c:ptCount val="16"/>
                <c:pt idx="0">
                  <c:v>16.58501181460602</c:v>
                </c:pt>
                <c:pt idx="1">
                  <c:v>198.52537110587977</c:v>
                </c:pt>
                <c:pt idx="2">
                  <c:v>791.91855769407277</c:v>
                </c:pt>
                <c:pt idx="3">
                  <c:v>698.56035382289292</c:v>
                </c:pt>
                <c:pt idx="4">
                  <c:v>687.95731047079028</c:v>
                </c:pt>
                <c:pt idx="5">
                  <c:v>669.27254318456619</c:v>
                </c:pt>
                <c:pt idx="6">
                  <c:v>437.91143769399298</c:v>
                </c:pt>
                <c:pt idx="7">
                  <c:v>420.32606894595443</c:v>
                </c:pt>
                <c:pt idx="8">
                  <c:v>240.64380115804113</c:v>
                </c:pt>
                <c:pt idx="9">
                  <c:v>232.21094492028527</c:v>
                </c:pt>
                <c:pt idx="10">
                  <c:v>223.73219041337268</c:v>
                </c:pt>
                <c:pt idx="11">
                  <c:v>100.44155200114284</c:v>
                </c:pt>
                <c:pt idx="12">
                  <c:v>99.193342916571424</c:v>
                </c:pt>
                <c:pt idx="13">
                  <c:v>67.593140550000001</c:v>
                </c:pt>
                <c:pt idx="14">
                  <c:v>66.742088901428573</c:v>
                </c:pt>
                <c:pt idx="15">
                  <c:v>65.891037252857146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6740736"/>
        <c:axId val="276746624"/>
      </c:lineChart>
      <c:catAx>
        <c:axId val="27674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76746624"/>
        <c:crosses val="autoZero"/>
        <c:auto val="1"/>
        <c:lblAlgn val="ctr"/>
        <c:lblOffset val="100"/>
        <c:noMultiLvlLbl val="0"/>
      </c:catAx>
      <c:valAx>
        <c:axId val="276746624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HRK million</a:t>
                </a:r>
              </a:p>
            </c:rich>
          </c:tx>
          <c:layout/>
          <c:overlay val="0"/>
        </c:title>
        <c:numFmt formatCode="_(* #,##0.00_);_(* \(#,##0.00\);_(* &quot;-&quot;??_);_(@_)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76740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4423648827676274E-2"/>
          <c:y val="0.87245523318339258"/>
          <c:w val="0.86270180244971117"/>
          <c:h val="0.1069648070015691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i="1" dirty="0"/>
              <a:t>HZP</a:t>
            </a:r>
            <a:r>
              <a:rPr lang="en-US" sz="1600" i="1" baseline="0" dirty="0"/>
              <a:t> and HZI debt servicing schedule</a:t>
            </a:r>
            <a:endParaRPr lang="en-US" sz="1600" i="1" dirty="0"/>
          </a:p>
        </c:rich>
      </c:tx>
      <c:layout>
        <c:manualLayout>
          <c:xMode val="edge"/>
          <c:yMode val="edge"/>
          <c:x val="0.1725409464866085"/>
          <c:y val="3.51999911307108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9720946674934308E-2"/>
          <c:y val="0.14730135190823176"/>
          <c:w val="0.87098753689720954"/>
          <c:h val="0.60128362802302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'TOTAL Loans'!$B$28</c:f>
              <c:strCache>
                <c:ptCount val="1"/>
                <c:pt idx="0">
                  <c:v>Total debt service (HZI+HZP)</c:v>
                </c:pt>
              </c:strCache>
            </c:strRef>
          </c:tx>
          <c:invertIfNegative val="0"/>
          <c:cat>
            <c:numRef>
              <c:f>'TOTAL Loans'!$D$27:$V$27</c:f>
              <c:numCache>
                <c:formatCode>General</c:formatCode>
                <c:ptCount val="1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</c:numCache>
            </c:numRef>
          </c:cat>
          <c:val>
            <c:numRef>
              <c:f>'TOTAL Loans'!$D$28:$V$28</c:f>
              <c:numCache>
                <c:formatCode>_(* #,##0.00_);_(* \(#,##0.00\);_(* "-"??_);_(@_)</c:formatCode>
                <c:ptCount val="19"/>
                <c:pt idx="0">
                  <c:v>32.394347171721023</c:v>
                </c:pt>
                <c:pt idx="1">
                  <c:v>300.08028563859637</c:v>
                </c:pt>
                <c:pt idx="2">
                  <c:v>961.14896513145618</c:v>
                </c:pt>
                <c:pt idx="3">
                  <c:v>968.2019198252915</c:v>
                </c:pt>
                <c:pt idx="4">
                  <c:v>1010.781943107476</c:v>
                </c:pt>
                <c:pt idx="5">
                  <c:v>854.03560814023331</c:v>
                </c:pt>
                <c:pt idx="6">
                  <c:v>647.38659083578739</c:v>
                </c:pt>
                <c:pt idx="7">
                  <c:v>621.03321033276325</c:v>
                </c:pt>
                <c:pt idx="8">
                  <c:v>439.11879968770711</c:v>
                </c:pt>
                <c:pt idx="9">
                  <c:v>458.0234914825632</c:v>
                </c:pt>
                <c:pt idx="10">
                  <c:v>449.54473697565055</c:v>
                </c:pt>
                <c:pt idx="11">
                  <c:v>326.25409856342071</c:v>
                </c:pt>
                <c:pt idx="12">
                  <c:v>325.00588947884933</c:v>
                </c:pt>
                <c:pt idx="13">
                  <c:v>293.4056871122778</c:v>
                </c:pt>
                <c:pt idx="14">
                  <c:v>292.5546354637064</c:v>
                </c:pt>
                <c:pt idx="15">
                  <c:v>291.70358381513495</c:v>
                </c:pt>
                <c:pt idx="16">
                  <c:v>114.91494517546906</c:v>
                </c:pt>
                <c:pt idx="17">
                  <c:v>114.91494517546901</c:v>
                </c:pt>
                <c:pt idx="18">
                  <c:v>114.91494517546903</c:v>
                </c:pt>
              </c:numCache>
            </c:numRef>
          </c:val>
        </c:ser>
        <c:ser>
          <c:idx val="1"/>
          <c:order val="1"/>
          <c:tx>
            <c:strRef>
              <c:f>'TOTAL Loans'!$B$29</c:f>
              <c:strCache>
                <c:ptCount val="1"/>
                <c:pt idx="0">
                  <c:v>Total debt service, state assumed (HZI+HZP)</c:v>
                </c:pt>
              </c:strCache>
            </c:strRef>
          </c:tx>
          <c:invertIfNegative val="0"/>
          <c:cat>
            <c:numRef>
              <c:f>'TOTAL Loans'!$D$27:$V$27</c:f>
              <c:numCache>
                <c:formatCode>General</c:formatCode>
                <c:ptCount val="1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</c:numCache>
            </c:numRef>
          </c:cat>
          <c:val>
            <c:numRef>
              <c:f>'TOTAL Loans'!$D$29:$V$29</c:f>
              <c:numCache>
                <c:formatCode>_(* #,##0.00_);_(* \(#,##0.00\);_(* "-"??_);_(@_)</c:formatCode>
                <c:ptCount val="19"/>
                <c:pt idx="0">
                  <c:v>28.228315400579017</c:v>
                </c:pt>
                <c:pt idx="1">
                  <c:v>280.26104289758769</c:v>
                </c:pt>
                <c:pt idx="2">
                  <c:v>906.28185336230331</c:v>
                </c:pt>
                <c:pt idx="3">
                  <c:v>809.63454748524578</c:v>
                </c:pt>
                <c:pt idx="4">
                  <c:v>793.98664869070467</c:v>
                </c:pt>
                <c:pt idx="5">
                  <c:v>745.28227164673626</c:v>
                </c:pt>
                <c:pt idx="6">
                  <c:v>479.20608055113581</c:v>
                </c:pt>
                <c:pt idx="7">
                  <c:v>459.38856894595443</c:v>
                </c:pt>
                <c:pt idx="8">
                  <c:v>277.47415830089824</c:v>
                </c:pt>
                <c:pt idx="9">
                  <c:v>232.21094492028527</c:v>
                </c:pt>
                <c:pt idx="10">
                  <c:v>223.73219041337268</c:v>
                </c:pt>
                <c:pt idx="11">
                  <c:v>100.44155200114284</c:v>
                </c:pt>
                <c:pt idx="12">
                  <c:v>99.193342916571424</c:v>
                </c:pt>
                <c:pt idx="13">
                  <c:v>67.593140550000001</c:v>
                </c:pt>
                <c:pt idx="14">
                  <c:v>66.742088901428573</c:v>
                </c:pt>
                <c:pt idx="15">
                  <c:v>65.891037252857146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6855424"/>
        <c:axId val="276861312"/>
      </c:barChart>
      <c:catAx>
        <c:axId val="27685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76861312"/>
        <c:crosses val="autoZero"/>
        <c:auto val="1"/>
        <c:lblAlgn val="ctr"/>
        <c:lblOffset val="100"/>
        <c:noMultiLvlLbl val="0"/>
      </c:catAx>
      <c:valAx>
        <c:axId val="2768613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HRK</a:t>
                </a:r>
                <a:r>
                  <a:rPr lang="en-US" b="1" baseline="0"/>
                  <a:t> million</a:t>
                </a:r>
                <a:endParaRPr lang="en-US" b="1"/>
              </a:p>
            </c:rich>
          </c:tx>
          <c:layout/>
          <c:overlay val="0"/>
        </c:title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76855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5860389245915084E-2"/>
          <c:y val="0.9145002460144962"/>
          <c:w val="0.86396140197762106"/>
          <c:h val="6.359330013630717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'Indicators for Passengers'!$J$40</c:f>
              <c:strCache>
                <c:ptCount val="1"/>
                <c:pt idx="0">
                  <c:v>Passenger Traffic Intensity compared to the EU [traffic units/km]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('Indicators for Passengers'!$X$39:$Y$39,'Indicators for Passengers'!$AB$39:$AC$39)</c:f>
              <c:strCache>
                <c:ptCount val="4"/>
                <c:pt idx="0">
                  <c:v>Slovakia</c:v>
                </c:pt>
                <c:pt idx="1">
                  <c:v>Finland</c:v>
                </c:pt>
                <c:pt idx="2">
                  <c:v>EU-27</c:v>
                </c:pt>
                <c:pt idx="3">
                  <c:v>HZ Passenger</c:v>
                </c:pt>
              </c:strCache>
            </c:strRef>
          </c:cat>
          <c:val>
            <c:numRef>
              <c:f>('Indicators for Passengers'!$X$40:$Y$40,'Indicators for Passengers'!$AB$40:$AC$40)</c:f>
              <c:numCache>
                <c:formatCode>0%</c:formatCode>
                <c:ptCount val="4"/>
                <c:pt idx="0">
                  <c:v>1.655842983740526</c:v>
                </c:pt>
                <c:pt idx="1">
                  <c:v>1.6737237769910469</c:v>
                </c:pt>
                <c:pt idx="2">
                  <c:v>4.6164406836407617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879808"/>
        <c:axId val="275881344"/>
      </c:barChart>
      <c:catAx>
        <c:axId val="275879808"/>
        <c:scaling>
          <c:orientation val="minMax"/>
        </c:scaling>
        <c:delete val="0"/>
        <c:axPos val="l"/>
        <c:majorTickMark val="out"/>
        <c:minorTickMark val="none"/>
        <c:tickLblPos val="nextTo"/>
        <c:crossAx val="275881344"/>
        <c:crosses val="autoZero"/>
        <c:auto val="1"/>
        <c:lblAlgn val="ctr"/>
        <c:lblOffset val="100"/>
        <c:noMultiLvlLbl val="0"/>
      </c:catAx>
      <c:valAx>
        <c:axId val="275881344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275879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'Indicators for Freight'!$B$116</c:f>
              <c:strCache>
                <c:ptCount val="1"/>
                <c:pt idx="0">
                  <c:v>Benchmark of Wagon Productivity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5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'Indicators for Freight'!$C$113:$H$113</c:f>
              <c:strCache>
                <c:ptCount val="6"/>
                <c:pt idx="0">
                  <c:v>Slovakia</c:v>
                </c:pt>
                <c:pt idx="1">
                  <c:v>Finland</c:v>
                </c:pt>
                <c:pt idx="2">
                  <c:v>Latvia</c:v>
                </c:pt>
                <c:pt idx="3">
                  <c:v>Lithuania</c:v>
                </c:pt>
                <c:pt idx="4">
                  <c:v>EU-27</c:v>
                </c:pt>
                <c:pt idx="5">
                  <c:v>HZ Cargo</c:v>
                </c:pt>
              </c:strCache>
            </c:strRef>
          </c:cat>
          <c:val>
            <c:numRef>
              <c:f>'Indicators for Freight'!$O$120:$T$120</c:f>
              <c:numCache>
                <c:formatCode>0.00</c:formatCode>
                <c:ptCount val="6"/>
                <c:pt idx="0">
                  <c:v>0.39976669582968793</c:v>
                </c:pt>
                <c:pt idx="1">
                  <c:v>0.94478965060609144</c:v>
                </c:pt>
                <c:pt idx="2">
                  <c:v>2.6787974683544302</c:v>
                </c:pt>
                <c:pt idx="3">
                  <c:v>1.5553116769095698</c:v>
                </c:pt>
                <c:pt idx="4">
                  <c:v>0.7078040135713991</c:v>
                </c:pt>
                <c:pt idx="5">
                  <c:v>0.38462807191159493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897728"/>
        <c:axId val="275723392"/>
      </c:barChart>
      <c:catAx>
        <c:axId val="275897728"/>
        <c:scaling>
          <c:orientation val="minMax"/>
        </c:scaling>
        <c:delete val="0"/>
        <c:axPos val="l"/>
        <c:majorTickMark val="out"/>
        <c:minorTickMark val="none"/>
        <c:tickLblPos val="nextTo"/>
        <c:crossAx val="275723392"/>
        <c:crosses val="autoZero"/>
        <c:auto val="1"/>
        <c:lblAlgn val="ctr"/>
        <c:lblOffset val="100"/>
        <c:noMultiLvlLbl val="0"/>
      </c:catAx>
      <c:valAx>
        <c:axId val="275723392"/>
        <c:scaling>
          <c:orientation val="minMax"/>
        </c:scaling>
        <c:delete val="1"/>
        <c:axPos val="b"/>
        <c:majorGridlines/>
        <c:numFmt formatCode="0.00" sourceLinked="1"/>
        <c:majorTickMark val="out"/>
        <c:minorTickMark val="none"/>
        <c:tickLblPos val="nextTo"/>
        <c:crossAx val="275897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91028484388412"/>
          <c:y val="6.1552417251369958E-2"/>
          <c:w val="0.83113858762825943"/>
          <c:h val="0.67988221603991394"/>
        </c:manualLayout>
      </c:layout>
      <c:lineChart>
        <c:grouping val="standard"/>
        <c:varyColors val="0"/>
        <c:ser>
          <c:idx val="0"/>
          <c:order val="0"/>
          <c:tx>
            <c:strRef>
              <c:f>'budget support'!$D$11:$F$11</c:f>
              <c:strCache>
                <c:ptCount val="1"/>
                <c:pt idx="0">
                  <c:v>Operating subsidy</c:v>
                </c:pt>
              </c:strCache>
            </c:strRef>
          </c:tx>
          <c:spPr>
            <a:ln w="34925"/>
          </c:spPr>
          <c:marker>
            <c:symbol val="diamond"/>
            <c:size val="10"/>
          </c:marker>
          <c:cat>
            <c:strRef>
              <c:f>'budget support'!$G$10:$Q$10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 (p)</c:v>
                </c:pt>
                <c:pt idx="8">
                  <c:v>2015 (f)</c:v>
                </c:pt>
                <c:pt idx="9">
                  <c:v>2016 (f)</c:v>
                </c:pt>
                <c:pt idx="10">
                  <c:v>2017 (f)</c:v>
                </c:pt>
              </c:strCache>
            </c:strRef>
          </c:cat>
          <c:val>
            <c:numRef>
              <c:f>'budget support'!$G$11:$Q$11</c:f>
              <c:numCache>
                <c:formatCode>0.000</c:formatCode>
                <c:ptCount val="11"/>
                <c:pt idx="0">
                  <c:v>0.56420907102984219</c:v>
                </c:pt>
                <c:pt idx="1">
                  <c:v>0.53853344262766578</c:v>
                </c:pt>
                <c:pt idx="2">
                  <c:v>0.4994775895273772</c:v>
                </c:pt>
                <c:pt idx="3">
                  <c:v>0.4814954251075706</c:v>
                </c:pt>
                <c:pt idx="4">
                  <c:v>0.44637944357416254</c:v>
                </c:pt>
                <c:pt idx="5">
                  <c:v>0.36867237998402208</c:v>
                </c:pt>
                <c:pt idx="6">
                  <c:v>0.2637977436537422</c:v>
                </c:pt>
                <c:pt idx="7">
                  <c:v>0.30935866810559121</c:v>
                </c:pt>
                <c:pt idx="8">
                  <c:v>0.30462462548475894</c:v>
                </c:pt>
                <c:pt idx="9">
                  <c:v>0.29419408972429895</c:v>
                </c:pt>
                <c:pt idx="10">
                  <c:v>0.28093452760002008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'budget support'!$D$12:$F$12</c:f>
              <c:strCache>
                <c:ptCount val="1"/>
                <c:pt idx="0">
                  <c:v>Overall budget support </c:v>
                </c:pt>
              </c:strCache>
            </c:strRef>
          </c:tx>
          <c:spPr>
            <a:ln w="34925"/>
          </c:spPr>
          <c:marker>
            <c:symbol val="none"/>
          </c:marker>
          <c:cat>
            <c:strRef>
              <c:f>'budget support'!$G$10:$Q$10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 (p)</c:v>
                </c:pt>
                <c:pt idx="8">
                  <c:v>2015 (f)</c:v>
                </c:pt>
                <c:pt idx="9">
                  <c:v>2016 (f)</c:v>
                </c:pt>
                <c:pt idx="10">
                  <c:v>2017 (f)</c:v>
                </c:pt>
              </c:strCache>
            </c:strRef>
          </c:cat>
          <c:val>
            <c:numRef>
              <c:f>'budget support'!$G$12:$Q$12</c:f>
              <c:numCache>
                <c:formatCode>0.000</c:formatCode>
                <c:ptCount val="11"/>
                <c:pt idx="0">
                  <c:v>0.8882574394309074</c:v>
                </c:pt>
                <c:pt idx="1">
                  <c:v>0.86275651811265952</c:v>
                </c:pt>
                <c:pt idx="2">
                  <c:v>0.75016210134098449</c:v>
                </c:pt>
                <c:pt idx="3">
                  <c:v>0.71626796081581379</c:v>
                </c:pt>
                <c:pt idx="4">
                  <c:v>0.66594905994521747</c:v>
                </c:pt>
                <c:pt idx="5">
                  <c:v>0.5864018205146827</c:v>
                </c:pt>
                <c:pt idx="6">
                  <c:v>0.29439124238380909</c:v>
                </c:pt>
                <c:pt idx="7">
                  <c:v>0.46093077398780147</c:v>
                </c:pt>
                <c:pt idx="8">
                  <c:v>0.44753862705890152</c:v>
                </c:pt>
                <c:pt idx="9">
                  <c:v>0.42673990879695073</c:v>
                </c:pt>
                <c:pt idx="10">
                  <c:v>0.4081292940331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759104"/>
        <c:axId val="275760640"/>
      </c:lineChart>
      <c:catAx>
        <c:axId val="27575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75760640"/>
        <c:crosses val="autoZero"/>
        <c:auto val="1"/>
        <c:lblAlgn val="ctr"/>
        <c:lblOffset val="100"/>
        <c:noMultiLvlLbl val="0"/>
      </c:catAx>
      <c:valAx>
        <c:axId val="275760640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of GDP</a:t>
                </a:r>
              </a:p>
            </c:rich>
          </c:tx>
          <c:layout>
            <c:manualLayout>
              <c:xMode val="edge"/>
              <c:yMode val="edge"/>
              <c:x val="2.3060912449022617E-2"/>
              <c:y val="0.30874804645431175"/>
            </c:manualLayout>
          </c:layout>
          <c:overlay val="0"/>
        </c:title>
        <c:numFmt formatCode="#,##0.00" sourceLinked="0"/>
        <c:majorTickMark val="none"/>
        <c:minorTickMark val="none"/>
        <c:tickLblPos val="nextTo"/>
        <c:crossAx val="275759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605334202218672"/>
          <c:y val="0.84980061529069162"/>
          <c:w val="0.73112940277550376"/>
          <c:h val="0.146902145704291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397808053278314E-2"/>
          <c:y val="2.647201053877837E-2"/>
          <c:w val="0.9494060278534846"/>
          <c:h val="0.77258815864387076"/>
        </c:manualLayout>
      </c:layout>
      <c:lineChart>
        <c:grouping val="standard"/>
        <c:varyColors val="0"/>
        <c:ser>
          <c:idx val="0"/>
          <c:order val="0"/>
          <c:tx>
            <c:strRef>
              <c:f>'Financial statistics '!$A$41:$C$41</c:f>
              <c:strCache>
                <c:ptCount val="1"/>
                <c:pt idx="0">
                  <c:v>Viability Ratio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'Financial statistics '!$D$40:$L$40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'Financial statistics '!$D$41:$L$41</c:f>
              <c:numCache>
                <c:formatCode>0.0%</c:formatCode>
                <c:ptCount val="9"/>
                <c:pt idx="0">
                  <c:v>0.50121767552151764</c:v>
                </c:pt>
                <c:pt idx="1">
                  <c:v>0.54933726992901566</c:v>
                </c:pt>
                <c:pt idx="2">
                  <c:v>0.64867779204107812</c:v>
                </c:pt>
                <c:pt idx="3">
                  <c:v>0.56680212960337706</c:v>
                </c:pt>
                <c:pt idx="4">
                  <c:v>0.58279362010633151</c:v>
                </c:pt>
                <c:pt idx="5">
                  <c:v>0.59938187497922957</c:v>
                </c:pt>
                <c:pt idx="6">
                  <c:v>0.56320687649453882</c:v>
                </c:pt>
                <c:pt idx="7">
                  <c:v>0.59982161924502231</c:v>
                </c:pt>
                <c:pt idx="8">
                  <c:v>0.49857009736191005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'Financial statistics '!$A$43:$C$43</c:f>
              <c:strCache>
                <c:ptCount val="1"/>
                <c:pt idx="0">
                  <c:v>Cost Recovery Ratio</c:v>
                </c:pt>
              </c:strCache>
            </c:strRef>
          </c:tx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'Financial statistics '!$D$40:$L$40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'Financial statistics '!$D$43:$L$43</c:f>
              <c:numCache>
                <c:formatCode>0.0%</c:formatCode>
                <c:ptCount val="9"/>
                <c:pt idx="0">
                  <c:v>1.2481013875092126</c:v>
                </c:pt>
                <c:pt idx="1">
                  <c:v>1.2158992399020039</c:v>
                </c:pt>
                <c:pt idx="2">
                  <c:v>1.271185280273855</c:v>
                </c:pt>
                <c:pt idx="3">
                  <c:v>1.1566644614560688</c:v>
                </c:pt>
                <c:pt idx="4">
                  <c:v>1.115450298050588</c:v>
                </c:pt>
                <c:pt idx="5">
                  <c:v>1.124289654714034</c:v>
                </c:pt>
                <c:pt idx="6">
                  <c:v>1.0429457765139274</c:v>
                </c:pt>
                <c:pt idx="7">
                  <c:v>0.97928898938508879</c:v>
                </c:pt>
                <c:pt idx="8">
                  <c:v>0.77852575431380755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75786752"/>
        <c:axId val="275796736"/>
      </c:lineChart>
      <c:catAx>
        <c:axId val="27578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75796736"/>
        <c:crosses val="autoZero"/>
        <c:auto val="1"/>
        <c:lblAlgn val="ctr"/>
        <c:lblOffset val="100"/>
        <c:noMultiLvlLbl val="0"/>
      </c:catAx>
      <c:valAx>
        <c:axId val="275796736"/>
        <c:scaling>
          <c:orientation val="minMax"/>
          <c:min val="0.4"/>
        </c:scaling>
        <c:delete val="1"/>
        <c:axPos val="l"/>
        <c:numFmt formatCode="0.0%" sourceLinked="1"/>
        <c:majorTickMark val="out"/>
        <c:minorTickMark val="none"/>
        <c:tickLblPos val="nextTo"/>
        <c:crossAx val="2757867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Sheet1!$C$5</c:f>
              <c:strCache>
                <c:ptCount val="1"/>
                <c:pt idx="0">
                  <c:v>train-km (mil)</c:v>
                </c:pt>
              </c:strCache>
            </c:strRef>
          </c:tx>
          <c:spPr>
            <a:ln>
              <a:prstDash val="sysDash"/>
            </a:ln>
          </c:spPr>
          <c:cat>
            <c:numRef>
              <c:f>Sheet1!$E$4:$N$4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Sheet1!$D$5:$N$5</c:f>
              <c:numCache>
                <c:formatCode>0</c:formatCode>
                <c:ptCount val="10"/>
                <c:pt idx="0">
                  <c:v>18.791094999999999</c:v>
                </c:pt>
                <c:pt idx="1">
                  <c:v>18.108767</c:v>
                </c:pt>
                <c:pt idx="2">
                  <c:v>18.153890000000001</c:v>
                </c:pt>
                <c:pt idx="3">
                  <c:v>14.287133000000001</c:v>
                </c:pt>
                <c:pt idx="4">
                  <c:v>15.368249</c:v>
                </c:pt>
                <c:pt idx="5">
                  <c:v>14.687288000000001</c:v>
                </c:pt>
                <c:pt idx="6">
                  <c:v>14.925000000000001</c:v>
                </c:pt>
                <c:pt idx="7">
                  <c:v>15.198</c:v>
                </c:pt>
                <c:pt idx="8">
                  <c:v>15.46</c:v>
                </c:pt>
                <c:pt idx="9">
                  <c:v>15.622999999999999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276788352"/>
        <c:axId val="276790272"/>
      </c:lineChart>
      <c:lineChart>
        <c:grouping val="standard"/>
        <c:varyColors val="0"/>
        <c:ser>
          <c:idx val="3"/>
          <c:order val="1"/>
          <c:tx>
            <c:strRef>
              <c:f>Sheet1!$C$8</c:f>
              <c:strCache>
                <c:ptCount val="1"/>
                <c:pt idx="0">
                  <c:v>subsidy/tkm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val>
            <c:numRef>
              <c:f>Sheet1!$D$8:$N$8</c:f>
              <c:numCache>
                <c:formatCode>0.00</c:formatCode>
                <c:ptCount val="10"/>
                <c:pt idx="0">
                  <c:v>18.49280204266968</c:v>
                </c:pt>
                <c:pt idx="1">
                  <c:v>19.879873654567426</c:v>
                </c:pt>
                <c:pt idx="2">
                  <c:v>19.312665219410277</c:v>
                </c:pt>
                <c:pt idx="3">
                  <c:v>24.847532391558193</c:v>
                </c:pt>
                <c:pt idx="4">
                  <c:v>32.859956915065602</c:v>
                </c:pt>
                <c:pt idx="5">
                  <c:v>34.383475015945763</c:v>
                </c:pt>
                <c:pt idx="6">
                  <c:v>33.835845896147404</c:v>
                </c:pt>
                <c:pt idx="7">
                  <c:v>32.899065666535073</c:v>
                </c:pt>
                <c:pt idx="8">
                  <c:v>32.018111254851227</c:v>
                </c:pt>
                <c:pt idx="9">
                  <c:v>31.043973628624464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6793600"/>
        <c:axId val="276792064"/>
      </c:lineChart>
      <c:catAx>
        <c:axId val="27678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76790272"/>
        <c:crosses val="autoZero"/>
        <c:auto val="1"/>
        <c:lblAlgn val="ctr"/>
        <c:lblOffset val="100"/>
        <c:noMultiLvlLbl val="0"/>
      </c:catAx>
      <c:valAx>
        <c:axId val="276790272"/>
        <c:scaling>
          <c:orientation val="minMax"/>
          <c:min val="5"/>
        </c:scaling>
        <c:delete val="0"/>
        <c:axPos val="l"/>
        <c:numFmt formatCode="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276788352"/>
        <c:crosses val="autoZero"/>
        <c:crossBetween val="between"/>
        <c:majorUnit val="5"/>
      </c:valAx>
      <c:valAx>
        <c:axId val="276792064"/>
        <c:scaling>
          <c:orientation val="minMax"/>
          <c:min val="10"/>
        </c:scaling>
        <c:delete val="0"/>
        <c:axPos val="r"/>
        <c:numFmt formatCode="0.00" sourceLinked="1"/>
        <c:majorTickMark val="out"/>
        <c:minorTickMark val="none"/>
        <c:tickLblPos val="nextTo"/>
        <c:crossAx val="276793600"/>
        <c:crosses val="max"/>
        <c:crossBetween val="between"/>
        <c:majorUnit val="10"/>
      </c:valAx>
      <c:catAx>
        <c:axId val="276793600"/>
        <c:scaling>
          <c:orientation val="minMax"/>
        </c:scaling>
        <c:delete val="1"/>
        <c:axPos val="b"/>
        <c:majorTickMark val="out"/>
        <c:minorTickMark val="none"/>
        <c:tickLblPos val="nextTo"/>
        <c:crossAx val="27679206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solidFill>
        <a:schemeClr val="tx1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67300962379702"/>
          <c:y val="8.3333333333333329E-2"/>
          <c:w val="0.75179981408573926"/>
          <c:h val="0.6061588655584718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Sheet1!$C$6</c:f>
              <c:strCache>
                <c:ptCount val="1"/>
                <c:pt idx="0">
                  <c:v>pax-km (mil)</c:v>
                </c:pt>
              </c:strCache>
            </c:strRef>
          </c:tx>
          <c:invertIfNegative val="0"/>
          <c:cat>
            <c:numRef>
              <c:f>Sheet1!$E$4:$N$4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Sheet1!$D$6:$N$6</c:f>
              <c:numCache>
                <c:formatCode>0</c:formatCode>
                <c:ptCount val="10"/>
                <c:pt idx="0">
                  <c:v>1660</c:v>
                </c:pt>
                <c:pt idx="1">
                  <c:v>1486</c:v>
                </c:pt>
                <c:pt idx="2">
                  <c:v>1103</c:v>
                </c:pt>
                <c:pt idx="3">
                  <c:v>858</c:v>
                </c:pt>
                <c:pt idx="4">
                  <c:v>949</c:v>
                </c:pt>
                <c:pt idx="5">
                  <c:v>971</c:v>
                </c:pt>
                <c:pt idx="6">
                  <c:v>1004</c:v>
                </c:pt>
                <c:pt idx="7">
                  <c:v>1038</c:v>
                </c:pt>
                <c:pt idx="8">
                  <c:v>1073</c:v>
                </c:pt>
                <c:pt idx="9">
                  <c:v>1097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6819968"/>
        <c:axId val="276821504"/>
      </c:barChart>
      <c:lineChart>
        <c:grouping val="standard"/>
        <c:varyColors val="0"/>
        <c:ser>
          <c:idx val="4"/>
          <c:order val="1"/>
          <c:tx>
            <c:strRef>
              <c:f>Sheet1!$C$9</c:f>
              <c:strCache>
                <c:ptCount val="1"/>
                <c:pt idx="0">
                  <c:v>subsidy/pkm</c:v>
                </c:pt>
              </c:strCache>
            </c:strRef>
          </c:tx>
          <c:val>
            <c:numRef>
              <c:f>Sheet1!$D$9:$N$9</c:f>
              <c:numCache>
                <c:formatCode>0.00</c:formatCode>
                <c:ptCount val="10"/>
                <c:pt idx="0">
                  <c:v>0.20933734939759036</c:v>
                </c:pt>
                <c:pt idx="1">
                  <c:v>0.24226110363391656</c:v>
                </c:pt>
                <c:pt idx="2">
                  <c:v>0.31786038077969175</c:v>
                </c:pt>
                <c:pt idx="3">
                  <c:v>0.41375291375291373</c:v>
                </c:pt>
                <c:pt idx="4">
                  <c:v>0.53213909378292945</c:v>
                </c:pt>
                <c:pt idx="5">
                  <c:v>0.52008238928939243</c:v>
                </c:pt>
                <c:pt idx="6">
                  <c:v>0.50298804780876494</c:v>
                </c:pt>
                <c:pt idx="7">
                  <c:v>0.48169556840077071</c:v>
                </c:pt>
                <c:pt idx="8">
                  <c:v>0.46132339235787512</c:v>
                </c:pt>
                <c:pt idx="9">
                  <c:v>0.44211485870556061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6497152"/>
        <c:axId val="276823040"/>
      </c:lineChart>
      <c:catAx>
        <c:axId val="27681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76821504"/>
        <c:crosses val="autoZero"/>
        <c:auto val="1"/>
        <c:lblAlgn val="ctr"/>
        <c:lblOffset val="100"/>
        <c:noMultiLvlLbl val="0"/>
      </c:catAx>
      <c:valAx>
        <c:axId val="2768215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" sourceLinked="1"/>
        <c:majorTickMark val="out"/>
        <c:minorTickMark val="none"/>
        <c:tickLblPos val="nextTo"/>
        <c:crossAx val="276819968"/>
        <c:crosses val="autoZero"/>
        <c:crossBetween val="between"/>
      </c:valAx>
      <c:valAx>
        <c:axId val="27682304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276497152"/>
        <c:crosses val="max"/>
        <c:crossBetween val="between"/>
      </c:valAx>
      <c:catAx>
        <c:axId val="276497152"/>
        <c:scaling>
          <c:orientation val="minMax"/>
        </c:scaling>
        <c:delete val="1"/>
        <c:axPos val="b"/>
        <c:majorTickMark val="out"/>
        <c:minorTickMark val="none"/>
        <c:tickLblPos val="nextTo"/>
        <c:crossAx val="27682304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5.3576388888888909E-2"/>
          <c:y val="0.84422041941726977"/>
          <c:w val="0.92906250000000001"/>
          <c:h val="8.049855510485431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28895806628822"/>
          <c:y val="4.2905906150010352E-2"/>
          <c:w val="0.81999145455655253"/>
          <c:h val="0.63740249343913413"/>
        </c:manualLayout>
      </c:layout>
      <c:areaChart>
        <c:grouping val="stacked"/>
        <c:varyColors val="0"/>
        <c:ser>
          <c:idx val="3"/>
          <c:order val="0"/>
          <c:tx>
            <c:strRef>
              <c:f>'Transport Market Evolution'!$B$103</c:f>
              <c:strCache>
                <c:ptCount val="1"/>
                <c:pt idx="0">
                  <c:v>Budget funds for rail infrastructure and traffic regulation Maintenance</c:v>
                </c:pt>
              </c:strCache>
            </c:strRef>
          </c:tx>
          <c:spPr>
            <a:ln w="25400">
              <a:noFill/>
            </a:ln>
          </c:spPr>
          <c:cat>
            <c:numRef>
              <c:f>'Transport Market Evolution'!$C$95:$H$95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'Transport Market Evolution'!$C$103:$H$103</c:f>
              <c:numCache>
                <c:formatCode>0.00%</c:formatCode>
                <c:ptCount val="6"/>
                <c:pt idx="0">
                  <c:v>3.5607044502208242E-3</c:v>
                </c:pt>
                <c:pt idx="1">
                  <c:v>3.6026686304879768E-3</c:v>
                </c:pt>
                <c:pt idx="2">
                  <c:v>3.5564288330872931E-3</c:v>
                </c:pt>
                <c:pt idx="3">
                  <c:v>3.5845426442294333E-3</c:v>
                </c:pt>
                <c:pt idx="4">
                  <c:v>3.2786097331939305E-3</c:v>
                </c:pt>
                <c:pt idx="5">
                  <c:v>2.6022517543133465E-3</c:v>
                </c:pt>
              </c:numCache>
            </c:numRef>
          </c:val>
        </c:ser>
        <c:ser>
          <c:idx val="1"/>
          <c:order val="1"/>
          <c:tx>
            <c:strRef>
              <c:f>'Transport Market Evolution'!$B$105</c:f>
              <c:strCache>
                <c:ptCount val="1"/>
                <c:pt idx="0">
                  <c:v>Modernization and Construction of Railways Infrastructure</c:v>
                </c:pt>
              </c:strCache>
            </c:strRef>
          </c:tx>
          <c:spPr>
            <a:ln w="25400">
              <a:noFill/>
            </a:ln>
          </c:spPr>
          <c:cat>
            <c:numRef>
              <c:f>'Transport Market Evolution'!$C$95:$H$95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'Transport Market Evolution'!$C$105:$H$105</c:f>
              <c:numCache>
                <c:formatCode>0.00%</c:formatCode>
                <c:ptCount val="6"/>
                <c:pt idx="0">
                  <c:v>1.7118650564013826E-3</c:v>
                </c:pt>
                <c:pt idx="1">
                  <c:v>1.9539206684912967E-3</c:v>
                </c:pt>
                <c:pt idx="2">
                  <c:v>1.3597125891921559E-3</c:v>
                </c:pt>
                <c:pt idx="3">
                  <c:v>1.1102292414926175E-3</c:v>
                </c:pt>
                <c:pt idx="4">
                  <c:v>6.1112701373043307E-4</c:v>
                </c:pt>
                <c:pt idx="5">
                  <c:v>2.9066086846423931E-4</c:v>
                </c:pt>
              </c:numCache>
            </c:numRef>
          </c:val>
        </c:ser>
        <c:ser>
          <c:idx val="0"/>
          <c:order val="2"/>
          <c:tx>
            <c:strRef>
              <c:f>'Transport Market Evolution'!$B$106</c:f>
              <c:strCache>
                <c:ptCount val="1"/>
                <c:pt idx="0">
                  <c:v>Shares of  Republic of Croatia in EU Funds</c:v>
                </c:pt>
              </c:strCache>
            </c:strRef>
          </c:tx>
          <c:spPr>
            <a:ln w="25400">
              <a:noFill/>
            </a:ln>
          </c:spPr>
          <c:cat>
            <c:numRef>
              <c:f>'Transport Market Evolution'!$C$95:$H$95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'Transport Market Evolution'!$C$106:$H$106</c:f>
              <c:numCache>
                <c:formatCode>0.00%</c:formatCode>
                <c:ptCount val="6"/>
                <c:pt idx="0">
                  <c:v>2.0106324758614147E-4</c:v>
                </c:pt>
                <c:pt idx="1">
                  <c:v>2.8158588471402144E-4</c:v>
                </c:pt>
                <c:pt idx="2">
                  <c:v>2.5131407444008071E-4</c:v>
                </c:pt>
                <c:pt idx="3">
                  <c:v>2.3131062639164689E-4</c:v>
                </c:pt>
                <c:pt idx="4">
                  <c:v>1.4814278530946785E-4</c:v>
                </c:pt>
                <c:pt idx="5">
                  <c:v>1.9783200471388016E-4</c:v>
                </c:pt>
              </c:numCache>
            </c:numRef>
          </c:val>
        </c:ser>
        <c:ser>
          <c:idx val="2"/>
          <c:order val="3"/>
          <c:tx>
            <c:strRef>
              <c:f>'Transport Market Evolution'!$B$107</c:f>
              <c:strCache>
                <c:ptCount val="1"/>
                <c:pt idx="0">
                  <c:v>EU Funds </c:v>
                </c:pt>
              </c:strCache>
            </c:strRef>
          </c:tx>
          <c:spPr>
            <a:ln w="25400">
              <a:noFill/>
            </a:ln>
          </c:spPr>
          <c:cat>
            <c:numRef>
              <c:f>'Transport Market Evolution'!$C$95:$H$95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'Transport Market Evolution'!$C$107:$H$107</c:f>
              <c:numCache>
                <c:formatCode>0.00%</c:formatCode>
                <c:ptCount val="6"/>
                <c:pt idx="0">
                  <c:v>6.4591568287047951E-4</c:v>
                </c:pt>
                <c:pt idx="1">
                  <c:v>5.0900943793186096E-4</c:v>
                </c:pt>
                <c:pt idx="2">
                  <c:v>2.0689294263832314E-4</c:v>
                </c:pt>
                <c:pt idx="3">
                  <c:v>2.8010512434876333E-4</c:v>
                </c:pt>
                <c:pt idx="4">
                  <c:v>2.7468775181611795E-4</c:v>
                </c:pt>
                <c:pt idx="5">
                  <c:v>5.256244186782631E-4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6554112"/>
        <c:axId val="276555648"/>
      </c:areaChart>
      <c:catAx>
        <c:axId val="27655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76555648"/>
        <c:crosses val="autoZero"/>
        <c:auto val="1"/>
        <c:lblAlgn val="ctr"/>
        <c:lblOffset val="100"/>
        <c:noMultiLvlLbl val="0"/>
      </c:catAx>
      <c:valAx>
        <c:axId val="27655564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765541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2.0026450182099378E-2"/>
          <c:y val="0.77269229503167969"/>
          <c:w val="0.9729319009542412"/>
          <c:h val="0.1959412558601735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611662301408914"/>
          <c:y val="5.1400554097404488E-2"/>
          <c:w val="0.7569325718126354"/>
          <c:h val="0.592067777242130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Sheet2!$C$12</c:f>
              <c:strCache>
                <c:ptCount val="1"/>
                <c:pt idx="0">
                  <c:v>Maintenance of railway infrastructure</c:v>
                </c:pt>
              </c:strCache>
            </c:strRef>
          </c:tx>
          <c:invertIfNegative val="0"/>
          <c:cat>
            <c:strRef>
              <c:f>Sheet2!$D$9:$G$9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 (f)</c:v>
                </c:pt>
                <c:pt idx="3">
                  <c:v>2017 (f)</c:v>
                </c:pt>
              </c:strCache>
            </c:strRef>
          </c:cat>
          <c:val>
            <c:numRef>
              <c:f>Sheet2!$D$12:$G$12</c:f>
              <c:numCache>
                <c:formatCode>_(* #,##0.0_);_(* \(#,##0.0\);_(* "-"??_);_(@_)</c:formatCode>
                <c:ptCount val="4"/>
                <c:pt idx="0">
                  <c:v>516</c:v>
                </c:pt>
                <c:pt idx="1">
                  <c:v>516</c:v>
                </c:pt>
                <c:pt idx="2">
                  <c:v>516</c:v>
                </c:pt>
                <c:pt idx="3">
                  <c:v>516</c:v>
                </c:pt>
              </c:numCache>
            </c:numRef>
          </c:val>
        </c:ser>
        <c:ser>
          <c:idx val="1"/>
          <c:order val="1"/>
          <c:tx>
            <c:strRef>
              <c:f>Sheet2!$C$13</c:f>
              <c:strCache>
                <c:ptCount val="1"/>
                <c:pt idx="0">
                  <c:v>Provision from fuel tax for HZ Infrastructure</c:v>
                </c:pt>
              </c:strCache>
            </c:strRef>
          </c:tx>
          <c:invertIfNegative val="0"/>
          <c:cat>
            <c:strRef>
              <c:f>Sheet2!$D$9:$G$9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 (f)</c:v>
                </c:pt>
                <c:pt idx="3">
                  <c:v>2017 (f)</c:v>
                </c:pt>
              </c:strCache>
            </c:strRef>
          </c:cat>
          <c:val>
            <c:numRef>
              <c:f>Sheet2!$D$13:$G$13</c:f>
              <c:numCache>
                <c:formatCode>_(* #,##0.0_);_(* \(#,##0.0\);_(* "-"??_);_(@_)</c:formatCode>
                <c:ptCount val="4"/>
                <c:pt idx="0">
                  <c:v>440</c:v>
                </c:pt>
                <c:pt idx="1">
                  <c:v>440</c:v>
                </c:pt>
                <c:pt idx="2">
                  <c:v>440</c:v>
                </c:pt>
                <c:pt idx="3">
                  <c:v>440</c:v>
                </c:pt>
              </c:numCache>
            </c:numRef>
          </c:val>
        </c:ser>
        <c:ser>
          <c:idx val="2"/>
          <c:order val="2"/>
          <c:tx>
            <c:strRef>
              <c:f>Sheet2!$C$14</c:f>
              <c:strCache>
                <c:ptCount val="1"/>
                <c:pt idx="0">
                  <c:v>OP Transport</c:v>
                </c:pt>
              </c:strCache>
            </c:strRef>
          </c:tx>
          <c:invertIfNegative val="0"/>
          <c:cat>
            <c:strRef>
              <c:f>Sheet2!$D$9:$G$9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 (f)</c:v>
                </c:pt>
                <c:pt idx="3">
                  <c:v>2017 (f)</c:v>
                </c:pt>
              </c:strCache>
            </c:strRef>
          </c:cat>
          <c:val>
            <c:numRef>
              <c:f>Sheet2!$D$14:$G$14</c:f>
              <c:numCache>
                <c:formatCode>_(* #,##0.0_);_(* \(#,##0.0\);_(* "-"??_);_(@_)</c:formatCode>
                <c:ptCount val="4"/>
                <c:pt idx="0">
                  <c:v>415.91399999999999</c:v>
                </c:pt>
                <c:pt idx="1">
                  <c:v>414.27699999999999</c:v>
                </c:pt>
                <c:pt idx="2">
                  <c:v>510.80399999999997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Sheet2!$C$15</c:f>
              <c:strCache>
                <c:ptCount val="1"/>
                <c:pt idx="0">
                  <c:v>OP Competitiveness and Cohesion, PA 7</c:v>
                </c:pt>
              </c:strCache>
            </c:strRef>
          </c:tx>
          <c:invertIfNegative val="0"/>
          <c:cat>
            <c:strRef>
              <c:f>Sheet2!$D$9:$G$9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 (f)</c:v>
                </c:pt>
                <c:pt idx="3">
                  <c:v>2017 (f)</c:v>
                </c:pt>
              </c:strCache>
            </c:strRef>
          </c:cat>
          <c:val>
            <c:numRef>
              <c:f>Sheet2!$D$15:$G$15</c:f>
              <c:numCache>
                <c:formatCode>_(* #,##0.0_);_(* \(#,##0.0\);_(* "-"??_);_(@_)</c:formatCode>
                <c:ptCount val="4"/>
                <c:pt idx="0">
                  <c:v>0</c:v>
                </c:pt>
                <c:pt idx="1">
                  <c:v>151.1</c:v>
                </c:pt>
                <c:pt idx="2">
                  <c:v>605.995</c:v>
                </c:pt>
                <c:pt idx="3">
                  <c:v>2515.9650000000001</c:v>
                </c:pt>
              </c:numCache>
            </c:numRef>
          </c:val>
        </c:ser>
        <c:ser>
          <c:idx val="4"/>
          <c:order val="4"/>
          <c:tx>
            <c:strRef>
              <c:f>Sheet2!$E$9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Sheet2!$D$9:$G$9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 (f)</c:v>
                </c:pt>
                <c:pt idx="3">
                  <c:v>2017 (f)</c:v>
                </c:pt>
              </c:strCache>
            </c:strRef>
          </c:cat>
          <c:val>
            <c:numRef>
              <c:f>Sheet2!$F$9:$G$9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6612224"/>
        <c:axId val="276613760"/>
      </c:barChart>
      <c:catAx>
        <c:axId val="276612224"/>
        <c:scaling>
          <c:orientation val="minMax"/>
        </c:scaling>
        <c:delete val="0"/>
        <c:axPos val="b"/>
        <c:majorTickMark val="out"/>
        <c:minorTickMark val="none"/>
        <c:tickLblPos val="nextTo"/>
        <c:crossAx val="276613760"/>
        <c:crosses val="autoZero"/>
        <c:auto val="1"/>
        <c:lblAlgn val="ctr"/>
        <c:lblOffset val="100"/>
        <c:noMultiLvlLbl val="0"/>
      </c:catAx>
      <c:valAx>
        <c:axId val="276613760"/>
        <c:scaling>
          <c:orientation val="minMax"/>
        </c:scaling>
        <c:delete val="0"/>
        <c:axPos val="l"/>
        <c:majorGridlines/>
        <c:numFmt formatCode="_(* #,##0.0_);_(* \(#,##0.0\);_(* &quot;-&quot;??_);_(@_)" sourceLinked="1"/>
        <c:majorTickMark val="out"/>
        <c:minorTickMark val="none"/>
        <c:tickLblPos val="nextTo"/>
        <c:crossAx val="276612224"/>
        <c:crosses val="autoZero"/>
        <c:crossBetween val="between"/>
      </c:valAx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11636318686957747"/>
          <c:y val="0.75092049884297007"/>
          <c:w val="0.84406630985842024"/>
          <c:h val="0.2295451086365683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8B933-32B3-4365-96C4-72977A694D8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ABC6C-46FE-45D0-8F6D-19454A62B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22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41DCA-8854-448C-9373-477C8DA8AD38}" type="datetimeFigureOut">
              <a:rPr lang="de-DE" smtClean="0"/>
              <a:pPr/>
              <a:t>03.12.2014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92150"/>
            <a:ext cx="4606925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93421" y="4379595"/>
            <a:ext cx="5547360" cy="41490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B22FE-F869-4CFE-92A0-938D0E41CCB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089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Titl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88042" y="5153078"/>
            <a:ext cx="4034590" cy="1127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Name of the contributor</a:t>
            </a:r>
          </a:p>
          <a:p>
            <a:pPr lvl="0"/>
            <a:r>
              <a:rPr lang="en-US" noProof="0" dirty="0" smtClean="0"/>
              <a:t>Name of the event, venue</a:t>
            </a:r>
          </a:p>
          <a:p>
            <a:pPr lvl="0"/>
            <a:r>
              <a:rPr lang="en-US" noProof="0" dirty="0" smtClean="0"/>
              <a:t>00 Month 2012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9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Titl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12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133426" y="1130968"/>
            <a:ext cx="5938818" cy="5938818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65177" y="3958989"/>
            <a:ext cx="7538185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Master Title: Version 2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65327" y="5131316"/>
            <a:ext cx="7539711" cy="647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Name of the contributor</a:t>
            </a:r>
          </a:p>
          <a:p>
            <a:pPr lvl="0"/>
            <a:r>
              <a:rPr lang="en-US" noProof="0" dirty="0" smtClean="0"/>
              <a:t>Name of the event, venue, 00 Month 2012</a:t>
            </a:r>
          </a:p>
        </p:txBody>
      </p:sp>
    </p:spTree>
    <p:extLst>
      <p:ext uri="{BB962C8B-B14F-4D97-AF65-F5344CB8AC3E}">
        <p14:creationId xmlns:p14="http://schemas.microsoft.com/office/powerpoint/2010/main" val="375227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/>
        <p:txBody>
          <a:bodyPr/>
          <a:lstStyle>
            <a:lvl3pPr marL="361950" indent="-3619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 smtClean="0"/>
          </a:p>
          <a:p>
            <a:pPr lvl="1"/>
            <a:r>
              <a:rPr lang="en-US" noProof="0" dirty="0" smtClean="0"/>
              <a:t>Second Layer</a:t>
            </a:r>
          </a:p>
          <a:p>
            <a:pPr lvl="2"/>
            <a:r>
              <a:rPr lang="en-US" noProof="0" dirty="0" smtClean="0"/>
              <a:t>Third Layer</a:t>
            </a:r>
          </a:p>
          <a:p>
            <a:pPr lvl="3"/>
            <a:r>
              <a:rPr lang="en-US" noProof="0" dirty="0" smtClean="0"/>
              <a:t>Fourth Layer</a:t>
            </a:r>
          </a:p>
          <a:p>
            <a:pPr lvl="4"/>
            <a:r>
              <a:rPr lang="en-US" noProof="0" dirty="0" smtClean="0"/>
              <a:t>Fifth Layer</a:t>
            </a:r>
          </a:p>
          <a:p>
            <a:pPr lvl="5"/>
            <a:r>
              <a:rPr lang="en-US" noProof="0" dirty="0" smtClean="0"/>
              <a:t>6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8661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0" y="3716338"/>
            <a:ext cx="8496300" cy="2305050"/>
          </a:xfrm>
        </p:spPr>
        <p:txBody>
          <a:bodyPr anchor="ctr" anchorCtr="1"/>
          <a:lstStyle>
            <a:lvl1pPr algn="ctr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1268413"/>
            <a:ext cx="8496300" cy="2305050"/>
          </a:xfrm>
        </p:spPr>
        <p:txBody>
          <a:bodyPr/>
          <a:lstStyle/>
          <a:p>
            <a:r>
              <a:rPr lang="en-US" noProof="0" dirty="0" smtClean="0"/>
              <a:t>Images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89624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1" y="1268413"/>
            <a:ext cx="4176712" cy="4752975"/>
          </a:xfrm>
        </p:spPr>
        <p:txBody>
          <a:bodyPr/>
          <a:lstStyle>
            <a:lvl1pPr algn="l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43438" y="1268413"/>
            <a:ext cx="4176712" cy="4752975"/>
          </a:xfrm>
        </p:spPr>
        <p:txBody>
          <a:bodyPr/>
          <a:lstStyle/>
          <a:p>
            <a:r>
              <a:rPr lang="en-US" noProof="0" dirty="0" smtClean="0"/>
              <a:t>Images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192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7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80546" y="2986248"/>
            <a:ext cx="3349461" cy="1011238"/>
          </a:xfrm>
        </p:spPr>
        <p:txBody>
          <a:bodyPr bIns="0"/>
          <a:lstStyle>
            <a:lvl1pPr>
              <a:defRPr sz="3500">
                <a:solidFill>
                  <a:srgbClr val="002345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Thank you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80547" y="4026716"/>
            <a:ext cx="339115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rgbClr val="00ADE4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World Bank Group</a:t>
            </a:r>
          </a:p>
          <a:p>
            <a:pPr lvl="0"/>
            <a:r>
              <a:rPr lang="en-US" noProof="0" dirty="0" smtClean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Address Line 1</a:t>
            </a:r>
          </a:p>
          <a:p>
            <a:pPr lvl="0"/>
            <a:r>
              <a:rPr lang="en-US" noProof="0" dirty="0" smtClean="0"/>
              <a:t>City ABC</a:t>
            </a:r>
          </a:p>
          <a:p>
            <a:pPr lvl="0"/>
            <a:r>
              <a:rPr lang="en-US" noProof="0" dirty="0" smtClean="0"/>
              <a:t>State DEFG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63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1278000"/>
            <a:ext cx="9144000" cy="55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Bild 13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059832" y="1057374"/>
            <a:ext cx="6012412" cy="6012412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52800" y="1272561"/>
            <a:ext cx="7017314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Thank you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52968" y="4026716"/>
            <a:ext cx="701873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World Bank Group</a:t>
            </a:r>
          </a:p>
          <a:p>
            <a:pPr lvl="0"/>
            <a:r>
              <a:rPr lang="en-US" noProof="0" dirty="0" smtClean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Address Line 1</a:t>
            </a:r>
          </a:p>
          <a:p>
            <a:pPr lvl="0"/>
            <a:r>
              <a:rPr lang="en-US" noProof="0" dirty="0" smtClean="0"/>
              <a:t>City ABC</a:t>
            </a:r>
          </a:p>
          <a:p>
            <a:pPr lvl="0"/>
            <a:r>
              <a:rPr lang="en-US" noProof="0" dirty="0" smtClean="0"/>
              <a:t>State DEFG</a:t>
            </a:r>
          </a:p>
        </p:txBody>
      </p:sp>
    </p:spTree>
    <p:extLst>
      <p:ext uri="{BB962C8B-B14F-4D97-AF65-F5344CB8AC3E}">
        <p14:creationId xmlns:p14="http://schemas.microsoft.com/office/powerpoint/2010/main" val="239607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18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This is a headline</a:t>
            </a:r>
            <a:endParaRPr lang="en-US" noProof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0063" y="6360101"/>
            <a:ext cx="4558326" cy="21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118" y="6360102"/>
            <a:ext cx="28803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323850" y="1268413"/>
            <a:ext cx="8496300" cy="475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 smtClean="0"/>
              <a:t>Textmaster</a:t>
            </a:r>
            <a:endParaRPr lang="en-US" noProof="0" dirty="0" smtClean="0"/>
          </a:p>
          <a:p>
            <a:pPr lvl="1"/>
            <a:r>
              <a:rPr lang="en-US" noProof="0" dirty="0" smtClean="0"/>
              <a:t>Second Layer</a:t>
            </a:r>
          </a:p>
          <a:p>
            <a:pPr lvl="2"/>
            <a:r>
              <a:rPr lang="en-US" noProof="0" dirty="0" smtClean="0"/>
              <a:t>Third Layer</a:t>
            </a:r>
          </a:p>
          <a:p>
            <a:pPr lvl="3"/>
            <a:r>
              <a:rPr lang="en-US" noProof="0" dirty="0" smtClean="0"/>
              <a:t>Fourth Layer</a:t>
            </a:r>
          </a:p>
          <a:p>
            <a:pPr lvl="4"/>
            <a:r>
              <a:rPr lang="en-US" noProof="0" dirty="0" smtClean="0"/>
              <a:t>Fifth Layer</a:t>
            </a:r>
          </a:p>
          <a:p>
            <a:pPr lvl="5"/>
            <a:r>
              <a:rPr lang="en-US" noProof="0" dirty="0" smtClean="0"/>
              <a:t>6</a:t>
            </a:r>
            <a:endParaRPr lang="en-US" noProof="0" dirty="0"/>
          </a:p>
        </p:txBody>
      </p:sp>
      <p:pic>
        <p:nvPicPr>
          <p:cNvPr id="11" name="Picture 2" descr="U:\1405265\1405265 WBG Logo\LOGO FILES\Horizontal\WBG_Horizontal_Color\web\WBG_Horizontal-RGB-web.jpg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15"/>
          <a:stretch/>
        </p:blipFill>
        <p:spPr bwMode="auto">
          <a:xfrm>
            <a:off x="323851" y="6302501"/>
            <a:ext cx="1689433" cy="32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81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1" r:id="rId2"/>
    <p:sldLayoutId id="2147483656" r:id="rId3"/>
    <p:sldLayoutId id="2147483660" r:id="rId4"/>
    <p:sldLayoutId id="2147483661" r:id="rId5"/>
    <p:sldLayoutId id="2147483659" r:id="rId6"/>
    <p:sldLayoutId id="2147483680" r:id="rId7"/>
    <p:sldLayoutId id="2147483663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3000" kern="1200" baseline="0">
          <a:solidFill>
            <a:schemeClr val="accent2"/>
          </a:solidFill>
          <a:latin typeface="+mn-lt"/>
          <a:ea typeface="+mn-ea"/>
          <a:cs typeface="+mn-cs"/>
        </a:defRPr>
      </a:lvl2pPr>
      <a:lvl3pPr marL="361950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 baseline="0">
          <a:solidFill>
            <a:schemeClr val="accent2"/>
          </a:solidFill>
          <a:latin typeface="+mn-lt"/>
          <a:ea typeface="+mn-ea"/>
          <a:cs typeface="+mn-cs"/>
        </a:defRPr>
      </a:lvl3pPr>
      <a:lvl4pPr marL="715963" indent="-354013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4pPr>
      <a:lvl5pPr marL="1077913" indent="-361950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1431925" indent="-354013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2077" y="39466"/>
            <a:ext cx="8645979" cy="525915"/>
          </a:xfrm>
        </p:spPr>
        <p:txBody>
          <a:bodyPr/>
          <a:lstStyle/>
          <a:p>
            <a:pPr algn="ctr"/>
            <a:r>
              <a:rPr lang="en-US" b="1" dirty="0" smtClean="0"/>
              <a:t>Railway</a:t>
            </a:r>
            <a:r>
              <a:rPr lang="hr-HR" b="1" dirty="0" smtClean="0"/>
              <a:t>s</a:t>
            </a: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Inhaltsplatzhalter 4"/>
          <p:cNvSpPr txBox="1">
            <a:spLocks/>
          </p:cNvSpPr>
          <p:nvPr/>
        </p:nvSpPr>
        <p:spPr>
          <a:xfrm>
            <a:off x="485775" y="1000124"/>
            <a:ext cx="8124826" cy="51720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361950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715963" indent="-35401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77913" indent="-36195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431925" indent="-354013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Part of the European </a:t>
            </a:r>
            <a:r>
              <a:rPr lang="en-US" sz="1800" dirty="0">
                <a:solidFill>
                  <a:schemeClr val="tx1"/>
                </a:solidFill>
              </a:rPr>
              <a:t>transport </a:t>
            </a:r>
            <a:r>
              <a:rPr lang="en-US" sz="1800" dirty="0" smtClean="0">
                <a:solidFill>
                  <a:schemeClr val="tx1"/>
                </a:solidFill>
              </a:rPr>
              <a:t>network </a:t>
            </a:r>
            <a:r>
              <a:rPr lang="hr-HR" sz="1800" dirty="0">
                <a:solidFill>
                  <a:schemeClr val="tx1"/>
                </a:solidFill>
              </a:rPr>
              <a:t>→</a:t>
            </a:r>
            <a:r>
              <a:rPr lang="en-US" sz="1800" dirty="0" smtClean="0">
                <a:solidFill>
                  <a:schemeClr val="tx1"/>
                </a:solidFill>
              </a:rPr>
              <a:t> EUR </a:t>
            </a:r>
            <a:r>
              <a:rPr lang="en-US" sz="1800" dirty="0">
                <a:solidFill>
                  <a:schemeClr val="tx1"/>
                </a:solidFill>
              </a:rPr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bn </a:t>
            </a:r>
            <a:r>
              <a:rPr lang="en-US" sz="1800" dirty="0">
                <a:solidFill>
                  <a:schemeClr val="tx1"/>
                </a:solidFill>
              </a:rPr>
              <a:t>in the period </a:t>
            </a:r>
            <a:r>
              <a:rPr lang="en-US" sz="1800" dirty="0" smtClean="0">
                <a:solidFill>
                  <a:schemeClr val="tx1"/>
                </a:solidFill>
              </a:rPr>
              <a:t>2014-2020 for investments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Public </a:t>
            </a:r>
            <a:r>
              <a:rPr lang="en-US" sz="1800" dirty="0">
                <a:solidFill>
                  <a:schemeClr val="tx1"/>
                </a:solidFill>
              </a:rPr>
              <a:t>transfers to railways amounted to </a:t>
            </a:r>
            <a:r>
              <a:rPr lang="en-US" sz="1800" dirty="0" smtClean="0">
                <a:solidFill>
                  <a:schemeClr val="tx1"/>
                </a:solidFill>
              </a:rPr>
              <a:t>0.5% </a:t>
            </a:r>
            <a:r>
              <a:rPr lang="en-US" sz="1800" dirty="0">
                <a:solidFill>
                  <a:schemeClr val="tx1"/>
                </a:solidFill>
              </a:rPr>
              <a:t>of GDP in </a:t>
            </a:r>
            <a:r>
              <a:rPr lang="en-US" sz="1800" dirty="0" smtClean="0">
                <a:solidFill>
                  <a:schemeClr val="tx1"/>
                </a:solidFill>
              </a:rPr>
              <a:t>2013 (half for infrastructure)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Over 5.8% of GDP invested in railway since 2002 (15% of GDP invested in motorways)</a:t>
            </a:r>
          </a:p>
          <a:p>
            <a:pPr marL="457200" lvl="2" indent="-457200"/>
            <a:r>
              <a:rPr lang="hr-HR" sz="1800" dirty="0" smtClean="0">
                <a:solidFill>
                  <a:schemeClr val="tx1"/>
                </a:solidFill>
              </a:rPr>
              <a:t>S</a:t>
            </a:r>
            <a:r>
              <a:rPr lang="en-US" sz="1800" dirty="0" err="1" smtClean="0">
                <a:solidFill>
                  <a:schemeClr val="tx1"/>
                </a:solidFill>
              </a:rPr>
              <a:t>ignificant</a:t>
            </a:r>
            <a:r>
              <a:rPr lang="en-US" sz="1800" dirty="0" smtClean="0">
                <a:solidFill>
                  <a:schemeClr val="tx1"/>
                </a:solidFill>
              </a:rPr>
              <a:t> decline in </a:t>
            </a:r>
            <a:r>
              <a:rPr lang="en-US" sz="1800" dirty="0">
                <a:solidFill>
                  <a:schemeClr val="tx1"/>
                </a:solidFill>
              </a:rPr>
              <a:t>demand </a:t>
            </a: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>
                <a:solidFill>
                  <a:schemeClr val="tx1"/>
                </a:solidFill>
              </a:rPr>
              <a:t>by 36% </a:t>
            </a:r>
            <a:r>
              <a:rPr lang="en-US" sz="1800" dirty="0" smtClean="0">
                <a:solidFill>
                  <a:schemeClr val="tx1"/>
                </a:solidFill>
              </a:rPr>
              <a:t>between 2007-2012, measured </a:t>
            </a:r>
            <a:r>
              <a:rPr lang="en-US" sz="1800" dirty="0">
                <a:solidFill>
                  <a:schemeClr val="tx1"/>
                </a:solidFill>
              </a:rPr>
              <a:t>in million traffic </a:t>
            </a:r>
            <a:r>
              <a:rPr lang="en-US" sz="1800" dirty="0" smtClean="0">
                <a:solidFill>
                  <a:schemeClr val="tx1"/>
                </a:solidFill>
              </a:rPr>
              <a:t>units)</a:t>
            </a:r>
          </a:p>
          <a:p>
            <a:pPr marL="457200" lvl="2" indent="-457200"/>
            <a:r>
              <a:rPr lang="en-US" sz="1800" dirty="0" smtClean="0">
                <a:solidFill>
                  <a:schemeClr val="tx1"/>
                </a:solidFill>
              </a:rPr>
              <a:t>Poor </a:t>
            </a:r>
            <a:r>
              <a:rPr lang="en-US" sz="1800" dirty="0" smtClean="0">
                <a:solidFill>
                  <a:schemeClr val="tx1"/>
                </a:solidFill>
              </a:rPr>
              <a:t>operating </a:t>
            </a:r>
            <a:r>
              <a:rPr lang="en-US" sz="1800" dirty="0" smtClean="0">
                <a:solidFill>
                  <a:schemeClr val="tx1"/>
                </a:solidFill>
              </a:rPr>
              <a:t>performance </a:t>
            </a:r>
            <a:r>
              <a:rPr lang="en-US" sz="1800" dirty="0" smtClean="0">
                <a:solidFill>
                  <a:schemeClr val="tx1"/>
                </a:solidFill>
              </a:rPr>
              <a:t>and </a:t>
            </a:r>
            <a:r>
              <a:rPr lang="en-US" sz="1800" dirty="0" smtClean="0">
                <a:solidFill>
                  <a:schemeClr val="tx1"/>
                </a:solidFill>
              </a:rPr>
              <a:t>aging </a:t>
            </a:r>
            <a:r>
              <a:rPr lang="en-US" sz="1800" dirty="0" smtClean="0">
                <a:solidFill>
                  <a:schemeClr val="tx1"/>
                </a:solidFill>
              </a:rPr>
              <a:t>rolling </a:t>
            </a:r>
            <a:r>
              <a:rPr lang="en-US" sz="1800" dirty="0">
                <a:solidFill>
                  <a:schemeClr val="tx1"/>
                </a:solidFill>
              </a:rPr>
              <a:t>stock </a:t>
            </a:r>
            <a:r>
              <a:rPr lang="en-US" sz="1800" dirty="0" smtClean="0">
                <a:solidFill>
                  <a:schemeClr val="tx1"/>
                </a:solidFill>
              </a:rPr>
              <a:t>(the </a:t>
            </a:r>
            <a:r>
              <a:rPr lang="en-US" sz="1800" dirty="0">
                <a:solidFill>
                  <a:schemeClr val="tx1"/>
                </a:solidFill>
              </a:rPr>
              <a:t>majority of assets are more than 30 years </a:t>
            </a:r>
            <a:r>
              <a:rPr lang="en-US" sz="1800" dirty="0" smtClean="0">
                <a:solidFill>
                  <a:schemeClr val="tx1"/>
                </a:solidFill>
              </a:rPr>
              <a:t>old)</a:t>
            </a:r>
          </a:p>
          <a:p>
            <a:pPr marL="457200" lvl="2" indent="-457200"/>
            <a:r>
              <a:rPr lang="en-US" sz="1800" dirty="0" smtClean="0">
                <a:solidFill>
                  <a:schemeClr val="tx1"/>
                </a:solidFill>
              </a:rPr>
              <a:t>L</a:t>
            </a:r>
            <a:r>
              <a:rPr lang="hr-HR" sz="1800" dirty="0">
                <a:solidFill>
                  <a:schemeClr val="tx1"/>
                </a:solidFill>
              </a:rPr>
              <a:t>ow efficiency</a:t>
            </a:r>
            <a:r>
              <a:rPr lang="en-US" sz="1800" dirty="0">
                <a:solidFill>
                  <a:schemeClr val="tx1"/>
                </a:solidFill>
              </a:rPr>
              <a:t>:</a:t>
            </a:r>
            <a:endParaRPr lang="hr-HR" sz="1800" dirty="0">
              <a:solidFill>
                <a:schemeClr val="tx1"/>
              </a:solidFill>
            </a:endParaRPr>
          </a:p>
          <a:p>
            <a:pPr marL="811213" lvl="3" indent="-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Labor productivity low and falling since 2008, mainly due to overstaffing</a:t>
            </a:r>
            <a:endParaRPr lang="hr-HR" sz="1600" dirty="0">
              <a:solidFill>
                <a:schemeClr val="tx1"/>
              </a:solidFill>
            </a:endParaRPr>
          </a:p>
          <a:p>
            <a:pPr marL="811213" lvl="3" indent="-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Wage bill remain</a:t>
            </a:r>
            <a:r>
              <a:rPr lang="hr-HR" sz="1600" dirty="0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 unsustainably high (70% of operating revenues for labor costs, compared to 40% in EU)</a:t>
            </a:r>
            <a:endParaRPr lang="hr-HR" sz="1600" dirty="0">
              <a:solidFill>
                <a:schemeClr val="tx1"/>
              </a:solidFill>
            </a:endParaRPr>
          </a:p>
          <a:p>
            <a:pPr marL="811213" lvl="3" indent="-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</a:t>
            </a:r>
            <a:r>
              <a:rPr lang="hr-HR" sz="1600" dirty="0">
                <a:solidFill>
                  <a:schemeClr val="tx1"/>
                </a:solidFill>
              </a:rPr>
              <a:t>eak </a:t>
            </a:r>
            <a:r>
              <a:rPr lang="en-US" sz="1600" dirty="0">
                <a:solidFill>
                  <a:schemeClr val="tx1"/>
                </a:solidFill>
              </a:rPr>
              <a:t>financial </a:t>
            </a:r>
            <a:r>
              <a:rPr lang="en-US" sz="1600" dirty="0" smtClean="0">
                <a:solidFill>
                  <a:schemeClr val="tx1"/>
                </a:solidFill>
              </a:rPr>
              <a:t>performance and overdependence on State support</a:t>
            </a:r>
            <a:endParaRPr lang="en-US" sz="1600" dirty="0">
              <a:solidFill>
                <a:schemeClr val="tx1"/>
              </a:solidFill>
            </a:endParaRPr>
          </a:p>
          <a:p>
            <a:pPr lvl="2"/>
            <a:endParaRPr lang="en-US" sz="17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r-HR" sz="1700" dirty="0" smtClean="0">
              <a:solidFill>
                <a:schemeClr val="tx1"/>
              </a:solidFill>
            </a:endParaRPr>
          </a:p>
        </p:txBody>
      </p:sp>
      <p:sp>
        <p:nvSpPr>
          <p:cNvPr id="11" name="Inhaltsplatzhalter 4"/>
          <p:cNvSpPr txBox="1">
            <a:spLocks/>
          </p:cNvSpPr>
          <p:nvPr/>
        </p:nvSpPr>
        <p:spPr>
          <a:xfrm>
            <a:off x="266700" y="3462164"/>
            <a:ext cx="8518980" cy="21671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361950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715963" indent="-35401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77913" indent="-36195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431925" indent="-354013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55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95502" y="6293420"/>
            <a:ext cx="39814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Source</a:t>
            </a:r>
            <a:r>
              <a:rPr lang="en-US" sz="1100" i="1" dirty="0"/>
              <a:t>: </a:t>
            </a:r>
            <a:r>
              <a:rPr lang="en-US" sz="1100" i="1" dirty="0" smtClean="0"/>
              <a:t>HZ, State budget, World Bank calculations</a:t>
            </a:r>
            <a:r>
              <a:rPr lang="hr-HR" sz="1100" i="1" dirty="0" smtClean="0"/>
              <a:t>.</a:t>
            </a:r>
            <a:endParaRPr lang="en-US" sz="1100" i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7" y="932075"/>
            <a:ext cx="5143498" cy="248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8875282"/>
              </p:ext>
            </p:extLst>
          </p:nvPr>
        </p:nvGraphicFramePr>
        <p:xfrm>
          <a:off x="323852" y="3755139"/>
          <a:ext cx="4371973" cy="2455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583540"/>
              </p:ext>
            </p:extLst>
          </p:nvPr>
        </p:nvGraphicFramePr>
        <p:xfrm>
          <a:off x="5064558" y="3753710"/>
          <a:ext cx="3927042" cy="1933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1912080"/>
              </p:ext>
            </p:extLst>
          </p:nvPr>
        </p:nvGraphicFramePr>
        <p:xfrm>
          <a:off x="5734054" y="1121718"/>
          <a:ext cx="3254500" cy="2062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24502" y="885620"/>
            <a:ext cx="39814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/>
              <a:t>HZ Cargo: Wagon productivity (wagons/traffic units)</a:t>
            </a:r>
            <a:endParaRPr lang="en-US" sz="11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876800" y="3570845"/>
            <a:ext cx="4629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/>
              <a:t>HZ Passenger Transport: Labor productivity (traffic units/staff)</a:t>
            </a:r>
            <a:endParaRPr lang="en-US" sz="11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80977" y="3547820"/>
            <a:ext cx="39814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/>
              <a:t>HZ Infrastructure: Labor productivity (staff/network)</a:t>
            </a:r>
            <a:endParaRPr lang="en-US" sz="1100" b="1" dirty="0"/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302077" y="39466"/>
            <a:ext cx="8645979" cy="525915"/>
          </a:xfrm>
        </p:spPr>
        <p:txBody>
          <a:bodyPr/>
          <a:lstStyle/>
          <a:p>
            <a:pPr algn="ctr"/>
            <a:r>
              <a:rPr lang="en-US" b="1" dirty="0" smtClean="0"/>
              <a:t>Key performance indicators (2012)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130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Operating subsidy has a diminishing trend at the expense of a non-efficient railway system</a:t>
            </a:r>
            <a:endParaRPr lang="en-US" sz="2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647070"/>
              </p:ext>
            </p:extLst>
          </p:nvPr>
        </p:nvGraphicFramePr>
        <p:xfrm>
          <a:off x="390524" y="1178718"/>
          <a:ext cx="5829301" cy="221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3758946"/>
              </p:ext>
            </p:extLst>
          </p:nvPr>
        </p:nvGraphicFramePr>
        <p:xfrm>
          <a:off x="3484890" y="3724275"/>
          <a:ext cx="5297159" cy="249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343652" y="1318970"/>
            <a:ext cx="261937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/>
              <a:t>Direct contribution to railway sector as a percentage of GDP</a:t>
            </a:r>
          </a:p>
          <a:p>
            <a:r>
              <a:rPr lang="en-US" sz="1100" i="1" dirty="0" smtClean="0"/>
              <a:t>(excludes co-financing of EU funded investments and takeover of loans of railway companies)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677" y="3871670"/>
            <a:ext cx="26193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/>
              <a:t>Viability Ratio </a:t>
            </a:r>
            <a:r>
              <a:rPr lang="en-US" sz="1100" i="1" dirty="0" smtClean="0"/>
              <a:t>is calculated as commercial revenue to total operating costs.</a:t>
            </a:r>
          </a:p>
          <a:p>
            <a:endParaRPr lang="en-US" sz="1100" b="1" i="1" dirty="0" smtClean="0"/>
          </a:p>
          <a:p>
            <a:r>
              <a:rPr lang="en-US" sz="1100" b="1" i="1" dirty="0" smtClean="0"/>
              <a:t>Cost Recovery Ratio</a:t>
            </a:r>
            <a:r>
              <a:rPr lang="en-US" sz="1100" i="1" dirty="0"/>
              <a:t> </a:t>
            </a:r>
            <a:r>
              <a:rPr lang="en-US" sz="1100" i="1" dirty="0" smtClean="0"/>
              <a:t>is calculated as total revenue, including state support, to total operating costs.</a:t>
            </a:r>
          </a:p>
          <a:p>
            <a:endParaRPr lang="en-US" sz="1100" b="1" i="1" dirty="0"/>
          </a:p>
          <a:p>
            <a:r>
              <a:rPr lang="en-US" sz="1100" i="1" dirty="0"/>
              <a:t>*</a:t>
            </a:r>
            <a:r>
              <a:rPr lang="en-US" sz="1100" i="1" dirty="0" smtClean="0"/>
              <a:t>Due to separation of the railway holding in 2012, calculations from 2012 onwards are based on individual company reports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95502" y="6293420"/>
            <a:ext cx="39814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Source</a:t>
            </a:r>
            <a:r>
              <a:rPr lang="en-US" sz="1100" i="1" dirty="0"/>
              <a:t>: </a:t>
            </a:r>
            <a:r>
              <a:rPr lang="en-US" sz="1100" i="1" dirty="0" smtClean="0"/>
              <a:t>HZ, State budget, World Bank calculations</a:t>
            </a:r>
            <a:r>
              <a:rPr lang="hr-HR" sz="1100" i="1" dirty="0" smtClean="0"/>
              <a:t>.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504978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HZ Passenger Transport: increasing unit subsidy gives no incentive to improve efficiency and optimize rail services</a:t>
            </a:r>
            <a:endParaRPr lang="en-US" sz="2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178239335"/>
              </p:ext>
            </p:extLst>
          </p:nvPr>
        </p:nvGraphicFramePr>
        <p:xfrm>
          <a:off x="457196" y="1392238"/>
          <a:ext cx="8115299" cy="1322389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305554"/>
                <a:gridCol w="447114"/>
                <a:gridCol w="706959"/>
                <a:gridCol w="706959"/>
                <a:gridCol w="706959"/>
                <a:gridCol w="706959"/>
                <a:gridCol w="706959"/>
                <a:gridCol w="706959"/>
                <a:gridCol w="706959"/>
                <a:gridCol w="706959"/>
                <a:gridCol w="706959"/>
              </a:tblGrid>
              <a:tr h="187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2010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2011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2012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2013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2016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2017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2018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87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train-km (mil)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87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pax</a:t>
                      </a:r>
                      <a:r>
                        <a:rPr lang="en-US" sz="1100" u="none" strike="noStrike" dirty="0">
                          <a:effectLst/>
                        </a:rPr>
                        <a:t>-km (mil)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87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subsidy </a:t>
                      </a:r>
                      <a:r>
                        <a:rPr lang="en-US" sz="1100" u="none" strike="noStrike" dirty="0" smtClean="0">
                          <a:effectLst/>
                        </a:rPr>
                        <a:t>(HRK mil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87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subsidy/</a:t>
                      </a:r>
                      <a:r>
                        <a:rPr lang="en-US" sz="1100" u="none" strike="noStrike" dirty="0" err="1">
                          <a:effectLst/>
                        </a:rPr>
                        <a:t>tkm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19.31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24.85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32.86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34.38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33.84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31.04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87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subsidy/</a:t>
                      </a:r>
                      <a:r>
                        <a:rPr lang="en-US" sz="1100" u="none" strike="noStrike" dirty="0" err="1">
                          <a:effectLst/>
                        </a:rPr>
                        <a:t>pkm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6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pkm</a:t>
                      </a:r>
                      <a:r>
                        <a:rPr lang="en-US" sz="1100" u="none" strike="noStrike" dirty="0">
                          <a:effectLst/>
                        </a:rPr>
                        <a:t>/</a:t>
                      </a:r>
                      <a:r>
                        <a:rPr lang="en-US" sz="1100" u="none" strike="noStrike" dirty="0" err="1">
                          <a:effectLst/>
                        </a:rPr>
                        <a:t>tkm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377573"/>
              </p:ext>
            </p:extLst>
          </p:nvPr>
        </p:nvGraphicFramePr>
        <p:xfrm>
          <a:off x="451816" y="2984637"/>
          <a:ext cx="40233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5502424"/>
              </p:ext>
            </p:extLst>
          </p:nvPr>
        </p:nvGraphicFramePr>
        <p:xfrm>
          <a:off x="4591050" y="3000373"/>
          <a:ext cx="40233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95501" y="6293420"/>
            <a:ext cx="6010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Source</a:t>
            </a:r>
            <a:r>
              <a:rPr lang="en-US" sz="1100" i="1" dirty="0"/>
              <a:t>: </a:t>
            </a:r>
            <a:r>
              <a:rPr lang="en-US" sz="1100" dirty="0" smtClean="0"/>
              <a:t>HZP Restructuring Program, State budget, World Bank calculations</a:t>
            </a:r>
            <a:r>
              <a:rPr lang="hr-HR" sz="1100" dirty="0" smtClean="0"/>
              <a:t>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2483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07975"/>
            <a:ext cx="8496300" cy="576263"/>
          </a:xfrm>
        </p:spPr>
        <p:txBody>
          <a:bodyPr/>
          <a:lstStyle/>
          <a:p>
            <a:r>
              <a:rPr lang="en-US" sz="2400" b="1" dirty="0" smtClean="0"/>
              <a:t>HZ Infrastructure: significant delays in EU funds absorption and reliance on expensive commercial loans</a:t>
            </a:r>
            <a:endParaRPr lang="en-US" sz="2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393500701"/>
              </p:ext>
            </p:extLst>
          </p:nvPr>
        </p:nvGraphicFramePr>
        <p:xfrm>
          <a:off x="295277" y="1782764"/>
          <a:ext cx="4143374" cy="4192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22930" y="6327471"/>
            <a:ext cx="39814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Source</a:t>
            </a:r>
            <a:r>
              <a:rPr lang="en-US" sz="1100" i="1" dirty="0"/>
              <a:t>: </a:t>
            </a:r>
            <a:r>
              <a:rPr lang="en-US" sz="1100" i="1" dirty="0" smtClean="0"/>
              <a:t>HZI, State budget, MRDEUF</a:t>
            </a:r>
            <a:endParaRPr lang="en-US" sz="11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89380" y="1364946"/>
            <a:ext cx="39814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/>
              <a:t>HZI investments during 2007-2012 </a:t>
            </a:r>
            <a:r>
              <a:rPr lang="en-US" sz="1100" i="1" dirty="0" smtClean="0"/>
              <a:t>(as % of GDP)</a:t>
            </a:r>
            <a:endParaRPr lang="en-US" sz="1100" i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689114"/>
              </p:ext>
            </p:extLst>
          </p:nvPr>
        </p:nvGraphicFramePr>
        <p:xfrm>
          <a:off x="5105399" y="1964970"/>
          <a:ext cx="3880305" cy="1092554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678795"/>
                <a:gridCol w="2088285"/>
                <a:gridCol w="1113225"/>
              </a:tblGrid>
              <a:tr h="2757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</a:rPr>
                        <a:t>CF</a:t>
                      </a:r>
                      <a:endParaRPr lang="en-US" sz="9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2449" marR="224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 smtClean="0">
                          <a:effectLst/>
                          <a:latin typeface="+mj-lt"/>
                        </a:rPr>
                        <a:t>Railways </a:t>
                      </a:r>
                      <a:r>
                        <a:rPr lang="en-US" sz="900" spc="-5" dirty="0">
                          <a:effectLst/>
                          <a:latin typeface="+mj-lt"/>
                        </a:rPr>
                        <a:t>(TEN-T Core)</a:t>
                      </a:r>
                      <a:endParaRPr lang="en-US" sz="9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2449" marR="22449" marT="0" marB="0" anchor="ctr"/>
                </a:tc>
                <a:tc>
                  <a:txBody>
                    <a:bodyPr/>
                    <a:lstStyle/>
                    <a:p>
                      <a:pPr marL="0" marR="317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10" dirty="0" smtClean="0">
                          <a:effectLst/>
                          <a:latin typeface="+mj-lt"/>
                        </a:rPr>
                        <a:t>340,000,000</a:t>
                      </a:r>
                      <a:endParaRPr lang="en-US" sz="9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2449" marR="22449" marT="0" marB="0" anchor="ctr"/>
                </a:tc>
              </a:tr>
              <a:tr h="2757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j-lt"/>
                        </a:rPr>
                        <a:t>CF</a:t>
                      </a:r>
                      <a:endParaRPr lang="en-US" sz="9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2449" marR="224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10" dirty="0" smtClean="0">
                          <a:effectLst/>
                          <a:latin typeface="+mj-lt"/>
                        </a:rPr>
                        <a:t>Other </a:t>
                      </a:r>
                      <a:r>
                        <a:rPr lang="en-US" sz="900" spc="-10" dirty="0">
                          <a:effectLst/>
                          <a:latin typeface="+mj-lt"/>
                        </a:rPr>
                        <a:t>Railways</a:t>
                      </a:r>
                      <a:endParaRPr lang="en-US" sz="9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2449" marR="22449" marT="0" marB="0" anchor="ctr"/>
                </a:tc>
                <a:tc>
                  <a:txBody>
                    <a:bodyPr/>
                    <a:lstStyle/>
                    <a:p>
                      <a:pPr marL="0" marR="317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10" dirty="0" smtClean="0">
                          <a:effectLst/>
                          <a:latin typeface="+mj-lt"/>
                        </a:rPr>
                        <a:t>50,000,000</a:t>
                      </a:r>
                      <a:endParaRPr lang="en-US" sz="9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2449" marR="22449" marT="0" marB="0" anchor="ctr"/>
                </a:tc>
              </a:tr>
              <a:tr h="270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j-lt"/>
                        </a:rPr>
                        <a:t>CF</a:t>
                      </a:r>
                      <a:endParaRPr lang="en-US" sz="9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2449" marR="224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10" dirty="0" smtClean="0">
                          <a:effectLst/>
                          <a:latin typeface="+mj-lt"/>
                        </a:rPr>
                        <a:t>Mobile </a:t>
                      </a:r>
                      <a:r>
                        <a:rPr lang="en-US" sz="900" spc="-10" dirty="0">
                          <a:effectLst/>
                          <a:latin typeface="+mj-lt"/>
                        </a:rPr>
                        <a:t>rail assets</a:t>
                      </a:r>
                      <a:endParaRPr lang="en-US" sz="9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2449" marR="22449" marT="0" marB="0" anchor="ctr"/>
                </a:tc>
                <a:tc>
                  <a:txBody>
                    <a:bodyPr/>
                    <a:lstStyle/>
                    <a:p>
                      <a:pPr marL="0" marR="317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10" dirty="0" smtClean="0">
                          <a:effectLst/>
                          <a:latin typeface="+mj-lt"/>
                        </a:rPr>
                        <a:t>90,205,755</a:t>
                      </a:r>
                      <a:endParaRPr lang="en-US" sz="9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2449" marR="22449" marT="0" marB="0" anchor="ctr"/>
                </a:tc>
              </a:tr>
              <a:tr h="270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</a:rPr>
                        <a:t>CEF</a:t>
                      </a:r>
                      <a:endParaRPr lang="en-US" sz="9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2449" marR="224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</a:rPr>
                        <a:t>Croatia</a:t>
                      </a:r>
                      <a:r>
                        <a:rPr lang="en-US" sz="900" baseline="0" dirty="0" smtClean="0">
                          <a:effectLst/>
                          <a:latin typeface="+mj-lt"/>
                          <a:ea typeface="Times New Roman"/>
                        </a:rPr>
                        <a:t> transport</a:t>
                      </a:r>
                      <a:endParaRPr lang="en-US" sz="9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2449" marR="22449" marT="0" marB="0" anchor="ctr"/>
                </a:tc>
                <a:tc>
                  <a:txBody>
                    <a:bodyPr/>
                    <a:lstStyle/>
                    <a:p>
                      <a:pPr marL="0" marR="317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Times New Roman"/>
                        </a:rPr>
                        <a:t>456,000,000</a:t>
                      </a:r>
                      <a:endParaRPr lang="en-US" sz="9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22449" marR="22449" marT="0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4255" y="1408462"/>
            <a:ext cx="39814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/>
              <a:t>EU Funds available during 2014-2020</a:t>
            </a:r>
          </a:p>
          <a:p>
            <a:r>
              <a:rPr lang="en-US" sz="1100" i="1" dirty="0" smtClean="0"/>
              <a:t>(ESIF and CEF, in EUR)</a:t>
            </a:r>
            <a:endParaRPr lang="en-US" sz="1100" i="1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6519979"/>
              </p:ext>
            </p:extLst>
          </p:nvPr>
        </p:nvGraphicFramePr>
        <p:xfrm>
          <a:off x="4887007" y="3676064"/>
          <a:ext cx="4215945" cy="278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89980" y="3414454"/>
            <a:ext cx="39814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/>
              <a:t>State budget allocation to HZI </a:t>
            </a:r>
            <a:r>
              <a:rPr lang="en-US" sz="1100" i="1" dirty="0" smtClean="0"/>
              <a:t>(in HRK million)</a:t>
            </a:r>
            <a:endParaRPr lang="en-US" sz="11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260753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Debt service schedule of HZP and HZI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608570"/>
              </p:ext>
            </p:extLst>
          </p:nvPr>
        </p:nvGraphicFramePr>
        <p:xfrm>
          <a:off x="485776" y="1095374"/>
          <a:ext cx="8061086" cy="2336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4412156"/>
              </p:ext>
            </p:extLst>
          </p:nvPr>
        </p:nvGraphicFramePr>
        <p:xfrm>
          <a:off x="627460" y="3597905"/>
          <a:ext cx="7849790" cy="2491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22930" y="6327471"/>
            <a:ext cx="39814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Source</a:t>
            </a:r>
            <a:r>
              <a:rPr lang="en-US" sz="1100" i="1" dirty="0"/>
              <a:t>: </a:t>
            </a:r>
            <a:r>
              <a:rPr lang="en-US" sz="1100" i="1" dirty="0" smtClean="0"/>
              <a:t>HZI,HZP, World Bank calculations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333071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260350"/>
            <a:ext cx="8696325" cy="576263"/>
          </a:xfrm>
        </p:spPr>
        <p:txBody>
          <a:bodyPr/>
          <a:lstStyle/>
          <a:p>
            <a:r>
              <a:rPr lang="en-US" sz="2000" b="1" dirty="0" smtClean="0"/>
              <a:t>Debt servicing of railway companies is generally assumed by the State</a:t>
            </a:r>
            <a:endParaRPr lang="en-US" sz="2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190625"/>
            <a:ext cx="4162425" cy="482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446767006"/>
              </p:ext>
            </p:extLst>
          </p:nvPr>
        </p:nvGraphicFramePr>
        <p:xfrm>
          <a:off x="4429124" y="1136649"/>
          <a:ext cx="4648201" cy="3968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Oval 9"/>
          <p:cNvSpPr/>
          <p:nvPr/>
        </p:nvSpPr>
        <p:spPr>
          <a:xfrm>
            <a:off x="5448300" y="1800225"/>
            <a:ext cx="904875" cy="234315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5400000">
            <a:off x="3761777" y="2600921"/>
            <a:ext cx="401243" cy="8382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22930" y="6327471"/>
            <a:ext cx="39814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Source</a:t>
            </a:r>
            <a:r>
              <a:rPr lang="en-US" sz="1100" i="1" dirty="0"/>
              <a:t>: </a:t>
            </a:r>
            <a:r>
              <a:rPr lang="en-US" sz="1100" i="1" dirty="0" smtClean="0"/>
              <a:t>HZI,HZP, World Bank calculations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993547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947" y="314324"/>
            <a:ext cx="8645979" cy="487815"/>
          </a:xfrm>
        </p:spPr>
        <p:txBody>
          <a:bodyPr/>
          <a:lstStyle/>
          <a:p>
            <a:pPr algn="ctr"/>
            <a:r>
              <a:rPr lang="en-US" b="1" dirty="0" smtClean="0"/>
              <a:t>Main recommendations</a:t>
            </a: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Inhaltsplatzhalter 4"/>
          <p:cNvSpPr txBox="1">
            <a:spLocks/>
          </p:cNvSpPr>
          <p:nvPr/>
        </p:nvSpPr>
        <p:spPr>
          <a:xfrm>
            <a:off x="438150" y="1033744"/>
            <a:ext cx="8353425" cy="535753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361950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715963" indent="-35401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77913" indent="-36195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431925" indent="-354013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i="1" dirty="0" smtClean="0">
                <a:solidFill>
                  <a:schemeClr val="tx1"/>
                </a:solidFill>
              </a:rPr>
              <a:t>Operating subsidies need to be optimized </a:t>
            </a:r>
            <a:r>
              <a:rPr lang="en-US" sz="2000" i="1" dirty="0">
                <a:solidFill>
                  <a:schemeClr val="tx1"/>
                </a:solidFill>
              </a:rPr>
              <a:t>and balanced with capital </a:t>
            </a:r>
            <a:r>
              <a:rPr lang="en-US" sz="2000" i="1" dirty="0" smtClean="0">
                <a:solidFill>
                  <a:schemeClr val="tx1"/>
                </a:solidFill>
              </a:rPr>
              <a:t>investment. They should be </a:t>
            </a:r>
            <a:r>
              <a:rPr lang="en-US" sz="2000" i="1" dirty="0" smtClean="0">
                <a:solidFill>
                  <a:schemeClr val="tx1"/>
                </a:solidFill>
              </a:rPr>
              <a:t>used as a tool to enforce efficiency in the </a:t>
            </a:r>
            <a:r>
              <a:rPr lang="en-US" sz="2000" i="1" dirty="0" smtClean="0">
                <a:solidFill>
                  <a:schemeClr val="tx1"/>
                </a:solidFill>
              </a:rPr>
              <a:t>system.</a:t>
            </a:r>
            <a:endParaRPr lang="en-US" sz="2000" i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Define </a:t>
            </a:r>
            <a:r>
              <a:rPr lang="en-US" sz="2000" dirty="0">
                <a:solidFill>
                  <a:schemeClr val="tx1"/>
                </a:solidFill>
              </a:rPr>
              <a:t>an </a:t>
            </a:r>
            <a:r>
              <a:rPr lang="en-US" sz="2000" b="1" dirty="0">
                <a:solidFill>
                  <a:schemeClr val="tx1"/>
                </a:solidFill>
              </a:rPr>
              <a:t>affordable level of funding </a:t>
            </a:r>
            <a:r>
              <a:rPr lang="en-US" sz="2000" dirty="0">
                <a:solidFill>
                  <a:schemeClr val="tx1"/>
                </a:solidFill>
              </a:rPr>
              <a:t>for the sector, along with an overall transport investment </a:t>
            </a:r>
            <a:r>
              <a:rPr lang="en-US" sz="2000" dirty="0" smtClean="0">
                <a:solidFill>
                  <a:schemeClr val="tx1"/>
                </a:solidFill>
              </a:rPr>
              <a:t>program with clearer definition of financing sources and of allocations.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Capital investments should be limited to </a:t>
            </a:r>
            <a:r>
              <a:rPr lang="en-US" sz="2000" b="1" dirty="0" smtClean="0">
                <a:solidFill>
                  <a:schemeClr val="tx1"/>
                </a:solidFill>
              </a:rPr>
              <a:t>EU-funded projects </a:t>
            </a:r>
            <a:r>
              <a:rPr lang="en-US" sz="2000" dirty="0" smtClean="0">
                <a:solidFill>
                  <a:schemeClr val="tx1"/>
                </a:solidFill>
              </a:rPr>
              <a:t>and </a:t>
            </a:r>
            <a:r>
              <a:rPr lang="en-US" sz="2000" b="1" dirty="0" smtClean="0">
                <a:solidFill>
                  <a:schemeClr val="tx1"/>
                </a:solidFill>
              </a:rPr>
              <a:t>critical rehabilitation </a:t>
            </a:r>
            <a:r>
              <a:rPr lang="en-US" sz="2000" dirty="0" smtClean="0">
                <a:solidFill>
                  <a:schemeClr val="tx1"/>
                </a:solidFill>
              </a:rPr>
              <a:t>of the network for the time </a:t>
            </a:r>
            <a:r>
              <a:rPr lang="en-US" sz="2000" dirty="0" smtClean="0">
                <a:solidFill>
                  <a:schemeClr val="tx1"/>
                </a:solidFill>
              </a:rPr>
              <a:t>being.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Set </a:t>
            </a:r>
            <a:r>
              <a:rPr lang="en-US" sz="2000" dirty="0">
                <a:solidFill>
                  <a:schemeClr val="tx1"/>
                </a:solidFill>
              </a:rPr>
              <a:t>the structure </a:t>
            </a:r>
            <a:r>
              <a:rPr lang="en-US" sz="2000" dirty="0" smtClean="0">
                <a:solidFill>
                  <a:schemeClr val="tx1"/>
                </a:solidFill>
              </a:rPr>
              <a:t>of </a:t>
            </a:r>
            <a:r>
              <a:rPr lang="en-US" sz="2000" dirty="0">
                <a:solidFill>
                  <a:schemeClr val="tx1"/>
                </a:solidFill>
              </a:rPr>
              <a:t>the financial support to railways through PSC and </a:t>
            </a:r>
            <a:r>
              <a:rPr lang="en-US" sz="2000" dirty="0" smtClean="0">
                <a:solidFill>
                  <a:schemeClr val="tx1"/>
                </a:solidFill>
              </a:rPr>
              <a:t>MAIC, which are based on more thorough and </a:t>
            </a:r>
            <a:r>
              <a:rPr lang="en-US" sz="2000" b="1" dirty="0" smtClean="0">
                <a:solidFill>
                  <a:schemeClr val="tx1"/>
                </a:solidFill>
              </a:rPr>
              <a:t>reliable information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Adjust </a:t>
            </a:r>
            <a:r>
              <a:rPr lang="en-US" sz="2000" dirty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chemeClr val="tx1"/>
                </a:solidFill>
              </a:rPr>
              <a:t>level of services </a:t>
            </a:r>
            <a:r>
              <a:rPr lang="en-US" sz="2000" dirty="0">
                <a:solidFill>
                  <a:schemeClr val="tx1"/>
                </a:solidFill>
              </a:rPr>
              <a:t>and the </a:t>
            </a:r>
            <a:r>
              <a:rPr lang="en-US" sz="2000" b="1" dirty="0">
                <a:solidFill>
                  <a:schemeClr val="tx1"/>
                </a:solidFill>
              </a:rPr>
              <a:t>network </a:t>
            </a:r>
            <a:r>
              <a:rPr lang="en-US" sz="2000" b="1" dirty="0" smtClean="0">
                <a:solidFill>
                  <a:schemeClr val="tx1"/>
                </a:solidFill>
              </a:rPr>
              <a:t>size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Strengthen </a:t>
            </a:r>
            <a:r>
              <a:rPr lang="en-US" sz="2000" dirty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chemeClr val="tx1"/>
                </a:solidFill>
              </a:rPr>
              <a:t>contractual relationships </a:t>
            </a:r>
            <a:r>
              <a:rPr lang="en-US" sz="2000" dirty="0">
                <a:solidFill>
                  <a:schemeClr val="tx1"/>
                </a:solidFill>
              </a:rPr>
              <a:t>of the infrastructure manager and passenger operator.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Enforce the companies </a:t>
            </a:r>
            <a:r>
              <a:rPr lang="en-US" sz="2000" b="1" dirty="0">
                <a:solidFill>
                  <a:schemeClr val="tx1"/>
                </a:solidFill>
              </a:rPr>
              <a:t>restructuring program </a:t>
            </a:r>
            <a:r>
              <a:rPr lang="en-US" sz="2000" dirty="0" smtClean="0">
                <a:solidFill>
                  <a:schemeClr val="tx1"/>
                </a:solidFill>
              </a:rPr>
              <a:t>to </a:t>
            </a:r>
            <a:r>
              <a:rPr lang="en-US" sz="2000" dirty="0">
                <a:solidFill>
                  <a:schemeClr val="tx1"/>
                </a:solidFill>
              </a:rPr>
              <a:t>meet planned cost cutting </a:t>
            </a:r>
            <a:r>
              <a:rPr lang="en-US" sz="2000" dirty="0" smtClean="0">
                <a:solidFill>
                  <a:schemeClr val="tx1"/>
                </a:solidFill>
              </a:rPr>
              <a:t>targets and allow </a:t>
            </a:r>
            <a:r>
              <a:rPr lang="en-US" sz="2000" dirty="0" smtClean="0">
                <a:solidFill>
                  <a:schemeClr val="tx1"/>
                </a:solidFill>
              </a:rPr>
              <a:t>for lower subsidies.</a:t>
            </a:r>
            <a:endParaRPr lang="en-US" sz="2000" dirty="0">
              <a:solidFill>
                <a:schemeClr val="tx1"/>
              </a:solidFill>
            </a:endParaRPr>
          </a:p>
          <a:p>
            <a:pPr marL="788988" lvl="2" indent="-342900"/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44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947" y="314324"/>
            <a:ext cx="8645979" cy="487815"/>
          </a:xfrm>
        </p:spPr>
        <p:txBody>
          <a:bodyPr/>
          <a:lstStyle/>
          <a:p>
            <a:pPr algn="ctr"/>
            <a:r>
              <a:rPr lang="en-US" b="1" dirty="0" smtClean="0"/>
              <a:t>Recommendations for spending review</a:t>
            </a: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Inhaltsplatzhalter 4"/>
          <p:cNvSpPr txBox="1">
            <a:spLocks/>
          </p:cNvSpPr>
          <p:nvPr/>
        </p:nvSpPr>
        <p:spPr>
          <a:xfrm>
            <a:off x="438150" y="1186144"/>
            <a:ext cx="8353425" cy="506225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361950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715963" indent="-35401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77913" indent="-36195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431925" indent="-354013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Cost analysis </a:t>
            </a:r>
            <a:r>
              <a:rPr lang="en-US" sz="2000" i="1" dirty="0" smtClean="0">
                <a:solidFill>
                  <a:schemeClr val="tx1"/>
                </a:solidFill>
              </a:rPr>
              <a:t>in </a:t>
            </a:r>
            <a:r>
              <a:rPr lang="en-US" sz="2000" i="1" dirty="0" smtClean="0">
                <a:solidFill>
                  <a:schemeClr val="tx1"/>
                </a:solidFill>
              </a:rPr>
              <a:t>railways companies</a:t>
            </a:r>
            <a:endParaRPr lang="en-US" sz="2000" i="1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Staffing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Access </a:t>
            </a:r>
            <a:r>
              <a:rPr lang="en-US" sz="2000" dirty="0" smtClean="0">
                <a:solidFill>
                  <a:schemeClr val="tx1"/>
                </a:solidFill>
              </a:rPr>
              <a:t>charge to railway track </a:t>
            </a:r>
            <a:r>
              <a:rPr lang="en-US" sz="2000" dirty="0" smtClean="0">
                <a:solidFill>
                  <a:schemeClr val="tx1"/>
                </a:solidFill>
              </a:rPr>
              <a:t>(for operators)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Impact of the restructuring plan (productivity investment, retrenchment)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Comparison of productivity ratios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</a:t>
            </a:r>
            <a:r>
              <a:rPr lang="en-US" sz="2000" dirty="0" smtClean="0">
                <a:solidFill>
                  <a:schemeClr val="tx1"/>
                </a:solidFill>
              </a:rPr>
              <a:t>hird </a:t>
            </a:r>
            <a:r>
              <a:rPr lang="en-US" sz="2000" dirty="0">
                <a:solidFill>
                  <a:schemeClr val="tx1"/>
                </a:solidFill>
              </a:rPr>
              <a:t>party services (external services in subsidiaries)</a:t>
            </a:r>
          </a:p>
          <a:p>
            <a:pPr algn="just"/>
            <a:endParaRPr lang="en-US" sz="2000" i="1" dirty="0">
              <a:solidFill>
                <a:schemeClr val="tx1"/>
              </a:solidFill>
            </a:endParaRPr>
          </a:p>
          <a:p>
            <a:pPr algn="just"/>
            <a:r>
              <a:rPr lang="en-US" sz="2000" i="1" dirty="0" smtClean="0">
                <a:solidFill>
                  <a:schemeClr val="tx1"/>
                </a:solidFill>
              </a:rPr>
              <a:t>Work on the </a:t>
            </a:r>
            <a:r>
              <a:rPr lang="en-US" sz="2000" b="1" i="1" dirty="0" smtClean="0">
                <a:solidFill>
                  <a:schemeClr val="tx1"/>
                </a:solidFill>
              </a:rPr>
              <a:t>structure of the contracts </a:t>
            </a:r>
            <a:r>
              <a:rPr lang="en-US" sz="2000" i="1" dirty="0" smtClean="0">
                <a:solidFill>
                  <a:schemeClr val="tx1"/>
                </a:solidFill>
              </a:rPr>
              <a:t>(PSC, </a:t>
            </a:r>
            <a:r>
              <a:rPr lang="en-US" sz="2000" i="1" dirty="0" smtClean="0">
                <a:solidFill>
                  <a:schemeClr val="tx1"/>
                </a:solidFill>
              </a:rPr>
              <a:t>MAIC) </a:t>
            </a:r>
            <a:endParaRPr lang="en-US" sz="2000" i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Definition of services based on existing cost/revenue of the lines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Definition of performance incentives </a:t>
            </a:r>
            <a:r>
              <a:rPr lang="en-US" sz="2000" dirty="0" smtClean="0">
                <a:solidFill>
                  <a:schemeClr val="tx1"/>
                </a:solidFill>
              </a:rPr>
              <a:t>based on </a:t>
            </a:r>
            <a:r>
              <a:rPr lang="en-US" sz="2000" dirty="0" smtClean="0">
                <a:solidFill>
                  <a:schemeClr val="tx1"/>
                </a:solidFill>
              </a:rPr>
              <a:t>condition, quality and productivity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Think through the emergency investment needs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Balance </a:t>
            </a:r>
            <a:r>
              <a:rPr lang="en-US" sz="2000" dirty="0" smtClean="0">
                <a:solidFill>
                  <a:schemeClr val="tx1"/>
                </a:solidFill>
              </a:rPr>
              <a:t>between operations and investment subsidies</a:t>
            </a:r>
            <a:endParaRPr lang="en-US" sz="2000" dirty="0">
              <a:solidFill>
                <a:schemeClr val="tx1"/>
              </a:solidFill>
            </a:endParaRPr>
          </a:p>
          <a:p>
            <a:pPr marL="788988" lvl="2" indent="-342900"/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37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G Slide">
  <a:themeElements>
    <a:clrScheme name="Benutzerdefiniert 53">
      <a:dk1>
        <a:sysClr val="windowText" lastClr="000000"/>
      </a:dk1>
      <a:lt1>
        <a:sysClr val="window" lastClr="FFFFFF"/>
      </a:lt1>
      <a:dk2>
        <a:srgbClr val="002345"/>
      </a:dk2>
      <a:lt2>
        <a:srgbClr val="FFFFFF"/>
      </a:lt2>
      <a:accent1>
        <a:srgbClr val="002345"/>
      </a:accent1>
      <a:accent2>
        <a:srgbClr val="00ADE4"/>
      </a:accent2>
      <a:accent3>
        <a:srgbClr val="FF6600"/>
      </a:accent3>
      <a:accent4>
        <a:srgbClr val="31859C"/>
      </a:accent4>
      <a:accent5>
        <a:srgbClr val="660066"/>
      </a:accent5>
      <a:accent6>
        <a:srgbClr val="BEDA00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3672</TotalTime>
  <Words>761</Words>
  <Application>Microsoft Office PowerPoint</Application>
  <PresentationFormat>On-screen Show (4:3)</PresentationFormat>
  <Paragraphs>162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WBG Slide</vt:lpstr>
      <vt:lpstr>Railways</vt:lpstr>
      <vt:lpstr>Key performance indicators (2012)</vt:lpstr>
      <vt:lpstr>Operating subsidy has a diminishing trend at the expense of a non-efficient railway system</vt:lpstr>
      <vt:lpstr>HZ Passenger Transport: increasing unit subsidy gives no incentive to improve efficiency and optimize rail services</vt:lpstr>
      <vt:lpstr>HZ Infrastructure: significant delays in EU funds absorption and reliance on expensive commercial loans</vt:lpstr>
      <vt:lpstr>Debt service schedule of HZP and HZI</vt:lpstr>
      <vt:lpstr>Debt servicing of railway companies is generally assumed by the State</vt:lpstr>
      <vt:lpstr>Main recommendations</vt:lpstr>
      <vt:lpstr>Recommendations for spending review</vt:lpstr>
    </vt:vector>
  </TitlesOfParts>
  <Company>Rivia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*</dc:creator>
  <dc:description>Presentation Template;_x000d_
Version 001;_x000d_
2012-11-16;</dc:description>
  <cp:lastModifiedBy>Blanka Babic</cp:lastModifiedBy>
  <cp:revision>617</cp:revision>
  <cp:lastPrinted>2014-05-29T16:54:26Z</cp:lastPrinted>
  <dcterms:created xsi:type="dcterms:W3CDTF">2012-11-07T14:44:50Z</dcterms:created>
  <dcterms:modified xsi:type="dcterms:W3CDTF">2014-12-03T09:20:06Z</dcterms:modified>
</cp:coreProperties>
</file>