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olors2.xml" ContentType="application/vnd.ms-office.chartcolorstyle+xml"/>
  <Override PartName="/ppt/charts/colors3.xml" ContentType="application/vnd.ms-office.chartcolorstyl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3.xml" ContentType="application/vnd.ms-office.chartstyle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75" r:id="rId12"/>
    <p:sldId id="267" r:id="rId13"/>
    <p:sldId id="265" r:id="rId14"/>
    <p:sldId id="274" r:id="rId15"/>
    <p:sldId id="266" r:id="rId16"/>
    <p:sldId id="268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074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lm\Documents\fiscal%20consolid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lm\Documents\fiscal%20consolid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lm\Documents\fiscal%20consolidation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IE"/>
              <a:t>Irish Fiscal Consolidation (€b)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Sheet2!$C$7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Sheet2!$D$6:$J$6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Sheet2!$D$7:$J$7</c:f>
              <c:numCache>
                <c:formatCode>0.0</c:formatCode>
                <c:ptCount val="7"/>
                <c:pt idx="0">
                  <c:v>0</c:v>
                </c:pt>
                <c:pt idx="1">
                  <c:v>5.6</c:v>
                </c:pt>
                <c:pt idx="2">
                  <c:v>0</c:v>
                </c:pt>
                <c:pt idx="3">
                  <c:v>1.4</c:v>
                </c:pt>
                <c:pt idx="4">
                  <c:v>1.6</c:v>
                </c:pt>
                <c:pt idx="5">
                  <c:v>1.4</c:v>
                </c:pt>
                <c:pt idx="6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Sheet2!$C$8</c:f>
              <c:strCache>
                <c:ptCount val="1"/>
                <c:pt idx="0">
                  <c:v>Expenditure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Sheet2!$D$6:$J$6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Sheet2!$D$8:$J$8</c:f>
              <c:numCache>
                <c:formatCode>0.0</c:formatCode>
                <c:ptCount val="7"/>
                <c:pt idx="0">
                  <c:v>1</c:v>
                </c:pt>
                <c:pt idx="1">
                  <c:v>3.9</c:v>
                </c:pt>
                <c:pt idx="2">
                  <c:v>4.3</c:v>
                </c:pt>
                <c:pt idx="3">
                  <c:v>3.9</c:v>
                </c:pt>
                <c:pt idx="4">
                  <c:v>2.2000000000000002</c:v>
                </c:pt>
                <c:pt idx="5">
                  <c:v>1.9</c:v>
                </c:pt>
                <c:pt idx="6">
                  <c:v>1.6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03640144"/>
        <c:axId val="309977568"/>
      </c:barChart>
      <c:catAx>
        <c:axId val="30364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977568"/>
        <c:crosses val="autoZero"/>
        <c:auto val="1"/>
        <c:lblAlgn val="ctr"/>
        <c:lblOffset val="100"/>
        <c:noMultiLvlLbl val="0"/>
      </c:catAx>
      <c:valAx>
        <c:axId val="30997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64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309978744"/>
        <c:axId val="304485104"/>
      </c:areaChart>
      <c:catAx>
        <c:axId val="309978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485104"/>
        <c:crosses val="autoZero"/>
        <c:auto val="1"/>
        <c:lblAlgn val="ctr"/>
        <c:lblOffset val="100"/>
        <c:noMultiLvlLbl val="0"/>
      </c:catAx>
      <c:valAx>
        <c:axId val="30448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9787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/>
              <a:t>Wage Bill</a:t>
            </a:r>
            <a:r>
              <a:rPr lang="en-IE" baseline="0"/>
              <a:t> 2008-2013</a:t>
            </a:r>
            <a:endParaRPr lang="en-IE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Sheet2!$C$21</c:f>
              <c:strCache>
                <c:ptCount val="1"/>
                <c:pt idx="0">
                  <c:v>Pay Bill (€bl)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Sheet2!$B$22:$B$27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Sheet2!$C$22:$C$27</c:f>
              <c:numCache>
                <c:formatCode>General</c:formatCode>
                <c:ptCount val="6"/>
                <c:pt idx="0">
                  <c:v>17.2</c:v>
                </c:pt>
                <c:pt idx="1">
                  <c:v>16.7</c:v>
                </c:pt>
                <c:pt idx="2">
                  <c:v>15.1</c:v>
                </c:pt>
                <c:pt idx="3">
                  <c:v>14.7</c:v>
                </c:pt>
                <c:pt idx="4">
                  <c:v>14.4</c:v>
                </c:pt>
                <c:pt idx="5">
                  <c:v>14.2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7059256"/>
        <c:axId val="245376384"/>
      </c:barChart>
      <c:lineChart>
        <c:grouping val="standard"/>
        <c:varyColors val="0"/>
        <c:ser>
          <c:idx val="1"/>
          <c:order val="1"/>
          <c:tx>
            <c:strRef>
              <c:f>Sheet2!$D$21</c:f>
              <c:strCache>
                <c:ptCount val="1"/>
                <c:pt idx="0">
                  <c:v>Staff numbers (excl local authorities)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Sheet2!$B$22:$B$27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Sheet2!$D$22:$D$27</c:f>
              <c:numCache>
                <c:formatCode>General</c:formatCode>
                <c:ptCount val="6"/>
                <c:pt idx="0">
                  <c:v>285400</c:v>
                </c:pt>
                <c:pt idx="1">
                  <c:v>278700</c:v>
                </c:pt>
                <c:pt idx="2">
                  <c:v>275300</c:v>
                </c:pt>
                <c:pt idx="3">
                  <c:v>267800</c:v>
                </c:pt>
                <c:pt idx="4">
                  <c:v>262600</c:v>
                </c:pt>
                <c:pt idx="5">
                  <c:v>260700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0141016"/>
        <c:axId val="307806776"/>
      </c:lineChart>
      <c:catAx>
        <c:axId val="247059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376384"/>
        <c:crosses val="autoZero"/>
        <c:auto val="1"/>
        <c:lblAlgn val="ctr"/>
        <c:lblOffset val="100"/>
        <c:noMultiLvlLbl val="0"/>
      </c:catAx>
      <c:valAx>
        <c:axId val="24537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059256"/>
        <c:crosses val="autoZero"/>
        <c:crossBetween val="between"/>
      </c:valAx>
      <c:valAx>
        <c:axId val="30780677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141016"/>
        <c:crosses val="max"/>
        <c:crossBetween val="between"/>
      </c:valAx>
      <c:catAx>
        <c:axId val="370141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78067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0.75016</cdr:x>
      <cdr:y>0.13141</cdr:y>
    </cdr:from>
    <cdr:to>
      <cdr:x>0.90381</cdr:x>
      <cdr:y>0.26602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48651" y="510041"/>
          <a:ext cx="1320800" cy="522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E" sz="1400" dirty="0" smtClean="0"/>
            <a:t>-</a:t>
          </a:r>
          <a:r>
            <a:rPr lang="en-IE" sz="1400" dirty="0" smtClean="0">
              <a:solidFill>
                <a:schemeClr val="tx1"/>
              </a:solidFill>
            </a:rPr>
            <a:t>€3.1 billion</a:t>
          </a:r>
        </a:p>
        <a:p xmlns:a="http://schemas.openxmlformats.org/drawingml/2006/main">
          <a:r>
            <a:rPr lang="en-IE" sz="1400" dirty="0" smtClean="0">
              <a:solidFill>
                <a:schemeClr val="tx1"/>
              </a:solidFill>
            </a:rPr>
            <a:t>-17%</a:t>
          </a:r>
          <a:endParaRPr lang="en-IE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0.77887</cdr:x>
      <cdr:y>0.25854</cdr:y>
    </cdr:from>
    <cdr:to>
      <cdr:x>0.83627</cdr:x>
      <cdr:y>0.47543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6695394" y="1003526"/>
          <a:ext cx="493486" cy="84182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0.74848</cdr:x>
      <cdr:y>0.83921</cdr:y>
    </cdr:from>
    <cdr:to>
      <cdr:x>0.88693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434137" y="3529012"/>
          <a:ext cx="1190171" cy="624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IE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908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302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961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0017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5801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0351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4839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714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0023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889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791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690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997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130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876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91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42F6-6A18-43B3-A5A9-FA90C7400B4C}" type="datetimeFigureOut">
              <a:rPr lang="en-IE" smtClean="0"/>
              <a:t>30/11/2014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129AF0-58B6-4E0C-AFB2-D9D39FA9BC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467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dget.gov.ie/Budgets/2015/Documents/Tax_Expenditures_Oct14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Comprehensive Review of Expenditure</a:t>
            </a:r>
            <a:endParaRPr lang="en-I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tx1"/>
                </a:solidFill>
              </a:rPr>
              <a:t>The Irish Experience</a:t>
            </a:r>
            <a:endParaRPr lang="en-IE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The Three ‘Value for Money’ Tests, and other issues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87508"/>
          </a:xfrm>
        </p:spPr>
        <p:txBody>
          <a:bodyPr>
            <a:normAutofit/>
          </a:bodyPr>
          <a:lstStyle/>
          <a:p>
            <a:r>
              <a:rPr lang="en-IE" dirty="0" err="1" smtClean="0">
                <a:solidFill>
                  <a:schemeClr val="tx1"/>
                </a:solidFill>
              </a:rPr>
              <a:t>VfM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>
                <a:solidFill>
                  <a:schemeClr val="tx1"/>
                </a:solidFill>
              </a:rPr>
              <a:t>Test 1 Rationale, Objectives, Relevance</a:t>
            </a:r>
          </a:p>
          <a:p>
            <a:pPr lvl="1"/>
            <a:r>
              <a:rPr lang="en-IE" dirty="0">
                <a:solidFill>
                  <a:schemeClr val="tx1"/>
                </a:solidFill>
              </a:rPr>
              <a:t>What are the objectives of the programme? Is there a valid rationale for </a:t>
            </a:r>
            <a:r>
              <a:rPr lang="en-IE" dirty="0" smtClean="0">
                <a:solidFill>
                  <a:schemeClr val="tx1"/>
                </a:solidFill>
              </a:rPr>
              <a:t>undertaking the </a:t>
            </a:r>
            <a:r>
              <a:rPr lang="en-IE" dirty="0">
                <a:solidFill>
                  <a:schemeClr val="tx1"/>
                </a:solidFill>
              </a:rPr>
              <a:t>programme? Is the policy consistent with the Government Programme?</a:t>
            </a:r>
          </a:p>
          <a:p>
            <a:r>
              <a:rPr lang="en-IE" dirty="0" err="1" smtClean="0">
                <a:solidFill>
                  <a:schemeClr val="tx1"/>
                </a:solidFill>
              </a:rPr>
              <a:t>VfM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>
                <a:solidFill>
                  <a:schemeClr val="tx1"/>
                </a:solidFill>
              </a:rPr>
              <a:t>Test 2 Effectiveness</a:t>
            </a:r>
          </a:p>
          <a:p>
            <a:pPr lvl="1"/>
            <a:r>
              <a:rPr lang="en-IE" dirty="0">
                <a:solidFill>
                  <a:schemeClr val="tx1"/>
                </a:solidFill>
              </a:rPr>
              <a:t>Is the programme achieving its objectives?</a:t>
            </a:r>
          </a:p>
          <a:p>
            <a:r>
              <a:rPr lang="en-IE" dirty="0" err="1" smtClean="0">
                <a:solidFill>
                  <a:schemeClr val="tx1"/>
                </a:solidFill>
              </a:rPr>
              <a:t>VfM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>
                <a:solidFill>
                  <a:schemeClr val="tx1"/>
                </a:solidFill>
              </a:rPr>
              <a:t>Test 3 Efficiency</a:t>
            </a:r>
          </a:p>
          <a:p>
            <a:pPr lvl="1"/>
            <a:r>
              <a:rPr lang="en-IE" dirty="0">
                <a:solidFill>
                  <a:schemeClr val="tx1"/>
                </a:solidFill>
              </a:rPr>
              <a:t>Is the maximum being delivered with the resources invested? How can </a:t>
            </a:r>
            <a:r>
              <a:rPr lang="en-IE" dirty="0" smtClean="0">
                <a:solidFill>
                  <a:schemeClr val="tx1"/>
                </a:solidFill>
              </a:rPr>
              <a:t>greater efficiency </a:t>
            </a:r>
            <a:r>
              <a:rPr lang="en-IE" dirty="0">
                <a:solidFill>
                  <a:schemeClr val="tx1"/>
                </a:solidFill>
              </a:rPr>
              <a:t>be achieved in the context of a lower level of expenditure?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Other specific </a:t>
            </a:r>
            <a:r>
              <a:rPr lang="en-IE" dirty="0">
                <a:solidFill>
                  <a:schemeClr val="tx1"/>
                </a:solidFill>
              </a:rPr>
              <a:t>issues </a:t>
            </a:r>
            <a:r>
              <a:rPr lang="en-IE" dirty="0" smtClean="0">
                <a:solidFill>
                  <a:schemeClr val="tx1"/>
                </a:solidFill>
              </a:rPr>
              <a:t>considered by Departments included </a:t>
            </a:r>
            <a:r>
              <a:rPr lang="en-IE" dirty="0">
                <a:solidFill>
                  <a:schemeClr val="tx1"/>
                </a:solidFill>
              </a:rPr>
              <a:t>rationalisation of grant and </a:t>
            </a:r>
            <a:r>
              <a:rPr lang="en-IE" dirty="0" smtClean="0">
                <a:solidFill>
                  <a:schemeClr val="tx1"/>
                </a:solidFill>
              </a:rPr>
              <a:t>subsidy schemes</a:t>
            </a:r>
            <a:r>
              <a:rPr lang="en-IE" dirty="0">
                <a:solidFill>
                  <a:schemeClr val="tx1"/>
                </a:solidFill>
              </a:rPr>
              <a:t>; simplification of systems; rationalisation, merger or abolition of agencies; potential </a:t>
            </a:r>
            <a:r>
              <a:rPr lang="en-IE" dirty="0" smtClean="0">
                <a:solidFill>
                  <a:schemeClr val="tx1"/>
                </a:solidFill>
              </a:rPr>
              <a:t>for shared </a:t>
            </a:r>
            <a:r>
              <a:rPr lang="en-IE" dirty="0">
                <a:solidFill>
                  <a:schemeClr val="tx1"/>
                </a:solidFill>
              </a:rPr>
              <a:t>services or external service delivery; and more widespread use of </a:t>
            </a:r>
            <a:r>
              <a:rPr lang="en-IE" dirty="0" err="1">
                <a:solidFill>
                  <a:schemeClr val="tx1"/>
                </a:solidFill>
              </a:rPr>
              <a:t>eGovernment</a:t>
            </a:r>
            <a:r>
              <a:rPr lang="en-IE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15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The Political Process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Filtering and assessment by officials and Minister</a:t>
            </a:r>
            <a:endParaRPr lang="en-IE" dirty="0"/>
          </a:p>
          <a:p>
            <a:r>
              <a:rPr lang="en-IE" dirty="0" smtClean="0"/>
              <a:t>Lists </a:t>
            </a:r>
            <a:r>
              <a:rPr lang="en-IE" dirty="0"/>
              <a:t>of proposed measures vetted by EMC</a:t>
            </a:r>
          </a:p>
          <a:p>
            <a:r>
              <a:rPr lang="en-IE" dirty="0" smtClean="0"/>
              <a:t>Bi-Lateral </a:t>
            </a:r>
            <a:r>
              <a:rPr lang="en-IE" dirty="0"/>
              <a:t>meetings with Line Ministers (merging with budget process)</a:t>
            </a:r>
          </a:p>
          <a:p>
            <a:r>
              <a:rPr lang="en-IE" dirty="0"/>
              <a:t>Final discussion at EMC and at Government</a:t>
            </a:r>
          </a:p>
          <a:p>
            <a:r>
              <a:rPr lang="en-IE" dirty="0"/>
              <a:t>Comprehensive Expenditure Report published on Budget </a:t>
            </a:r>
            <a:r>
              <a:rPr lang="en-IE" dirty="0" smtClean="0"/>
              <a:t>Day</a:t>
            </a:r>
          </a:p>
          <a:p>
            <a:r>
              <a:rPr lang="en-IE" dirty="0" smtClean="0"/>
              <a:t>Large ‘unallocated savings’ remained. – political issue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725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0242" y="289560"/>
            <a:ext cx="10371374" cy="608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Key Component was introduction of multi-annual expenditure ceilings</a:t>
            </a:r>
            <a:endParaRPr lang="en-IE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719153"/>
            <a:ext cx="7300018" cy="41929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74614" y="5912069"/>
            <a:ext cx="5723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Legislation Required</a:t>
            </a:r>
          </a:p>
          <a:p>
            <a:r>
              <a:rPr lang="en-IE" b="1" dirty="0"/>
              <a:t>Completely Changed the Dynamic in later years</a:t>
            </a:r>
          </a:p>
          <a:p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371968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Cutting the Wage Bill</a:t>
            </a:r>
            <a:endParaRPr lang="en-IE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48919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24914" y="6299200"/>
            <a:ext cx="1393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-24,700</a:t>
            </a:r>
          </a:p>
          <a:p>
            <a:r>
              <a:rPr lang="en-IE" dirty="0" smtClean="0"/>
              <a:t>-9%</a:t>
            </a:r>
            <a:endParaRPr lang="en-IE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373257" y="4426857"/>
            <a:ext cx="304800" cy="1843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53440" y="6299200"/>
            <a:ext cx="448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Driven from the Centre ….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5017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Tax Expenditures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120859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>Opportunity to reform tax system, cutting out tax expenditures, and moving to wide-base-low-rate system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In this case, expert report was more useful, although problems agreeing on benchmark system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But, CASH IS KING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Legal issues more complex, and care was needed about property rights and investment incentives.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Some un-conventional measures were required</a:t>
            </a:r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116" y="3042745"/>
            <a:ext cx="2828762" cy="381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Some lessons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8281"/>
            <a:ext cx="8596668" cy="4563082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>Core priorities matter to your capacity to carry people with you</a:t>
            </a:r>
          </a:p>
          <a:p>
            <a:pPr lvl="1"/>
            <a:r>
              <a:rPr lang="en-IE" dirty="0" smtClean="0">
                <a:solidFill>
                  <a:schemeClr val="tx1"/>
                </a:solidFill>
              </a:rPr>
              <a:t>Measures</a:t>
            </a:r>
            <a:r>
              <a:rPr lang="en-IE" dirty="0">
                <a:solidFill>
                  <a:schemeClr val="tx1"/>
                </a:solidFill>
              </a:rPr>
              <a:t> </a:t>
            </a:r>
            <a:r>
              <a:rPr lang="en-IE" dirty="0" smtClean="0">
                <a:solidFill>
                  <a:schemeClr val="tx1"/>
                </a:solidFill>
              </a:rPr>
              <a:t>must be consistent with underlying ‘story’ about economic growth and jobs.</a:t>
            </a:r>
          </a:p>
          <a:p>
            <a:pPr lvl="1"/>
            <a:r>
              <a:rPr lang="en-IE" dirty="0" smtClean="0">
                <a:solidFill>
                  <a:schemeClr val="tx1"/>
                </a:solidFill>
              </a:rPr>
              <a:t>How is all of this going to lead to growth?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Multi-annual approach makes savings possible that would not happen with annual approach</a:t>
            </a:r>
          </a:p>
          <a:p>
            <a:r>
              <a:rPr lang="en-IE" dirty="0">
                <a:solidFill>
                  <a:schemeClr val="tx1"/>
                </a:solidFill>
              </a:rPr>
              <a:t>Unit-cost reduction </a:t>
            </a:r>
            <a:r>
              <a:rPr lang="en-IE" dirty="0" smtClean="0">
                <a:solidFill>
                  <a:schemeClr val="tx1"/>
                </a:solidFill>
              </a:rPr>
              <a:t>is vital 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Implementation requires buy-in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No exemptions – every department contributes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Centre has to drive on wages and cross-cutting issues.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Process must build-in incentives to co-operate – PER ‘own’ measures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Difficult choices about staging of decisions and announcements – should we have announced everything in 2011?</a:t>
            </a:r>
          </a:p>
          <a:p>
            <a:r>
              <a:rPr lang="en-IE" dirty="0">
                <a:solidFill>
                  <a:schemeClr val="tx1"/>
                </a:solidFill>
              </a:rPr>
              <a:t>It gets harder as you go </a:t>
            </a:r>
            <a:r>
              <a:rPr lang="en-IE" dirty="0" smtClean="0">
                <a:solidFill>
                  <a:schemeClr val="tx1"/>
                </a:solidFill>
              </a:rPr>
              <a:t>along.</a:t>
            </a:r>
            <a:endParaRPr lang="en-IE" dirty="0">
              <a:solidFill>
                <a:schemeClr val="tx1"/>
              </a:solidFill>
            </a:endParaRP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6431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Lots of Reading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395442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McCarthy Special Group Reports</a:t>
            </a:r>
          </a:p>
          <a:p>
            <a:pPr lvl="1"/>
            <a:r>
              <a:rPr lang="en-IE" dirty="0"/>
              <a:t>http://</a:t>
            </a:r>
            <a:r>
              <a:rPr lang="en-IE" dirty="0" smtClean="0"/>
              <a:t>www.finance.gov.ie/news-centre/press-releases/report-special-group-public-service-numbers-and-expenditure-programmes</a:t>
            </a:r>
          </a:p>
          <a:p>
            <a:r>
              <a:rPr lang="en-IE" dirty="0" smtClean="0"/>
              <a:t>Comprehensive Expenditure Report 2012-2014</a:t>
            </a:r>
          </a:p>
          <a:p>
            <a:pPr lvl="1"/>
            <a:r>
              <a:rPr lang="en-IE" dirty="0"/>
              <a:t>http://www.per.gov.ie/comprehensive-review-of-expenditure/comprehensive-expenditure-report-2012-2014/</a:t>
            </a:r>
            <a:endParaRPr lang="en-IE" dirty="0" smtClean="0"/>
          </a:p>
          <a:p>
            <a:r>
              <a:rPr lang="en-IE" dirty="0" smtClean="0"/>
              <a:t>Department submissions and cross-cutting papers.</a:t>
            </a:r>
          </a:p>
          <a:p>
            <a:pPr lvl="1"/>
            <a:r>
              <a:rPr lang="en-IE" dirty="0"/>
              <a:t>http://www.per.gov.ie/comprehensive-review-of-expenditure-submissions/</a:t>
            </a:r>
            <a:endParaRPr lang="en-IE" dirty="0" smtClean="0"/>
          </a:p>
          <a:p>
            <a:r>
              <a:rPr lang="en-IE" dirty="0" smtClean="0"/>
              <a:t>Legislation on pay reductions</a:t>
            </a:r>
          </a:p>
          <a:p>
            <a:pPr lvl="1"/>
            <a:r>
              <a:rPr lang="en-IE" dirty="0"/>
              <a:t>http://www.per.gov.ie/public-service-pay-policy/</a:t>
            </a:r>
          </a:p>
          <a:p>
            <a:r>
              <a:rPr lang="en-IE" dirty="0" smtClean="0"/>
              <a:t>Commission </a:t>
            </a:r>
            <a:r>
              <a:rPr lang="en-IE" dirty="0"/>
              <a:t>on Taxation</a:t>
            </a:r>
          </a:p>
          <a:p>
            <a:pPr lvl="1"/>
            <a:r>
              <a:rPr lang="en-IE" dirty="0"/>
              <a:t>http://</a:t>
            </a:r>
            <a:r>
              <a:rPr lang="en-IE" dirty="0" smtClean="0"/>
              <a:t>www.commissionontaxation.ie/Report.asp</a:t>
            </a:r>
          </a:p>
          <a:p>
            <a:r>
              <a:rPr lang="en-IE" dirty="0" smtClean="0"/>
              <a:t>Issues in the evaluation of tax expenditures</a:t>
            </a:r>
          </a:p>
          <a:p>
            <a:pPr lvl="1"/>
            <a:r>
              <a:rPr lang="en-IE" dirty="0">
                <a:hlinkClick r:id="rId2"/>
              </a:rPr>
              <a:t>http://</a:t>
            </a:r>
            <a:r>
              <a:rPr lang="en-IE" dirty="0" smtClean="0">
                <a:hlinkClick r:id="rId2"/>
              </a:rPr>
              <a:t>www.budget.gov.ie/Budgets/2015/Documents/Tax_Expenditures_Oct14.pdf</a:t>
            </a:r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793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/>
          </a:p>
          <a:p>
            <a:r>
              <a:rPr lang="en-IE" sz="2000" dirty="0">
                <a:solidFill>
                  <a:schemeClr val="tx1"/>
                </a:solidFill>
              </a:rPr>
              <a:t>Export-based growth 1994-2002, </a:t>
            </a:r>
            <a:endParaRPr lang="en-IE" sz="2000" dirty="0" smtClean="0">
              <a:solidFill>
                <a:schemeClr val="tx1"/>
              </a:solidFill>
            </a:endParaRPr>
          </a:p>
          <a:p>
            <a:r>
              <a:rPr lang="en-IE" sz="2000" dirty="0">
                <a:solidFill>
                  <a:schemeClr val="tx1"/>
                </a:solidFill>
              </a:rPr>
              <a:t>Overtaken by Property Bubble </a:t>
            </a:r>
            <a:r>
              <a:rPr lang="en-IE" sz="2000" dirty="0" smtClean="0">
                <a:solidFill>
                  <a:schemeClr val="tx1"/>
                </a:solidFill>
              </a:rPr>
              <a:t>2002-2007</a:t>
            </a:r>
            <a:endParaRPr lang="en-IE" sz="2000" dirty="0">
              <a:solidFill>
                <a:schemeClr val="tx1"/>
              </a:solidFill>
            </a:endParaRPr>
          </a:p>
          <a:p>
            <a:r>
              <a:rPr lang="en-IE" sz="2000" dirty="0" smtClean="0">
                <a:solidFill>
                  <a:schemeClr val="tx1"/>
                </a:solidFill>
              </a:rPr>
              <a:t>Banking </a:t>
            </a:r>
            <a:r>
              <a:rPr lang="en-IE" sz="2000" dirty="0">
                <a:solidFill>
                  <a:schemeClr val="tx1"/>
                </a:solidFill>
              </a:rPr>
              <a:t>crisis, collapse in output, and loss of property-related revenues</a:t>
            </a:r>
          </a:p>
          <a:p>
            <a:r>
              <a:rPr lang="en-IE" sz="2000" dirty="0" smtClean="0">
                <a:solidFill>
                  <a:schemeClr val="tx1"/>
                </a:solidFill>
              </a:rPr>
              <a:t> </a:t>
            </a:r>
            <a:r>
              <a:rPr lang="en-IE" sz="2000" dirty="0">
                <a:solidFill>
                  <a:schemeClr val="tx1"/>
                </a:solidFill>
              </a:rPr>
              <a:t>Underlying deficit (net of banking costs) over 10%.</a:t>
            </a:r>
          </a:p>
          <a:p>
            <a:r>
              <a:rPr lang="en-IE" sz="2000" dirty="0" smtClean="0">
                <a:solidFill>
                  <a:schemeClr val="tx1"/>
                </a:solidFill>
              </a:rPr>
              <a:t> </a:t>
            </a:r>
            <a:r>
              <a:rPr lang="en-IE" sz="2000" dirty="0">
                <a:solidFill>
                  <a:schemeClr val="tx1"/>
                </a:solidFill>
              </a:rPr>
              <a:t>Fiscal consolidation of 19% of GDP ultimately </a:t>
            </a:r>
            <a:r>
              <a:rPr lang="en-IE" sz="2000" dirty="0" smtClean="0">
                <a:solidFill>
                  <a:schemeClr val="tx1"/>
                </a:solidFill>
              </a:rPr>
              <a:t>achieved 2008-14</a:t>
            </a:r>
            <a:r>
              <a:rPr lang="en-IE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IE" sz="2000" dirty="0" smtClean="0">
                <a:solidFill>
                  <a:schemeClr val="tx1"/>
                </a:solidFill>
              </a:rPr>
              <a:t>Evolving response to deepening crisis</a:t>
            </a:r>
            <a:endParaRPr lang="en-IE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IE" dirty="0" smtClean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439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Structure of the Consolidation</a:t>
            </a:r>
            <a:endParaRPr lang="en-IE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946949"/>
              </p:ext>
            </p:extLst>
          </p:nvPr>
        </p:nvGraphicFramePr>
        <p:xfrm>
          <a:off x="563562" y="4105458"/>
          <a:ext cx="9105731" cy="2614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1758"/>
                <a:gridCol w="923359"/>
                <a:gridCol w="923359"/>
                <a:gridCol w="923359"/>
                <a:gridCol w="965974"/>
                <a:gridCol w="965974"/>
                <a:gridCol w="965974"/>
                <a:gridCol w="965974"/>
              </a:tblGrid>
              <a:tr h="26445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 dirty="0">
                          <a:effectLst/>
                        </a:rPr>
                        <a:t>Breakdown of Fiscal Consolidation (€billion)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454">
                <a:tc>
                  <a:txBody>
                    <a:bodyPr/>
                    <a:lstStyle/>
                    <a:p>
                      <a:pPr algn="l" fontAlgn="b"/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2008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2009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2010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2011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2012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2013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2014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454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 dirty="0">
                          <a:effectLst/>
                        </a:rPr>
                        <a:t>Revenue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0.0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5.6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0.0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1.4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1.6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1.4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0.9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454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>
                          <a:effectLst/>
                        </a:rPr>
                        <a:t>Expenditure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1.0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3.9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4.3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3.9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2.2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1.9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1.6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454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>
                          <a:effectLst/>
                        </a:rPr>
                        <a:t>Total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1.0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9.4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4.3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5.3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3.8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3.5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2.5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908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>
                          <a:effectLst/>
                        </a:rPr>
                        <a:t>Total (% of GDP)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0.6%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5.9%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2.7%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3.4%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 dirty="0">
                          <a:effectLst/>
                        </a:rPr>
                        <a:t>2.4%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2.1%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1.8%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454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>
                          <a:effectLst/>
                        </a:rPr>
                        <a:t>Cumulative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1.0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10.4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14.7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20.0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23.8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27.3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29.8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5908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>
                          <a:effectLst/>
                        </a:rPr>
                        <a:t>Cumulative (% of GDP)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0.6%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6.5%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9.2%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12.6%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15.0%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>
                          <a:effectLst/>
                        </a:rPr>
                        <a:t>17.1%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800" u="none" strike="noStrike" dirty="0">
                          <a:effectLst/>
                        </a:rPr>
                        <a:t>18.9%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442978"/>
              </p:ext>
            </p:extLst>
          </p:nvPr>
        </p:nvGraphicFramePr>
        <p:xfrm>
          <a:off x="838200" y="1371601"/>
          <a:ext cx="986313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670184"/>
              </p:ext>
            </p:extLst>
          </p:nvPr>
        </p:nvGraphicFramePr>
        <p:xfrm>
          <a:off x="67818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11072813" y="4572000"/>
            <a:ext cx="0" cy="1914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60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Early Expenditure Consolidation Efforts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7447"/>
            <a:ext cx="8596668" cy="4066040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>Stopping pay increases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Unilateral pay cuts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Commission on Taxation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2009 ‘Special Group’ McCarthy Report</a:t>
            </a:r>
          </a:p>
          <a:p>
            <a:pPr lvl="1"/>
            <a:r>
              <a:rPr lang="en-IE" dirty="0" smtClean="0">
                <a:solidFill>
                  <a:schemeClr val="tx1"/>
                </a:solidFill>
              </a:rPr>
              <a:t>Made up of outside experts – written by officials</a:t>
            </a:r>
          </a:p>
          <a:p>
            <a:pPr lvl="1"/>
            <a:r>
              <a:rPr lang="en-IE" dirty="0" smtClean="0">
                <a:solidFill>
                  <a:schemeClr val="tx1"/>
                </a:solidFill>
              </a:rPr>
              <a:t>271 Recommendations</a:t>
            </a:r>
          </a:p>
          <a:p>
            <a:pPr lvl="1"/>
            <a:r>
              <a:rPr lang="en-IE" dirty="0" smtClean="0">
                <a:solidFill>
                  <a:schemeClr val="tx1"/>
                </a:solidFill>
              </a:rPr>
              <a:t>Lots of ‘shock value’</a:t>
            </a:r>
          </a:p>
          <a:p>
            <a:pPr lvl="1"/>
            <a:r>
              <a:rPr lang="en-IE" dirty="0">
                <a:solidFill>
                  <a:schemeClr val="tx1"/>
                </a:solidFill>
              </a:rPr>
              <a:t>Ideas </a:t>
            </a:r>
            <a:r>
              <a:rPr lang="en-IE" dirty="0" smtClean="0">
                <a:solidFill>
                  <a:schemeClr val="tx1"/>
                </a:solidFill>
              </a:rPr>
              <a:t>helpful e.g. out-sourcing, procurement reform, </a:t>
            </a:r>
            <a:r>
              <a:rPr lang="en-IE" dirty="0" err="1" smtClean="0">
                <a:solidFill>
                  <a:schemeClr val="tx1"/>
                </a:solidFill>
              </a:rPr>
              <a:t>etc</a:t>
            </a:r>
            <a:endParaRPr lang="en-IE" dirty="0">
              <a:solidFill>
                <a:schemeClr val="tx1"/>
              </a:solidFill>
            </a:endParaRPr>
          </a:p>
          <a:p>
            <a:pPr lvl="1"/>
            <a:r>
              <a:rPr lang="en-IE" dirty="0" smtClean="0">
                <a:solidFill>
                  <a:schemeClr val="tx1"/>
                </a:solidFill>
              </a:rPr>
              <a:t>But </a:t>
            </a:r>
            <a:r>
              <a:rPr lang="en-IE" dirty="0">
                <a:solidFill>
                  <a:schemeClr val="tx1"/>
                </a:solidFill>
              </a:rPr>
              <a:t>implementation stalled quickly - Little buy-in from Departments </a:t>
            </a:r>
            <a:endParaRPr lang="en-IE" dirty="0" smtClean="0">
              <a:solidFill>
                <a:schemeClr val="tx1"/>
              </a:solidFill>
            </a:endParaRPr>
          </a:p>
          <a:p>
            <a:pPr lvl="1"/>
            <a:r>
              <a:rPr lang="en-IE" dirty="0" smtClean="0">
                <a:solidFill>
                  <a:schemeClr val="tx1"/>
                </a:solidFill>
              </a:rPr>
              <a:t>Only 41 recommendations implemented in full (111 in part) </a:t>
            </a:r>
          </a:p>
          <a:p>
            <a:pPr marL="0" indent="0">
              <a:buNone/>
            </a:pPr>
            <a:endParaRPr lang="en-IE" dirty="0" smtClean="0"/>
          </a:p>
          <a:p>
            <a:pPr marL="457200" lvl="1" indent="0">
              <a:buNone/>
            </a:pPr>
            <a:endParaRPr lang="en-IE" dirty="0" smtClean="0"/>
          </a:p>
          <a:p>
            <a:endParaRPr lang="en-IE" dirty="0"/>
          </a:p>
          <a:p>
            <a:pPr algn="r"/>
            <a:endParaRPr lang="en-IE" dirty="0" smtClean="0"/>
          </a:p>
          <a:p>
            <a:pPr lvl="1"/>
            <a:endParaRPr lang="en-IE" dirty="0"/>
          </a:p>
          <a:p>
            <a:pPr lvl="1"/>
            <a:endParaRPr lang="en-IE" dirty="0" smtClean="0"/>
          </a:p>
          <a:p>
            <a:pPr lvl="1"/>
            <a:endParaRPr lang="en-IE" dirty="0"/>
          </a:p>
          <a:p>
            <a:pPr lvl="1"/>
            <a:endParaRPr lang="en-IE" dirty="0" smtClean="0"/>
          </a:p>
          <a:p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2525486" y="5892800"/>
            <a:ext cx="5878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 smtClean="0"/>
              <a:t>Comprehensive Review of Expenditure Needed</a:t>
            </a:r>
            <a:endParaRPr lang="en-IE" sz="2000" b="1" dirty="0"/>
          </a:p>
        </p:txBody>
      </p:sp>
    </p:spTree>
    <p:extLst>
      <p:ext uri="{BB962C8B-B14F-4D97-AF65-F5344CB8AC3E}">
        <p14:creationId xmlns:p14="http://schemas.microsoft.com/office/powerpoint/2010/main" val="17315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Example from McCarthy Report</a:t>
            </a:r>
            <a:endParaRPr lang="en-IE" dirty="0">
              <a:solidFill>
                <a:schemeClr val="tx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5" t="16232" r="7627" b="6667"/>
          <a:stretch/>
        </p:blipFill>
        <p:spPr>
          <a:xfrm>
            <a:off x="861646" y="2162908"/>
            <a:ext cx="8440616" cy="4677507"/>
          </a:xfrm>
        </p:spPr>
      </p:pic>
    </p:spTree>
    <p:extLst>
      <p:ext uri="{BB962C8B-B14F-4D97-AF65-F5344CB8AC3E}">
        <p14:creationId xmlns:p14="http://schemas.microsoft.com/office/powerpoint/2010/main" val="52374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New Government , New Structures after 2011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Department of Finance divided into </a:t>
            </a:r>
            <a:r>
              <a:rPr lang="en-IE" dirty="0" err="1" smtClean="0">
                <a:solidFill>
                  <a:schemeClr val="tx1"/>
                </a:solidFill>
              </a:rPr>
              <a:t>DoF</a:t>
            </a:r>
            <a:r>
              <a:rPr lang="en-IE" dirty="0" smtClean="0">
                <a:solidFill>
                  <a:schemeClr val="tx1"/>
                </a:solidFill>
              </a:rPr>
              <a:t> and Department of Public Expenditure and Reform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New Minister and Department with clear mandate to link spending decisions to reform and to reform public service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Economic Management Council (EMC) Established, consisting of two ‘finance’ ministers, Prime Minister and Deputy Prime Minister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Principles established in Programme for Government including Comprehensive Review</a:t>
            </a:r>
            <a:r>
              <a:rPr lang="en-IE" dirty="0">
                <a:solidFill>
                  <a:schemeClr val="tx1"/>
                </a:solidFill>
              </a:rPr>
              <a:t> </a:t>
            </a:r>
            <a:r>
              <a:rPr lang="en-IE" dirty="0" smtClean="0">
                <a:solidFill>
                  <a:schemeClr val="tx1"/>
                </a:solidFill>
              </a:rPr>
              <a:t>of Expenditure.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2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7243763" y="5679851"/>
            <a:ext cx="2786062" cy="606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5643563" y="4735840"/>
            <a:ext cx="2728912" cy="698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009775" y="4735840"/>
            <a:ext cx="2205038" cy="514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2355056" y="3841817"/>
            <a:ext cx="1368744" cy="429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6329363" y="3891542"/>
            <a:ext cx="1368744" cy="429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928938" y="2614224"/>
            <a:ext cx="4686300" cy="755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4379118" y="1509295"/>
            <a:ext cx="1857375" cy="589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New Structure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977" y="1590109"/>
            <a:ext cx="1927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Government</a:t>
            </a:r>
            <a:endParaRPr lang="en-I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69650" y="2752507"/>
            <a:ext cx="4876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smtClean="0"/>
              <a:t>Economic Management Council</a:t>
            </a:r>
            <a:endParaRPr lang="en-IE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86025" y="3849585"/>
            <a:ext cx="98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D/Fin</a:t>
            </a:r>
            <a:endParaRPr lang="en-IE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009775" y="4800623"/>
            <a:ext cx="2205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Tax Strategy Group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6438900" y="3859157"/>
            <a:ext cx="3183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D/PER</a:t>
            </a:r>
            <a:endParaRPr lang="en-IE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6433" y="4662393"/>
            <a:ext cx="2827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CRE Steering Group</a:t>
            </a:r>
            <a:endParaRPr lang="en-IE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050505" y="6200317"/>
            <a:ext cx="2085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Line Departments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429502" y="5679851"/>
            <a:ext cx="232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Central Evaluation Unit</a:t>
            </a:r>
            <a:endParaRPr lang="en-IE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272088" y="2098774"/>
            <a:ext cx="0" cy="305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847999" y="3466809"/>
            <a:ext cx="664369" cy="679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956086" y="3424995"/>
            <a:ext cx="385762" cy="436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928938" y="4376033"/>
            <a:ext cx="0" cy="424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7215188" y="4285173"/>
            <a:ext cx="28575" cy="515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7429501" y="5515556"/>
            <a:ext cx="871538" cy="264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859894" y="5288085"/>
            <a:ext cx="907258" cy="813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176006" y="5525088"/>
            <a:ext cx="730092" cy="666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004916" y="5462764"/>
            <a:ext cx="790101" cy="638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239584" y="5584527"/>
            <a:ext cx="990837" cy="702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47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Core Objectives and Priorities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915908"/>
          </a:xfrm>
        </p:spPr>
        <p:txBody>
          <a:bodyPr>
            <a:normAutofit/>
          </a:bodyPr>
          <a:lstStyle/>
          <a:p>
            <a:r>
              <a:rPr lang="en-IE" sz="2400" dirty="0" smtClean="0">
                <a:solidFill>
                  <a:schemeClr val="tx1"/>
                </a:solidFill>
              </a:rPr>
              <a:t>Objective</a:t>
            </a:r>
            <a:r>
              <a:rPr lang="en-IE" dirty="0" smtClean="0">
                <a:solidFill>
                  <a:schemeClr val="tx1"/>
                </a:solidFill>
              </a:rPr>
              <a:t> To provide </a:t>
            </a:r>
            <a:r>
              <a:rPr lang="en-IE" dirty="0">
                <a:solidFill>
                  <a:schemeClr val="tx1"/>
                </a:solidFill>
              </a:rPr>
              <a:t>the Government with a </a:t>
            </a:r>
            <a:r>
              <a:rPr lang="en-IE" dirty="0" smtClean="0">
                <a:solidFill>
                  <a:schemeClr val="tx1"/>
                </a:solidFill>
              </a:rPr>
              <a:t>complete set </a:t>
            </a:r>
            <a:r>
              <a:rPr lang="en-IE" dirty="0">
                <a:solidFill>
                  <a:schemeClr val="tx1"/>
                </a:solidFill>
              </a:rPr>
              <a:t>of decision options which can:</a:t>
            </a:r>
          </a:p>
          <a:p>
            <a:pPr lvl="1"/>
            <a:r>
              <a:rPr lang="en-IE" sz="1800" dirty="0" smtClean="0">
                <a:solidFill>
                  <a:schemeClr val="tx1"/>
                </a:solidFill>
              </a:rPr>
              <a:t>Re-align </a:t>
            </a:r>
            <a:r>
              <a:rPr lang="en-IE" sz="1800" dirty="0">
                <a:solidFill>
                  <a:schemeClr val="tx1"/>
                </a:solidFill>
              </a:rPr>
              <a:t>spending with the priorities set out in the Government Programme;</a:t>
            </a:r>
          </a:p>
          <a:p>
            <a:pPr lvl="1"/>
            <a:r>
              <a:rPr lang="en-IE" sz="1800" dirty="0" smtClean="0">
                <a:solidFill>
                  <a:schemeClr val="tx1"/>
                </a:solidFill>
              </a:rPr>
              <a:t>Meet </a:t>
            </a:r>
            <a:r>
              <a:rPr lang="en-IE" sz="1800" dirty="0">
                <a:solidFill>
                  <a:schemeClr val="tx1"/>
                </a:solidFill>
              </a:rPr>
              <a:t>the overall fiscal consolidation objectives, both in terms of total expenditure </a:t>
            </a:r>
            <a:r>
              <a:rPr lang="en-IE" sz="1800" dirty="0" smtClean="0">
                <a:solidFill>
                  <a:schemeClr val="tx1"/>
                </a:solidFill>
              </a:rPr>
              <a:t>and staffing </a:t>
            </a:r>
            <a:r>
              <a:rPr lang="en-IE" sz="1800" dirty="0">
                <a:solidFill>
                  <a:schemeClr val="tx1"/>
                </a:solidFill>
              </a:rPr>
              <a:t>numbers reduction targets; and</a:t>
            </a:r>
          </a:p>
          <a:p>
            <a:pPr lvl="1"/>
            <a:r>
              <a:rPr lang="en-IE" sz="1800" dirty="0" smtClean="0">
                <a:solidFill>
                  <a:schemeClr val="tx1"/>
                </a:solidFill>
              </a:rPr>
              <a:t>Explore </a:t>
            </a:r>
            <a:r>
              <a:rPr lang="en-IE" sz="1800" dirty="0">
                <a:solidFill>
                  <a:schemeClr val="tx1"/>
                </a:solidFill>
              </a:rPr>
              <a:t>new and innovative ways of delivering Government policy in a reformed </a:t>
            </a:r>
            <a:r>
              <a:rPr lang="en-IE" sz="1800" dirty="0" smtClean="0">
                <a:solidFill>
                  <a:schemeClr val="tx1"/>
                </a:solidFill>
              </a:rPr>
              <a:t>public service.</a:t>
            </a:r>
          </a:p>
          <a:p>
            <a:pPr marL="457200" lvl="1" indent="0">
              <a:buNone/>
            </a:pPr>
            <a:endParaRPr lang="en-IE" dirty="0" smtClean="0"/>
          </a:p>
          <a:p>
            <a:pPr marL="457200" lvl="1" indent="0">
              <a:buNone/>
            </a:pP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677334" y="5308263"/>
            <a:ext cx="581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Priorities: Jobs, Reform and Fairness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75975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The Administrative Process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9255"/>
            <a:ext cx="8596668" cy="4512107"/>
          </a:xfrm>
        </p:spPr>
        <p:txBody>
          <a:bodyPr/>
          <a:lstStyle/>
          <a:p>
            <a:r>
              <a:rPr lang="en-IE" dirty="0" smtClean="0"/>
              <a:t>Core input was expenditure reports from line departments</a:t>
            </a:r>
          </a:p>
          <a:p>
            <a:r>
              <a:rPr lang="en-IE" dirty="0" smtClean="0"/>
              <a:t>Each spending programmes subject to three tests</a:t>
            </a:r>
          </a:p>
          <a:p>
            <a:r>
              <a:rPr lang="en-IE" dirty="0" smtClean="0"/>
              <a:t>Departments provided with Report Template (attached) which were returned to D/PER</a:t>
            </a:r>
          </a:p>
          <a:p>
            <a:r>
              <a:rPr lang="en-IE" dirty="0" smtClean="0"/>
              <a:t>Central Expenditure Evaluation Unit compiled papers on ‘cross-cutting issues’</a:t>
            </a:r>
          </a:p>
          <a:p>
            <a:r>
              <a:rPr lang="en-IE" dirty="0" smtClean="0"/>
              <a:t>Inputs reviewed by Steering Committee (officials and advisors)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373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1173</TotalTime>
  <Words>893</Words>
  <Application>Microsoft Office PowerPoint</Application>
  <PresentationFormat>Widescreen</PresentationFormat>
  <Paragraphs>171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Trebuchet MS</vt:lpstr>
      <vt:lpstr>Wingdings 3</vt:lpstr>
      <vt:lpstr>Facet</vt:lpstr>
      <vt:lpstr>Comprehensive Review of Expenditure</vt:lpstr>
      <vt:lpstr>Background</vt:lpstr>
      <vt:lpstr>Structure of the Consolidation</vt:lpstr>
      <vt:lpstr>Early Expenditure Consolidation Efforts</vt:lpstr>
      <vt:lpstr>Example from McCarthy Report</vt:lpstr>
      <vt:lpstr>New Government , New Structures after 2011</vt:lpstr>
      <vt:lpstr>New Structure</vt:lpstr>
      <vt:lpstr>Core Objectives and Priorities</vt:lpstr>
      <vt:lpstr>The Administrative Process</vt:lpstr>
      <vt:lpstr>The Three ‘Value for Money’ Tests, and other issues</vt:lpstr>
      <vt:lpstr>The Political Process</vt:lpstr>
      <vt:lpstr>PowerPoint Presentation</vt:lpstr>
      <vt:lpstr>Key Component was introduction of multi-annual expenditure ceilings</vt:lpstr>
      <vt:lpstr>Cutting the Wage Bill</vt:lpstr>
      <vt:lpstr>Tax Expenditures</vt:lpstr>
      <vt:lpstr>Some lessons</vt:lpstr>
      <vt:lpstr>Lots of Reading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Spending Review</dc:title>
  <dc:creator>Colm</dc:creator>
  <cp:lastModifiedBy>Colm</cp:lastModifiedBy>
  <cp:revision>41</cp:revision>
  <dcterms:created xsi:type="dcterms:W3CDTF">2014-11-26T13:05:30Z</dcterms:created>
  <dcterms:modified xsi:type="dcterms:W3CDTF">2014-11-30T21:09:14Z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1636740632</vt:i4>
  </property>
  <property fmtid="{D5CDD505-2E9C-101B-9397-08002B2CF9AE}" pid="3" name="_NewReviewCycle">
    <vt:lpwstr/>
  </property>
  <property fmtid="{D5CDD505-2E9C-101B-9397-08002B2CF9AE}" pid="4" name="_EmailSubject">
    <vt:lpwstr>Dr. O'Reardon's presentation on Irish experience</vt:lpwstr>
  </property>
  <property fmtid="{D5CDD505-2E9C-101B-9397-08002B2CF9AE}" pid="5" name="_AuthorEmail">
    <vt:lpwstr>DLast@imf.org</vt:lpwstr>
  </property>
  <property fmtid="{D5CDD505-2E9C-101B-9397-08002B2CF9AE}" pid="6" name="_AuthorEmailDisplayName">
    <vt:lpwstr>Last, Duncan Paul</vt:lpwstr>
  </property>
</Properties>
</file>