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8" r:id="rId2"/>
    <p:sldId id="296" r:id="rId3"/>
    <p:sldId id="312" r:id="rId4"/>
    <p:sldId id="314" r:id="rId5"/>
    <p:sldId id="317" r:id="rId6"/>
    <p:sldId id="339" r:id="rId7"/>
    <p:sldId id="315" r:id="rId8"/>
    <p:sldId id="340" r:id="rId9"/>
    <p:sldId id="342" r:id="rId10"/>
    <p:sldId id="343" r:id="rId11"/>
    <p:sldId id="319" r:id="rId12"/>
    <p:sldId id="344" r:id="rId13"/>
    <p:sldId id="318" r:id="rId14"/>
    <p:sldId id="320" r:id="rId15"/>
    <p:sldId id="345" r:id="rId16"/>
    <p:sldId id="321" r:id="rId17"/>
    <p:sldId id="346" r:id="rId18"/>
    <p:sldId id="322" r:id="rId19"/>
    <p:sldId id="323" r:id="rId20"/>
    <p:sldId id="324" r:id="rId21"/>
    <p:sldId id="326" r:id="rId22"/>
    <p:sldId id="325" r:id="rId23"/>
    <p:sldId id="327" r:id="rId24"/>
    <p:sldId id="328" r:id="rId25"/>
    <p:sldId id="333" r:id="rId26"/>
    <p:sldId id="329" r:id="rId27"/>
    <p:sldId id="335" r:id="rId28"/>
    <p:sldId id="336" r:id="rId29"/>
    <p:sldId id="331" r:id="rId30"/>
    <p:sldId id="337" r:id="rId31"/>
    <p:sldId id="332" r:id="rId32"/>
    <p:sldId id="341" r:id="rId33"/>
    <p:sldId id="347" r:id="rId34"/>
    <p:sldId id="307" r:id="rId35"/>
  </p:sldIdLst>
  <p:sldSz cx="9144000" cy="6858000" type="screen4x3"/>
  <p:notesSz cx="6934200" cy="92202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FF"/>
    <a:srgbClr val="A5A5A5"/>
    <a:srgbClr val="BEDA00"/>
    <a:srgbClr val="009FDA"/>
    <a:srgbClr val="005BBB"/>
    <a:srgbClr val="28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92" autoAdjust="0"/>
  </p:normalViewPr>
  <p:slideViewPr>
    <p:cSldViewPr snapToGrid="0">
      <p:cViewPr>
        <p:scale>
          <a:sx n="100" d="100"/>
          <a:sy n="100" d="100"/>
        </p:scale>
        <p:origin x="-1944" y="-456"/>
      </p:cViewPr>
      <p:guideLst>
        <p:guide orient="horz" pos="799"/>
        <p:guide orient="horz" pos="2251"/>
        <p:guide orient="horz" pos="3793"/>
        <p:guide orient="horz" pos="164"/>
        <p:guide orient="horz" pos="527"/>
        <p:guide orient="horz" pos="2341"/>
        <p:guide orient="horz" pos="1525"/>
        <p:guide orient="horz" pos="2931"/>
        <p:guide orient="horz" pos="3929"/>
        <p:guide pos="204"/>
        <p:guide pos="5556"/>
        <p:guide pos="2835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B933-32B3-4365-96C4-72977A694D8E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ABC6C-46FE-45D0-8F6D-19454A62B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2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41DCA-8854-448C-9373-477C8DA8AD38}" type="datetimeFigureOut">
              <a:rPr lang="de-DE" smtClean="0"/>
              <a:pPr/>
              <a:t>18.11.2014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2150"/>
            <a:ext cx="46069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3421" y="4379595"/>
            <a:ext cx="5547360" cy="41490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B22FE-F869-4CFE-92A0-938D0E41CCB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89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31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88042" y="5153078"/>
            <a:ext cx="4034590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</a:t>
            </a:r>
          </a:p>
          <a:p>
            <a:pPr lvl="0"/>
            <a:r>
              <a:rPr lang="en-US" noProof="0" dirty="0" smtClean="0"/>
              <a:t>00 Month 2012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133426" y="1130968"/>
            <a:ext cx="5938818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77" y="3958989"/>
            <a:ext cx="7538185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27" y="5131316"/>
            <a:ext cx="7539711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37522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66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0" y="3716338"/>
            <a:ext cx="84963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68413"/>
            <a:ext cx="8496300" cy="2305050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962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1" y="1268413"/>
            <a:ext cx="4176712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68413"/>
            <a:ext cx="4176712" cy="4752975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0546" y="2986248"/>
            <a:ext cx="3349461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0547" y="4026716"/>
            <a:ext cx="339115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278000"/>
            <a:ext cx="9144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059832" y="1057374"/>
            <a:ext cx="6012412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800" y="1272561"/>
            <a:ext cx="7017314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2968" y="4026716"/>
            <a:ext cx="701873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23960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376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This is a headline</a:t>
            </a:r>
            <a:endParaRPr lang="en-US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0063" y="6360101"/>
            <a:ext cx="45583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118" y="6360102"/>
            <a:ext cx="28803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4963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  <p:pic>
        <p:nvPicPr>
          <p:cNvPr id="11" name="Picture 2" descr="U:\1405265\1405265 WBG Logo\LOGO FILES\Horizontal\WBG_Horizontal_Color\web\WBG_Horizontal-RGB-web.jpg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323851" y="6302501"/>
            <a:ext cx="1689433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56" r:id="rId3"/>
    <p:sldLayoutId id="2147483660" r:id="rId4"/>
    <p:sldLayoutId id="2147483661" r:id="rId5"/>
    <p:sldLayoutId id="2147483659" r:id="rId6"/>
    <p:sldLayoutId id="2147483680" r:id="rId7"/>
    <p:sldLayoutId id="2147483663" r:id="rId8"/>
    <p:sldLayoutId id="2147483682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ctrTitle"/>
          </p:nvPr>
        </p:nvSpPr>
        <p:spPr>
          <a:xfrm>
            <a:off x="4600575" y="3324907"/>
            <a:ext cx="4074223" cy="999444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Restructuring Spending for Stability and Growth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>
          <a:xfrm>
            <a:off x="4729853" y="5134029"/>
            <a:ext cx="4034590" cy="365978"/>
          </a:xfrm>
        </p:spPr>
        <p:txBody>
          <a:bodyPr/>
          <a:lstStyle/>
          <a:p>
            <a:r>
              <a:rPr lang="en-US" sz="2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Sanja</a:t>
            </a:r>
            <a:r>
              <a:rPr lang="en-US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Madzarevic-Sujster</a:t>
            </a:r>
            <a:endParaRPr lang="en-US" sz="2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U:\1405265\1405265 WBG Logo\LOGO FILES\Horizontal\WBG_Horizontal_Color\WBG_Horizontal-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2" y="335840"/>
            <a:ext cx="3615235" cy="7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2"/>
          <p:cNvSpPr txBox="1">
            <a:spLocks/>
          </p:cNvSpPr>
          <p:nvPr/>
        </p:nvSpPr>
        <p:spPr bwMode="auto">
          <a:xfrm>
            <a:off x="4514850" y="1924051"/>
            <a:ext cx="4464596" cy="113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b="1" dirty="0" smtClean="0"/>
              <a:t>CROATIA: PUBLIC FINANCE REVIEW</a:t>
            </a:r>
            <a:endParaRPr lang="en-US" sz="3200" b="1" dirty="0"/>
          </a:p>
        </p:txBody>
      </p:sp>
      <p:sp>
        <p:nvSpPr>
          <p:cNvPr id="6" name="Subtitle 23"/>
          <p:cNvSpPr txBox="1">
            <a:spLocks/>
          </p:cNvSpPr>
          <p:nvPr/>
        </p:nvSpPr>
        <p:spPr>
          <a:xfrm>
            <a:off x="4729853" y="5704819"/>
            <a:ext cx="4034590" cy="3659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b="0" kern="1200" baseline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June 2014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297"/>
            <a:ext cx="4410075" cy="554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9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3900" y="387803"/>
            <a:ext cx="7968344" cy="440187"/>
          </a:xfrm>
        </p:spPr>
        <p:txBody>
          <a:bodyPr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Spending effectiveness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504825" y="1006429"/>
            <a:ext cx="7629525" cy="4794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Apart from addressing the </a:t>
            </a:r>
            <a:r>
              <a:rPr lang="en-US" sz="1700" dirty="0" smtClean="0">
                <a:solidFill>
                  <a:schemeClr val="tx1"/>
                </a:solidFill>
              </a:rPr>
              <a:t>level, effectiveness is an issue</a:t>
            </a:r>
            <a:r>
              <a:rPr lang="en-US" sz="1700" dirty="0">
                <a:solidFill>
                  <a:schemeClr val="tx1"/>
                </a:solidFill>
              </a:rPr>
              <a:t>→ </a:t>
            </a:r>
            <a:r>
              <a:rPr lang="en-US" sz="1700" dirty="0" smtClean="0">
                <a:solidFill>
                  <a:schemeClr val="tx1"/>
                </a:solidFill>
              </a:rPr>
              <a:t>contradicts </a:t>
            </a:r>
            <a:r>
              <a:rPr lang="en-US" sz="1700" dirty="0">
                <a:solidFill>
                  <a:schemeClr val="tx1"/>
                </a:solidFill>
              </a:rPr>
              <a:t>the amount of public resources allocated </a:t>
            </a: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1343026" y="1664301"/>
            <a:ext cx="6870848" cy="29216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0" algn="ctr">
              <a:buNone/>
            </a:pPr>
            <a:r>
              <a:rPr lang="en-US" sz="1400" b="1" dirty="0">
                <a:solidFill>
                  <a:schemeClr val="tx1"/>
                </a:solidFill>
              </a:rPr>
              <a:t>Performance of Government Services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2038387"/>
            <a:ext cx="6870848" cy="42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1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899" y="95250"/>
            <a:ext cx="8645979" cy="897390"/>
          </a:xfrm>
        </p:spPr>
        <p:txBody>
          <a:bodyPr/>
          <a:lstStyle/>
          <a:p>
            <a:pPr algn="ctr"/>
            <a:r>
              <a:rPr lang="en-US" b="1" dirty="0" smtClean="0"/>
              <a:t>I. EU funds: an opportunity…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4477" y="4736271"/>
            <a:ext cx="3835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when </a:t>
            </a:r>
            <a:r>
              <a:rPr lang="en-US" sz="1000" dirty="0"/>
              <a:t>α=1 if there is no substitution</a:t>
            </a:r>
            <a:r>
              <a:rPr lang="en-US" sz="1000" dirty="0" smtClean="0"/>
              <a:t>. </a:t>
            </a:r>
            <a:endParaRPr lang="en-US" sz="1000" dirty="0"/>
          </a:p>
          <a:p>
            <a:r>
              <a:rPr lang="en-US" sz="1000" dirty="0"/>
              <a:t>Source: World Bank Staff, based on Rosenberg and </a:t>
            </a:r>
            <a:r>
              <a:rPr lang="en-US" sz="1000" dirty="0" err="1"/>
              <a:t>Sierhej</a:t>
            </a:r>
            <a:r>
              <a:rPr lang="en-US" sz="1000" dirty="0"/>
              <a:t> (2007)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476" y="1574624"/>
            <a:ext cx="3835174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Croatia</a:t>
            </a:r>
            <a:r>
              <a:rPr lang="en-US" sz="1200" b="1" dirty="0"/>
              <a:t>: First-Round Demand Effect of EU Funds, </a:t>
            </a:r>
            <a:r>
              <a:rPr lang="en-US" sz="1200" dirty="0" smtClean="0"/>
              <a:t>% </a:t>
            </a:r>
            <a:r>
              <a:rPr lang="en-US" sz="1200" dirty="0"/>
              <a:t>of GDP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4516890" y="1703143"/>
            <a:ext cx="4236586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/>
              <a:t>Overall effect </a:t>
            </a:r>
            <a:r>
              <a:rPr lang="en-US" dirty="0" smtClean="0"/>
              <a:t>on economic </a:t>
            </a:r>
            <a:r>
              <a:rPr lang="en-US" dirty="0"/>
              <a:t>growth </a:t>
            </a:r>
            <a:r>
              <a:rPr lang="en-US" dirty="0" smtClean="0"/>
              <a:t>positive, but could be lagged 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short </a:t>
            </a:r>
            <a:r>
              <a:rPr lang="en-US" dirty="0" smtClean="0"/>
              <a:t>term: modestly higher </a:t>
            </a:r>
            <a:r>
              <a:rPr lang="en-US" dirty="0"/>
              <a:t>domestic </a:t>
            </a:r>
            <a:r>
              <a:rPr lang="en-US" dirty="0" smtClean="0"/>
              <a:t>demand (less </a:t>
            </a:r>
            <a:r>
              <a:rPr lang="en-US" dirty="0"/>
              <a:t>than ½ percent GDP</a:t>
            </a:r>
            <a:r>
              <a:rPr lang="en-US" dirty="0" smtClean="0"/>
              <a:t>); in </a:t>
            </a:r>
            <a:r>
              <a:rPr lang="en-US" dirty="0"/>
              <a:t>the long </a:t>
            </a:r>
            <a:r>
              <a:rPr lang="en-US" dirty="0" smtClean="0"/>
              <a:t>run: they </a:t>
            </a:r>
            <a:r>
              <a:rPr lang="en-US" dirty="0"/>
              <a:t>should contribute to economic growth from the supply side.</a:t>
            </a:r>
            <a:endParaRPr lang="en-US" dirty="0" smtClean="0"/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/>
              <a:t>During </a:t>
            </a:r>
            <a:r>
              <a:rPr lang="en-US" dirty="0" smtClean="0"/>
              <a:t>2009-11, ESI represented </a:t>
            </a:r>
            <a:r>
              <a:rPr lang="en-US" dirty="0"/>
              <a:t>over </a:t>
            </a:r>
            <a:r>
              <a:rPr lang="en-US" dirty="0" smtClean="0"/>
              <a:t>70% </a:t>
            </a:r>
            <a:r>
              <a:rPr lang="en-US" dirty="0"/>
              <a:t>of public investment in </a:t>
            </a:r>
            <a:r>
              <a:rPr lang="en-US" dirty="0" smtClean="0"/>
              <a:t>HU, SK, BG, LT, EE </a:t>
            </a:r>
            <a:r>
              <a:rPr lang="en-US" dirty="0"/>
              <a:t>and over </a:t>
            </a:r>
            <a:r>
              <a:rPr lang="en-US" dirty="0" smtClean="0"/>
              <a:t>50% in PL </a:t>
            </a:r>
            <a:r>
              <a:rPr lang="en-US" dirty="0"/>
              <a:t>and </a:t>
            </a:r>
            <a:r>
              <a:rPr lang="en-US" dirty="0" smtClean="0"/>
              <a:t>CZ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Demand impact was projected at around 3% of GDP per year in BG.</a:t>
            </a:r>
          </a:p>
        </p:txBody>
      </p:sp>
      <p:pic>
        <p:nvPicPr>
          <p:cNvPr id="7174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7" y="2052706"/>
            <a:ext cx="3835174" cy="275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54" y="228600"/>
            <a:ext cx="8645979" cy="897390"/>
          </a:xfrm>
        </p:spPr>
        <p:txBody>
          <a:bodyPr/>
          <a:lstStyle/>
          <a:p>
            <a:pPr algn="ctr"/>
            <a:r>
              <a:rPr lang="en-US" b="1" dirty="0" smtClean="0"/>
              <a:t>EU funds:…and the fiscal challenge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677" y="3877044"/>
            <a:ext cx="4279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Notes: </a:t>
            </a:r>
            <a:r>
              <a:rPr lang="en-US" sz="1000" dirty="0" smtClean="0"/>
              <a:t>The </a:t>
            </a:r>
            <a:r>
              <a:rPr lang="en-US" sz="1000" dirty="0"/>
              <a:t>strict </a:t>
            </a:r>
            <a:r>
              <a:rPr lang="en-US" sz="1000" dirty="0" err="1"/>
              <a:t>additionality</a:t>
            </a:r>
            <a:r>
              <a:rPr lang="en-US" sz="1000" dirty="0"/>
              <a:t> </a:t>
            </a:r>
            <a:r>
              <a:rPr lang="en-US" sz="1000" dirty="0" smtClean="0"/>
              <a:t>principle assumed.</a:t>
            </a:r>
            <a:endParaRPr lang="en-US" sz="1000" dirty="0"/>
          </a:p>
          <a:p>
            <a:r>
              <a:rPr lang="en-US" sz="1000" i="1" dirty="0"/>
              <a:t>Source:</a:t>
            </a:r>
            <a:r>
              <a:rPr lang="en-US" sz="1000" dirty="0"/>
              <a:t> World Bank staff estimates, based on data from MFF 2014-2020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677" y="1412304"/>
            <a:ext cx="4367213" cy="30777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Croatia: Net fiscal effect</a:t>
            </a:r>
            <a:r>
              <a:rPr lang="en-US" sz="1400" dirty="0" smtClean="0"/>
              <a:t>, </a:t>
            </a:r>
            <a:r>
              <a:rPr lang="en-US" sz="1400" i="1" dirty="0" smtClean="0"/>
              <a:t>cash basis, % of GDP</a:t>
            </a:r>
            <a:endParaRPr lang="en-US" sz="1400" i="1" dirty="0"/>
          </a:p>
        </p:txBody>
      </p:sp>
      <p:sp>
        <p:nvSpPr>
          <p:cNvPr id="7" name="Rectangle 6"/>
          <p:cNvSpPr/>
          <p:nvPr/>
        </p:nvSpPr>
        <p:spPr>
          <a:xfrm>
            <a:off x="527956" y="4562632"/>
            <a:ext cx="7977869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 smtClean="0"/>
              <a:t>Fiscal </a:t>
            </a:r>
            <a:r>
              <a:rPr lang="en-US" sz="1700" dirty="0"/>
              <a:t>space needs to be created to support their absorption, averaging up to 1.8% of GDP a year. 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Given Croatia’s large fiscal deficit, it is important to manage EU-related funds </a:t>
            </a:r>
            <a:r>
              <a:rPr lang="en-US" sz="1700" dirty="0" smtClean="0"/>
              <a:t>through </a:t>
            </a:r>
            <a:r>
              <a:rPr lang="en-US" sz="1700" dirty="0"/>
              <a:t>expenditure switching and substitution policies.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8" y="1735471"/>
            <a:ext cx="4367212" cy="213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39" y="1723236"/>
            <a:ext cx="3815761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600" y="1227638"/>
            <a:ext cx="3886200" cy="492443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b="1" dirty="0"/>
              <a:t>Net Impact of EU-related Funds on the Fiscal Deficit</a:t>
            </a:r>
            <a:r>
              <a:rPr lang="en-US" sz="1300" dirty="0"/>
              <a:t>, ESA95, </a:t>
            </a:r>
            <a:r>
              <a:rPr lang="en-US" sz="1300" dirty="0" smtClean="0"/>
              <a:t>% of </a:t>
            </a:r>
            <a:r>
              <a:rPr lang="en-US" sz="1300" dirty="0"/>
              <a:t>GDP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1039" y="3963910"/>
            <a:ext cx="3568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</a:t>
            </a:r>
            <a:r>
              <a:rPr lang="en-US" sz="1000" dirty="0"/>
              <a:t>: Substitution as reported by the authorities for HU; maximum substitution according to EU rules for other</a:t>
            </a:r>
          </a:p>
          <a:p>
            <a:r>
              <a:rPr lang="en-US" sz="1000" i="1" dirty="0"/>
              <a:t>Source</a:t>
            </a:r>
            <a:r>
              <a:rPr lang="en-US" sz="1000" dirty="0"/>
              <a:t>: Rosenberg, </a:t>
            </a:r>
            <a:r>
              <a:rPr lang="en-US" sz="1000" dirty="0" err="1"/>
              <a:t>Sierhej</a:t>
            </a:r>
            <a:r>
              <a:rPr lang="en-US" sz="1000" dirty="0"/>
              <a:t> (2007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668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023" y="361950"/>
            <a:ext cx="8229601" cy="916440"/>
          </a:xfrm>
        </p:spPr>
        <p:txBody>
          <a:bodyPr/>
          <a:lstStyle/>
          <a:p>
            <a:pPr algn="ctr"/>
            <a:r>
              <a:rPr lang="en-US" b="1" dirty="0" smtClean="0"/>
              <a:t>Policies for maximizing </a:t>
            </a:r>
            <a:r>
              <a:rPr lang="en-US" b="1" dirty="0"/>
              <a:t>the </a:t>
            </a:r>
            <a:r>
              <a:rPr lang="en-US" b="1" dirty="0" smtClean="0"/>
              <a:t>efficient use of EU </a:t>
            </a:r>
            <a:r>
              <a:rPr lang="en-US" b="1" dirty="0"/>
              <a:t>funds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581023" y="1711779"/>
            <a:ext cx="8229601" cy="3971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Link regional and national priorities with the Cohesion Policy priorities.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Develop a clear strategic vision for national priorities and EU funds’ allocation at all levels.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Switch </a:t>
            </a:r>
            <a:r>
              <a:rPr lang="en-US" sz="2000" dirty="0">
                <a:solidFill>
                  <a:schemeClr val="tx1"/>
                </a:solidFill>
              </a:rPr>
              <a:t>away from lower priority </a:t>
            </a:r>
            <a:r>
              <a:rPr lang="en-US" sz="2000" dirty="0" smtClean="0">
                <a:solidFill>
                  <a:schemeClr val="tx1"/>
                </a:solidFill>
              </a:rPr>
              <a:t>spending, and substitute </a:t>
            </a:r>
            <a:r>
              <a:rPr lang="en-US" sz="2000" dirty="0">
                <a:solidFill>
                  <a:schemeClr val="tx1"/>
                </a:solidFill>
              </a:rPr>
              <a:t>for domestic spending where possible.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Build capacities </a:t>
            </a:r>
            <a:r>
              <a:rPr lang="en-US" sz="2000" dirty="0">
                <a:solidFill>
                  <a:schemeClr val="tx1"/>
                </a:solidFill>
              </a:rPr>
              <a:t>related to the EU </a:t>
            </a:r>
            <a:r>
              <a:rPr lang="en-US" sz="2000" dirty="0" smtClean="0">
                <a:solidFill>
                  <a:schemeClr val="tx1"/>
                </a:solidFill>
              </a:rPr>
              <a:t>funds’ identification</a:t>
            </a:r>
            <a:r>
              <a:rPr lang="en-US" sz="2000" dirty="0">
                <a:solidFill>
                  <a:schemeClr val="tx1"/>
                </a:solidFill>
              </a:rPr>
              <a:t>, preparation and </a:t>
            </a:r>
            <a:r>
              <a:rPr lang="en-US" sz="2000" dirty="0" smtClean="0">
                <a:solidFill>
                  <a:schemeClr val="tx1"/>
                </a:solidFill>
              </a:rPr>
              <a:t>implementation, </a:t>
            </a:r>
            <a:r>
              <a:rPr lang="en-US" sz="2000" dirty="0">
                <a:solidFill>
                  <a:schemeClr val="tx1"/>
                </a:solidFill>
              </a:rPr>
              <a:t>especially at the local level.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Set </a:t>
            </a:r>
            <a:r>
              <a:rPr lang="en-US" sz="2000" dirty="0">
                <a:solidFill>
                  <a:schemeClr val="tx1"/>
                </a:solidFill>
              </a:rPr>
              <a:t>up a sound financial management system at all levels (local, regional, national) and in all </a:t>
            </a:r>
            <a:r>
              <a:rPr lang="en-US" sz="2000" dirty="0" smtClean="0">
                <a:solidFill>
                  <a:schemeClr val="tx1"/>
                </a:solidFill>
              </a:rPr>
              <a:t>EU funds beneficiaries. 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Establish </a:t>
            </a:r>
            <a:r>
              <a:rPr lang="en-US" sz="2000" dirty="0">
                <a:solidFill>
                  <a:schemeClr val="tx1"/>
                </a:solidFill>
              </a:rPr>
              <a:t>comprehensive budget management systems to avoid different approaches to financing sources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1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9" y="333374"/>
            <a:ext cx="8645979" cy="525915"/>
          </a:xfrm>
        </p:spPr>
        <p:txBody>
          <a:bodyPr/>
          <a:lstStyle/>
          <a:p>
            <a:pPr algn="ctr"/>
            <a:r>
              <a:rPr lang="en-US" b="1" dirty="0" smtClean="0"/>
              <a:t>II. Revenue-side adjustment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400050" y="1126680"/>
            <a:ext cx="8172450" cy="14545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Croatia has the second highest revenue burden among the EU10 (41% of GDP</a:t>
            </a:r>
            <a:r>
              <a:rPr lang="en-US" sz="2000" dirty="0">
                <a:solidFill>
                  <a:schemeClr val="tx1"/>
                </a:solidFill>
              </a:rPr>
              <a:t>) → </a:t>
            </a:r>
            <a:r>
              <a:rPr lang="en-US" sz="2000" dirty="0" smtClean="0">
                <a:solidFill>
                  <a:schemeClr val="tx1"/>
                </a:solidFill>
              </a:rPr>
              <a:t>high indirect taxation and low direct taxes.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Tax space (the amount </a:t>
            </a:r>
            <a:r>
              <a:rPr lang="en-US" sz="2000" dirty="0">
                <a:solidFill>
                  <a:schemeClr val="tx1"/>
                </a:solidFill>
              </a:rPr>
              <a:t>of revenue </a:t>
            </a:r>
            <a:r>
              <a:rPr lang="en-US" sz="2000" dirty="0" smtClean="0">
                <a:solidFill>
                  <a:schemeClr val="tx1"/>
                </a:solidFill>
              </a:rPr>
              <a:t>given the country’s </a:t>
            </a:r>
            <a:r>
              <a:rPr lang="en-US" sz="2000" dirty="0">
                <a:solidFill>
                  <a:schemeClr val="tx1"/>
                </a:solidFill>
              </a:rPr>
              <a:t>economic strength rather than what the legislature has </a:t>
            </a:r>
            <a:r>
              <a:rPr lang="en-US" sz="2000" dirty="0" smtClean="0">
                <a:solidFill>
                  <a:schemeClr val="tx1"/>
                </a:solidFill>
              </a:rPr>
              <a:t>mandated) is negative.</a:t>
            </a:r>
            <a:endParaRPr lang="hr-HR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332782"/>
            <a:ext cx="3575050" cy="241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01" y="3332783"/>
            <a:ext cx="3819838" cy="241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24275" y="5787765"/>
            <a:ext cx="12330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/>
              <a:t>Source:</a:t>
            </a:r>
            <a:r>
              <a:rPr lang="en-US" sz="1100" dirty="0"/>
              <a:t> Eurostat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228" y="3025005"/>
            <a:ext cx="4367213" cy="30777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General government revenue, </a:t>
            </a:r>
            <a:r>
              <a:rPr lang="en-US" sz="1400" dirty="0" smtClean="0"/>
              <a:t>2013</a:t>
            </a:r>
            <a:r>
              <a:rPr lang="en-US" sz="1400" i="1" dirty="0" smtClean="0"/>
              <a:t>, % of GDP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4054" y="3025005"/>
            <a:ext cx="4367213" cy="30777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Indirect and Direct Taxes in 2013</a:t>
            </a:r>
            <a:r>
              <a:rPr lang="en-US" sz="1400" dirty="0"/>
              <a:t>, </a:t>
            </a:r>
            <a:r>
              <a:rPr lang="en-US" sz="1400" i="1" dirty="0" smtClean="0"/>
              <a:t>% of GDP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682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9" y="333374"/>
            <a:ext cx="8645979" cy="525915"/>
          </a:xfrm>
        </p:spPr>
        <p:txBody>
          <a:bodyPr/>
          <a:lstStyle/>
          <a:p>
            <a:pPr algn="ctr"/>
            <a:r>
              <a:rPr lang="en-US" sz="2800" b="1" dirty="0" smtClean="0"/>
              <a:t>Revenue-side adjustment…recommendations</a:t>
            </a:r>
            <a:endParaRPr lang="en-US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400050" y="1299619"/>
            <a:ext cx="8305800" cy="41963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Introduce value-based modern </a:t>
            </a:r>
            <a:r>
              <a:rPr lang="en-US" sz="2000" dirty="0">
                <a:solidFill>
                  <a:schemeClr val="tx1"/>
                </a:solidFill>
              </a:rPr>
              <a:t>property taxation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903288" lvl="2" indent="-457200"/>
            <a:r>
              <a:rPr lang="en-US" sz="1600" dirty="0" smtClean="0">
                <a:solidFill>
                  <a:schemeClr val="tx1"/>
                </a:solidFill>
              </a:rPr>
              <a:t>Could add up to 1.5% of GDP in new tax revenues over time  </a:t>
            </a:r>
            <a:endParaRPr lang="en-US" sz="1600" dirty="0">
              <a:solidFill>
                <a:schemeClr val="tx1"/>
              </a:solidFill>
            </a:endParaRPr>
          </a:p>
          <a:p>
            <a:pPr marL="903288" lvl="2" indent="-457200"/>
            <a:endParaRPr lang="en-US" sz="1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Support fiscal devaluation through labor taxes while in parallel </a:t>
            </a:r>
            <a:r>
              <a:rPr lang="en-US" sz="2000" dirty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liminate </a:t>
            </a:r>
            <a:r>
              <a:rPr lang="en-US" sz="2000" dirty="0">
                <a:solidFill>
                  <a:schemeClr val="tx1"/>
                </a:solidFill>
              </a:rPr>
              <a:t>a large number of tax exemptions given to households and </a:t>
            </a:r>
            <a:r>
              <a:rPr lang="en-US" sz="2000" dirty="0" smtClean="0">
                <a:solidFill>
                  <a:schemeClr val="tx1"/>
                </a:solidFill>
              </a:rPr>
              <a:t>businesses</a:t>
            </a:r>
          </a:p>
          <a:p>
            <a:pPr marL="903288" lvl="2" indent="-45720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Could bring an additional 1% of GDP to new revenues </a:t>
            </a:r>
          </a:p>
          <a:p>
            <a:pPr marL="903288" lvl="2" indent="-45720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Design of personal income taxation and exemptions should reduce disincentives to work</a:t>
            </a:r>
          </a:p>
          <a:p>
            <a:pPr marL="903288" lvl="2" indent="-457200"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Strengthen and modernize Croatia’s tax administration (CTA) to protect and expand the revenue base:</a:t>
            </a:r>
            <a:r>
              <a:rPr lang="en-US" sz="2000" dirty="0"/>
              <a:t> </a:t>
            </a:r>
          </a:p>
          <a:p>
            <a:pPr marL="903288" lvl="2" indent="-45720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a compliance risk management system; </a:t>
            </a:r>
          </a:p>
          <a:p>
            <a:pPr marL="903288" lvl="2" indent="-45720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strong administration at HQ and the LTO strengthened; </a:t>
            </a:r>
          </a:p>
          <a:p>
            <a:pPr marL="903288" lvl="2" indent="-45720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a streamlined network of regional and local tax offices; and </a:t>
            </a:r>
          </a:p>
          <a:p>
            <a:pPr marL="903288" lvl="2" indent="-45720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a sound IT governance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400048" y="3001864"/>
            <a:ext cx="4274006" cy="198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910" y="209549"/>
            <a:ext cx="8645979" cy="487815"/>
          </a:xfrm>
        </p:spPr>
        <p:txBody>
          <a:bodyPr/>
          <a:lstStyle/>
          <a:p>
            <a:pPr algn="ctr"/>
            <a:r>
              <a:rPr lang="en-US" b="1" dirty="0" smtClean="0"/>
              <a:t>III. Rightsizing the government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447675" y="1007409"/>
            <a:ext cx="8477249" cy="1678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Cost </a:t>
            </a:r>
            <a:r>
              <a:rPr lang="en-GB" sz="1800" dirty="0">
                <a:solidFill>
                  <a:schemeClr val="tx1"/>
                </a:solidFill>
              </a:rPr>
              <a:t>of government services is </a:t>
            </a:r>
            <a:r>
              <a:rPr lang="en-GB" sz="1800" dirty="0" smtClean="0">
                <a:solidFill>
                  <a:schemeClr val="tx1"/>
                </a:solidFill>
              </a:rPr>
              <a:t>high (even relative </a:t>
            </a:r>
            <a:r>
              <a:rPr lang="en-GB" sz="1800" dirty="0">
                <a:solidFill>
                  <a:schemeClr val="tx1"/>
                </a:solidFill>
              </a:rPr>
              <a:t>to the general price </a:t>
            </a:r>
            <a:r>
              <a:rPr lang="en-GB" sz="1800" dirty="0" smtClean="0">
                <a:solidFill>
                  <a:schemeClr val="tx1"/>
                </a:solidFill>
              </a:rPr>
              <a:t>level and once </a:t>
            </a:r>
            <a:r>
              <a:rPr lang="en-GB" sz="1800" dirty="0">
                <a:solidFill>
                  <a:schemeClr val="tx1"/>
                </a:solidFill>
              </a:rPr>
              <a:t>controlled for </a:t>
            </a:r>
            <a:r>
              <a:rPr lang="en-GB" sz="1800" dirty="0" smtClean="0">
                <a:solidFill>
                  <a:schemeClr val="tx1"/>
                </a:solidFill>
              </a:rPr>
              <a:t>per </a:t>
            </a:r>
            <a:r>
              <a:rPr lang="en-GB" sz="1800" dirty="0">
                <a:solidFill>
                  <a:schemeClr val="tx1"/>
                </a:solidFill>
              </a:rPr>
              <a:t>capita real </a:t>
            </a:r>
            <a:r>
              <a:rPr lang="en-GB" sz="1800" dirty="0" smtClean="0">
                <a:solidFill>
                  <a:schemeClr val="tx1"/>
                </a:solidFill>
              </a:rPr>
              <a:t>income).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Large size (17% of the labor force) </a:t>
            </a:r>
            <a:r>
              <a:rPr lang="en-US" sz="1800" dirty="0">
                <a:solidFill>
                  <a:schemeClr val="tx1"/>
                </a:solidFill>
              </a:rPr>
              <a:t>→ </a:t>
            </a:r>
            <a:r>
              <a:rPr lang="en-US" sz="1800" dirty="0" smtClean="0">
                <a:solidFill>
                  <a:schemeClr val="tx1"/>
                </a:solidFill>
              </a:rPr>
              <a:t>growing number of </a:t>
            </a:r>
            <a:r>
              <a:rPr lang="en-US" sz="1800" dirty="0">
                <a:solidFill>
                  <a:schemeClr val="tx1"/>
                </a:solidFill>
              </a:rPr>
              <a:t>public </a:t>
            </a:r>
            <a:r>
              <a:rPr lang="en-US" sz="1800" dirty="0" smtClean="0">
                <a:solidFill>
                  <a:schemeClr val="tx1"/>
                </a:solidFill>
              </a:rPr>
              <a:t>service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Relatively low effectiveness and still </a:t>
            </a:r>
            <a:r>
              <a:rPr lang="en-US" sz="1800" dirty="0">
                <a:solidFill>
                  <a:schemeClr val="tx1"/>
                </a:solidFill>
              </a:rPr>
              <a:t>highly </a:t>
            </a:r>
            <a:r>
              <a:rPr lang="en-US" sz="1800" dirty="0" smtClean="0">
                <a:solidFill>
                  <a:schemeClr val="tx1"/>
                </a:solidFill>
              </a:rPr>
              <a:t>politicized </a:t>
            </a:r>
            <a:r>
              <a:rPr lang="en-US" sz="1800" dirty="0">
                <a:solidFill>
                  <a:schemeClr val="tx1"/>
                </a:solidFill>
              </a:rPr>
              <a:t>→</a:t>
            </a:r>
            <a:r>
              <a:rPr lang="en-US" sz="1800" dirty="0" smtClean="0">
                <a:solidFill>
                  <a:schemeClr val="tx1"/>
                </a:solidFill>
              </a:rPr>
              <a:t> pay </a:t>
            </a:r>
            <a:r>
              <a:rPr lang="en-US" sz="1800" dirty="0">
                <a:solidFill>
                  <a:schemeClr val="tx1"/>
                </a:solidFill>
              </a:rPr>
              <a:t>is largely based on </a:t>
            </a:r>
            <a:r>
              <a:rPr lang="en-US" sz="1800" dirty="0" smtClean="0">
                <a:solidFill>
                  <a:schemeClr val="tx1"/>
                </a:solidFill>
              </a:rPr>
              <a:t>seniority; not performance</a:t>
            </a:r>
          </a:p>
          <a:p>
            <a:pPr marL="446088" lvl="2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5" y="3308816"/>
            <a:ext cx="4036292" cy="277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Inhaltsplatzhalter 4"/>
          <p:cNvSpPr txBox="1">
            <a:spLocks/>
          </p:cNvSpPr>
          <p:nvPr/>
        </p:nvSpPr>
        <p:spPr>
          <a:xfrm>
            <a:off x="4668638" y="3048780"/>
            <a:ext cx="4359728" cy="29216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0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Public administration performance score</a:t>
            </a: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244956" y="3048780"/>
            <a:ext cx="4036292" cy="29216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0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General government wage bill, </a:t>
            </a:r>
            <a:r>
              <a:rPr lang="en-US" sz="1400" dirty="0" smtClean="0">
                <a:solidFill>
                  <a:schemeClr val="tx1"/>
                </a:solidFill>
              </a:rPr>
              <a:t>% of GDP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280" y="6038853"/>
            <a:ext cx="4469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i="1" dirty="0"/>
              <a:t>:</a:t>
            </a:r>
            <a:r>
              <a:rPr lang="en-US" sz="1100" dirty="0"/>
              <a:t> </a:t>
            </a:r>
            <a:r>
              <a:rPr lang="en-US" sz="1100" dirty="0" smtClean="0"/>
              <a:t>Eurostat, </a:t>
            </a:r>
            <a:r>
              <a:rPr lang="en-US" sz="1100" dirty="0" err="1" smtClean="0"/>
              <a:t>MoF</a:t>
            </a:r>
            <a:r>
              <a:rPr lang="en-US" sz="1100" dirty="0" smtClean="0"/>
              <a:t>, Weighted average for EU15 and Eu10.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616930" y="6022348"/>
            <a:ext cx="4469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i="1" dirty="0"/>
              <a:t>:</a:t>
            </a:r>
            <a:r>
              <a:rPr lang="en-US" sz="1100" dirty="0"/>
              <a:t> </a:t>
            </a:r>
            <a:r>
              <a:rPr lang="en-US" sz="1100" dirty="0" smtClean="0"/>
              <a:t>Eurostat 2013.</a:t>
            </a:r>
            <a:endParaRPr lang="en-US" sz="11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38" y="3308815"/>
            <a:ext cx="4359728" cy="277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4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910" y="209549"/>
            <a:ext cx="8645979" cy="487815"/>
          </a:xfrm>
        </p:spPr>
        <p:txBody>
          <a:bodyPr/>
          <a:lstStyle/>
          <a:p>
            <a:pPr algn="ctr"/>
            <a:r>
              <a:rPr lang="en-US" b="1" dirty="0" smtClean="0"/>
              <a:t>Rightsizing the government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Inhaltsplatzhalter 4"/>
          <p:cNvSpPr txBox="1">
            <a:spLocks/>
          </p:cNvSpPr>
          <p:nvPr/>
        </p:nvSpPr>
        <p:spPr>
          <a:xfrm>
            <a:off x="4556364" y="3381123"/>
            <a:ext cx="4359728" cy="29216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lvl="1" algn="ctr"/>
            <a:r>
              <a:rPr lang="en-US" sz="1600" b="1" dirty="0">
                <a:solidFill>
                  <a:schemeClr val="tx1"/>
                </a:solidFill>
              </a:rPr>
              <a:t>Fiscal Imbalances, 2002–2012</a:t>
            </a: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244957" y="3365359"/>
            <a:ext cx="4036292" cy="29216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lvl="1" algn="ctr"/>
            <a:r>
              <a:rPr lang="en-US" sz="1200" b="1" dirty="0">
                <a:solidFill>
                  <a:schemeClr val="tx1"/>
                </a:solidFill>
              </a:rPr>
              <a:t>Average Inhabitant per Local Government, EU, 2011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280" y="6096003"/>
            <a:ext cx="4469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i="1" dirty="0"/>
              <a:t>:</a:t>
            </a:r>
            <a:r>
              <a:rPr lang="en-US" sz="1100" dirty="0"/>
              <a:t> </a:t>
            </a:r>
            <a:r>
              <a:rPr lang="en-US" sz="1100" dirty="0" smtClean="0"/>
              <a:t>Eurostat, </a:t>
            </a:r>
            <a:r>
              <a:rPr lang="en-US" sz="1100" dirty="0" err="1" smtClean="0"/>
              <a:t>MoF</a:t>
            </a:r>
            <a:r>
              <a:rPr lang="en-US" sz="1100" dirty="0" smtClean="0"/>
              <a:t>, Weighted average for EU15 and Eu10.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561834" y="6096003"/>
            <a:ext cx="4469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i="1" dirty="0"/>
              <a:t>:</a:t>
            </a:r>
            <a:r>
              <a:rPr lang="en-US" sz="1100" dirty="0"/>
              <a:t> </a:t>
            </a:r>
            <a:r>
              <a:rPr lang="en-US" sz="1100" dirty="0" smtClean="0"/>
              <a:t>Eurostat 2013.</a:t>
            </a:r>
            <a:endParaRPr lang="en-US" sz="1100" dirty="0"/>
          </a:p>
        </p:txBody>
      </p:sp>
      <p:sp>
        <p:nvSpPr>
          <p:cNvPr id="15" name="Inhaltsplatzhalter 4"/>
          <p:cNvSpPr txBox="1">
            <a:spLocks/>
          </p:cNvSpPr>
          <p:nvPr/>
        </p:nvSpPr>
        <p:spPr>
          <a:xfrm>
            <a:off x="244955" y="762562"/>
            <a:ext cx="8622819" cy="2094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schemeClr val="tx1"/>
                </a:solidFill>
              </a:rPr>
              <a:t>Local government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Unclear spending assignments</a:t>
            </a:r>
            <a:r>
              <a:rPr lang="en-US" sz="1600" b="1" dirty="0"/>
              <a:t> </a:t>
            </a:r>
            <a:r>
              <a:rPr lang="en-US" sz="1600" dirty="0">
                <a:solidFill>
                  <a:schemeClr val="tx1"/>
                </a:solidFill>
              </a:rPr>
              <a:t>→</a:t>
            </a:r>
            <a:r>
              <a:rPr lang="en-US" sz="1600" b="1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large </a:t>
            </a:r>
            <a:r>
              <a:rPr lang="en-US" sz="1600" dirty="0">
                <a:solidFill>
                  <a:schemeClr val="tx1"/>
                </a:solidFill>
              </a:rPr>
              <a:t>cities provide most of decentralized public services, questioning the existence of </a:t>
            </a:r>
            <a:r>
              <a:rPr lang="en-US" sz="1600" dirty="0" smtClean="0">
                <a:solidFill>
                  <a:schemeClr val="tx1"/>
                </a:solidFill>
              </a:rPr>
              <a:t>other LGUs. Only </a:t>
            </a:r>
            <a:r>
              <a:rPr lang="en-US" sz="1600" dirty="0">
                <a:solidFill>
                  <a:schemeClr val="tx1"/>
                </a:solidFill>
              </a:rPr>
              <a:t>fire protection is almost completely </a:t>
            </a:r>
            <a:r>
              <a:rPr lang="en-US" sz="1600" dirty="0" smtClean="0">
                <a:solidFill>
                  <a:schemeClr val="tx1"/>
                </a:solidFill>
              </a:rPr>
              <a:t>decentralized.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Excessive fragmentation </a:t>
            </a:r>
            <a:r>
              <a:rPr lang="en-US" sz="1600" dirty="0">
                <a:solidFill>
                  <a:schemeClr val="tx1"/>
                </a:solidFill>
              </a:rPr>
              <a:t>→ </a:t>
            </a:r>
            <a:r>
              <a:rPr lang="en-US" sz="1600" dirty="0" smtClean="0">
                <a:solidFill>
                  <a:schemeClr val="tx1"/>
                </a:solidFill>
              </a:rPr>
              <a:t>1/2 goes for </a:t>
            </a:r>
            <a:r>
              <a:rPr lang="en-US" sz="1600" dirty="0">
                <a:solidFill>
                  <a:schemeClr val="tx1"/>
                </a:solidFill>
              </a:rPr>
              <a:t>wages and operational costs, while </a:t>
            </a:r>
            <a:r>
              <a:rPr lang="en-US" sz="1600" dirty="0" smtClean="0">
                <a:solidFill>
                  <a:schemeClr val="tx1"/>
                </a:solidFill>
              </a:rPr>
              <a:t>less than 1/5 for investment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Limited fiscal independence</a:t>
            </a:r>
            <a:r>
              <a:rPr lang="en-US" sz="1600" dirty="0">
                <a:solidFill>
                  <a:schemeClr val="tx1"/>
                </a:solidFill>
              </a:rPr>
              <a:t> → </a:t>
            </a:r>
            <a:r>
              <a:rPr lang="en-US" sz="1600" dirty="0" smtClean="0">
                <a:solidFill>
                  <a:schemeClr val="tx1"/>
                </a:solidFill>
              </a:rPr>
              <a:t>2/3 of revenues </a:t>
            </a:r>
            <a:r>
              <a:rPr lang="en-US" sz="1600" dirty="0">
                <a:solidFill>
                  <a:schemeClr val="tx1"/>
                </a:solidFill>
              </a:rPr>
              <a:t>transfers from the national </a:t>
            </a:r>
            <a:r>
              <a:rPr lang="en-US" sz="1600" dirty="0" smtClean="0">
                <a:solidFill>
                  <a:schemeClr val="tx1"/>
                </a:solidFill>
              </a:rPr>
              <a:t>government (equalization </a:t>
            </a:r>
            <a:r>
              <a:rPr lang="en-US" sz="1600" dirty="0">
                <a:solidFill>
                  <a:schemeClr val="tx1"/>
                </a:solidFill>
              </a:rPr>
              <a:t>system plays as disincentive to collect </a:t>
            </a:r>
            <a:r>
              <a:rPr lang="en-US" sz="1600" dirty="0" smtClean="0">
                <a:solidFill>
                  <a:schemeClr val="tx1"/>
                </a:solidFill>
              </a:rPr>
              <a:t>taxes)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Persistently </a:t>
            </a:r>
            <a:r>
              <a:rPr lang="en-US" sz="1600" dirty="0">
                <a:solidFill>
                  <a:schemeClr val="tx1"/>
                </a:solidFill>
              </a:rPr>
              <a:t>high vertical fiscal </a:t>
            </a:r>
            <a:r>
              <a:rPr lang="en-US" sz="1600" dirty="0" smtClean="0">
                <a:solidFill>
                  <a:schemeClr val="tx1"/>
                </a:solidFill>
              </a:rPr>
              <a:t>imbalances</a:t>
            </a:r>
          </a:p>
        </p:txBody>
      </p:sp>
      <p:pic>
        <p:nvPicPr>
          <p:cNvPr id="307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7" y="3657519"/>
            <a:ext cx="4036292" cy="238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64" y="3673283"/>
            <a:ext cx="4359729" cy="242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910" y="238124"/>
            <a:ext cx="8645979" cy="487815"/>
          </a:xfrm>
        </p:spPr>
        <p:txBody>
          <a:bodyPr/>
          <a:lstStyle/>
          <a:p>
            <a:pPr algn="ctr"/>
            <a:r>
              <a:rPr lang="en-US" sz="2800" b="1" dirty="0" smtClean="0"/>
              <a:t>Rightsizing the government…recommendations</a:t>
            </a:r>
            <a:endParaRPr lang="en-US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266701" y="889025"/>
            <a:ext cx="8558892" cy="52505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chemeClr val="tx1"/>
                </a:solidFill>
              </a:rPr>
              <a:t>Some 2% of GDP in cumulative savings could be achieved over the medium term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Rationalization of the wage bill (targeted downsizing; the </a:t>
            </a:r>
            <a:r>
              <a:rPr lang="en-US" sz="1800" dirty="0">
                <a:solidFill>
                  <a:schemeClr val="tx1"/>
                </a:solidFill>
              </a:rPr>
              <a:t>wage system </a:t>
            </a:r>
            <a:r>
              <a:rPr lang="en-US" sz="1800" dirty="0" smtClean="0">
                <a:solidFill>
                  <a:schemeClr val="tx1"/>
                </a:solidFill>
              </a:rPr>
              <a:t>reform; a full </a:t>
            </a:r>
            <a:r>
              <a:rPr lang="en-US" sz="1800" dirty="0">
                <a:solidFill>
                  <a:schemeClr val="tx1"/>
                </a:solidFill>
              </a:rPr>
              <a:t>application of the </a:t>
            </a:r>
            <a:r>
              <a:rPr lang="en-US" sz="1800" dirty="0" smtClean="0">
                <a:solidFill>
                  <a:schemeClr val="tx1"/>
                </a:solidFill>
              </a:rPr>
              <a:t>HRMIS)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Finalize </a:t>
            </a:r>
            <a:r>
              <a:rPr lang="en-US" sz="1800" dirty="0">
                <a:solidFill>
                  <a:schemeClr val="tx1"/>
                </a:solidFill>
              </a:rPr>
              <a:t>provisions regulating criteria for the creation and management of </a:t>
            </a:r>
            <a:r>
              <a:rPr lang="en-US" sz="1800" dirty="0" smtClean="0">
                <a:solidFill>
                  <a:schemeClr val="tx1"/>
                </a:solidFill>
              </a:rPr>
              <a:t>agencies 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Professionalization </a:t>
            </a:r>
            <a:r>
              <a:rPr lang="en-US" sz="1800" dirty="0">
                <a:solidFill>
                  <a:schemeClr val="tx1"/>
                </a:solidFill>
              </a:rPr>
              <a:t>and the introduction of performance based management </a:t>
            </a:r>
            <a:r>
              <a:rPr lang="en-US" sz="1800" dirty="0" smtClean="0">
                <a:solidFill>
                  <a:schemeClr val="tx1"/>
                </a:solidFill>
              </a:rPr>
              <a:t>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Proceed </a:t>
            </a:r>
            <a:r>
              <a:rPr lang="en-US" sz="1800" dirty="0">
                <a:solidFill>
                  <a:schemeClr val="tx1"/>
                </a:solidFill>
              </a:rPr>
              <a:t>with territorial </a:t>
            </a:r>
            <a:r>
              <a:rPr lang="en-US" sz="1800" dirty="0" smtClean="0">
                <a:solidFill>
                  <a:schemeClr val="tx1"/>
                </a:solidFill>
              </a:rPr>
              <a:t>reorganization or incentives to encourage joint provision of services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Redefine </a:t>
            </a:r>
            <a:r>
              <a:rPr lang="en-US" sz="1800" dirty="0">
                <a:solidFill>
                  <a:schemeClr val="tx1"/>
                </a:solidFill>
              </a:rPr>
              <a:t>spending responsibilities of local governments to avoid duplication and overlap of functions and to increase accountability of LGUs for service </a:t>
            </a:r>
            <a:r>
              <a:rPr lang="en-US" sz="1800" dirty="0" smtClean="0">
                <a:solidFill>
                  <a:schemeClr val="tx1"/>
                </a:solidFill>
              </a:rPr>
              <a:t>delivery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Increase </a:t>
            </a:r>
            <a:r>
              <a:rPr lang="en-US" sz="1800" dirty="0">
                <a:solidFill>
                  <a:schemeClr val="tx1"/>
                </a:solidFill>
              </a:rPr>
              <a:t>LGUs’ reliance on own-source revenues to </a:t>
            </a:r>
            <a:r>
              <a:rPr lang="en-US" sz="1800" dirty="0" smtClean="0">
                <a:solidFill>
                  <a:schemeClr val="tx1"/>
                </a:solidFill>
              </a:rPr>
              <a:t>reduce </a:t>
            </a:r>
            <a:r>
              <a:rPr lang="en-US" sz="1800" dirty="0">
                <a:solidFill>
                  <a:schemeClr val="tx1"/>
                </a:solidFill>
              </a:rPr>
              <a:t>central government </a:t>
            </a:r>
            <a:r>
              <a:rPr lang="en-US" sz="1800" dirty="0" smtClean="0">
                <a:solidFill>
                  <a:schemeClr val="tx1"/>
                </a:solidFill>
              </a:rPr>
              <a:t>transfers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Monitor </a:t>
            </a:r>
            <a:r>
              <a:rPr lang="en-US" sz="1800" dirty="0">
                <a:solidFill>
                  <a:schemeClr val="tx1"/>
                </a:solidFill>
              </a:rPr>
              <a:t>fiscal operations of subnational governments to ensure fiscal prudence and alignment with the </a:t>
            </a:r>
            <a:r>
              <a:rPr lang="en-US" sz="1800" dirty="0" smtClean="0">
                <a:solidFill>
                  <a:schemeClr val="tx1"/>
                </a:solidFill>
              </a:rPr>
              <a:t>EDP</a:t>
            </a:r>
            <a:endParaRPr lang="en-US" sz="1800" dirty="0">
              <a:solidFill>
                <a:schemeClr val="tx1"/>
              </a:solidFill>
            </a:endParaRPr>
          </a:p>
          <a:p>
            <a:pPr marL="446088" lvl="2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7" y="219074"/>
            <a:ext cx="8645979" cy="525915"/>
          </a:xfrm>
        </p:spPr>
        <p:txBody>
          <a:bodyPr/>
          <a:lstStyle/>
          <a:p>
            <a:pPr algn="ctr"/>
            <a:r>
              <a:rPr lang="en-US" b="1" dirty="0" smtClean="0"/>
              <a:t>IV. Health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378619" y="876300"/>
            <a:ext cx="8479631" cy="215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Good health </a:t>
            </a:r>
            <a:r>
              <a:rPr lang="en-US" sz="1800" dirty="0" smtClean="0">
                <a:solidFill>
                  <a:schemeClr val="tx1"/>
                </a:solidFill>
              </a:rPr>
              <a:t>outcomes but at high cost (9% of GDP compared to 5.4% of GDP on average in the EU10)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Rapid </a:t>
            </a:r>
            <a:r>
              <a:rPr lang="en-US" sz="1800" dirty="0">
                <a:solidFill>
                  <a:schemeClr val="tx1"/>
                </a:solidFill>
              </a:rPr>
              <a:t>aging of the </a:t>
            </a:r>
            <a:r>
              <a:rPr lang="en-US" sz="1800" dirty="0" smtClean="0">
                <a:solidFill>
                  <a:schemeClr val="tx1"/>
                </a:solidFill>
              </a:rPr>
              <a:t>population </a:t>
            </a:r>
            <a:r>
              <a:rPr lang="en-US" sz="1800" dirty="0">
                <a:solidFill>
                  <a:schemeClr val="tx1"/>
                </a:solidFill>
              </a:rPr>
              <a:t>→ non-communicable, chronic diseases and morbidity will continue increasing, with </a:t>
            </a:r>
            <a:r>
              <a:rPr lang="en-US" sz="1800" dirty="0" smtClean="0">
                <a:solidFill>
                  <a:schemeClr val="tx1"/>
                </a:solidFill>
              </a:rPr>
              <a:t>need </a:t>
            </a:r>
            <a:r>
              <a:rPr lang="en-US" sz="1800" dirty="0">
                <a:solidFill>
                  <a:schemeClr val="tx1"/>
                </a:solidFill>
              </a:rPr>
              <a:t>for additional health and </a:t>
            </a:r>
            <a:r>
              <a:rPr lang="en-US" sz="1800" dirty="0" smtClean="0">
                <a:solidFill>
                  <a:schemeClr val="tx1"/>
                </a:solidFill>
              </a:rPr>
              <a:t>LTC.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Chronic arrears (1% </a:t>
            </a:r>
            <a:r>
              <a:rPr lang="en-US" sz="1800" dirty="0">
                <a:solidFill>
                  <a:schemeClr val="tx1"/>
                </a:solidFill>
              </a:rPr>
              <a:t>of GDP at the </a:t>
            </a:r>
            <a:r>
              <a:rPr lang="en-US" sz="1800" dirty="0" smtClean="0">
                <a:solidFill>
                  <a:schemeClr val="tx1"/>
                </a:solidFill>
              </a:rPr>
              <a:t>end-2013 or 15% of their revenues)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Socio-economic </a:t>
            </a:r>
            <a:r>
              <a:rPr lang="en-US" sz="1800" dirty="0">
                <a:solidFill>
                  <a:schemeClr val="tx1"/>
                </a:solidFill>
              </a:rPr>
              <a:t>and geographic disparities in health indicators in Croatia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15" y="3686175"/>
            <a:ext cx="3887052" cy="24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126" y="3294686"/>
            <a:ext cx="4061733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Inequality in Reported Long-term Illness in Croatia and Selected EU Countries, 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3717" y="6082693"/>
            <a:ext cx="3981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i="1" dirty="0"/>
              <a:t>: </a:t>
            </a:r>
            <a:r>
              <a:rPr lang="en-US" sz="1100" dirty="0"/>
              <a:t>WHO, Global Health Expenditure Database. </a:t>
            </a:r>
            <a:r>
              <a:rPr lang="en-US" sz="1100" dirty="0" smtClean="0"/>
              <a:t>Croatia </a:t>
            </a:r>
            <a:r>
              <a:rPr lang="en-US" sz="1100" dirty="0"/>
              <a:t>is red-shaded diamond.</a:t>
            </a:r>
          </a:p>
        </p:txBody>
      </p:sp>
      <p:pic>
        <p:nvPicPr>
          <p:cNvPr id="4098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6" y="3756351"/>
            <a:ext cx="3633788" cy="241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0075" y="6167332"/>
            <a:ext cx="31623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Source</a:t>
            </a:r>
            <a:r>
              <a:rPr lang="en-US" sz="1100" dirty="0"/>
              <a:t>: Eurostat, EU </a:t>
            </a:r>
            <a:r>
              <a:rPr lang="en-US" sz="1100" dirty="0" smtClean="0"/>
              <a:t>SILC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818115" y="3324531"/>
            <a:ext cx="4192535" cy="27699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Health Expenditure and GNI per </a:t>
            </a:r>
            <a:r>
              <a:rPr lang="en-US" sz="1200" b="1" dirty="0" smtClean="0"/>
              <a:t>capita, 2010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205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75" y="196403"/>
            <a:ext cx="8496300" cy="576263"/>
          </a:xfrm>
        </p:spPr>
        <p:txBody>
          <a:bodyPr/>
          <a:lstStyle/>
          <a:p>
            <a:pPr algn="ctr"/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257174" y="1257300"/>
            <a:ext cx="8689521" cy="460466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Macro vulnerabilities and debt sustainability</a:t>
            </a:r>
          </a:p>
          <a:p>
            <a:pPr marL="788988" lvl="2" indent="-342900"/>
            <a:r>
              <a:rPr lang="en-US" sz="2200" dirty="0" smtClean="0">
                <a:solidFill>
                  <a:srgbClr val="00ADE4"/>
                </a:solidFill>
              </a:rPr>
              <a:t>required fiscal adjustment of 4 </a:t>
            </a:r>
            <a:r>
              <a:rPr lang="en-US" sz="2200" dirty="0" err="1" smtClean="0">
                <a:solidFill>
                  <a:srgbClr val="00ADE4"/>
                </a:solidFill>
              </a:rPr>
              <a:t>pp</a:t>
            </a:r>
            <a:r>
              <a:rPr lang="en-US" sz="2200" dirty="0" smtClean="0">
                <a:solidFill>
                  <a:srgbClr val="00ADE4"/>
                </a:solidFill>
              </a:rPr>
              <a:t> of GDP over the medium term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Maximizing the efficiency of using EU funds</a:t>
            </a:r>
            <a:endParaRPr lang="en-US" sz="2400" dirty="0">
              <a:solidFill>
                <a:schemeClr val="tx1"/>
              </a:solidFill>
            </a:endParaRPr>
          </a:p>
          <a:p>
            <a:pPr marL="788988" lvl="2" indent="-342900"/>
            <a:r>
              <a:rPr lang="en-US" sz="2200" dirty="0" smtClean="0">
                <a:solidFill>
                  <a:srgbClr val="00ADE4"/>
                </a:solidFill>
              </a:rPr>
              <a:t>requirements for the efficient use of EU funds </a:t>
            </a:r>
            <a:r>
              <a:rPr lang="en-US" sz="2200" dirty="0">
                <a:solidFill>
                  <a:srgbClr val="00ADE4"/>
                </a:solidFill>
              </a:rPr>
              <a:t>→ </a:t>
            </a:r>
            <a:r>
              <a:rPr lang="en-US" sz="2200" dirty="0" smtClean="0">
                <a:solidFill>
                  <a:srgbClr val="00ADE4"/>
                </a:solidFill>
              </a:rPr>
              <a:t>impact on growth and competitiveness</a:t>
            </a:r>
          </a:p>
          <a:p>
            <a:pPr marL="788988" lvl="2" indent="-342900"/>
            <a:r>
              <a:rPr lang="en-US" sz="2200" dirty="0" smtClean="0">
                <a:solidFill>
                  <a:srgbClr val="00ADE4"/>
                </a:solidFill>
              </a:rPr>
              <a:t>required fiscal space of 1.8 </a:t>
            </a:r>
            <a:r>
              <a:rPr lang="en-US" sz="2200" dirty="0" err="1" smtClean="0">
                <a:solidFill>
                  <a:srgbClr val="00ADE4"/>
                </a:solidFill>
              </a:rPr>
              <a:t>pp</a:t>
            </a:r>
            <a:r>
              <a:rPr lang="en-US" sz="2200" dirty="0" smtClean="0">
                <a:solidFill>
                  <a:srgbClr val="00ADE4"/>
                </a:solidFill>
              </a:rPr>
              <a:t> of GDP per year</a:t>
            </a:r>
            <a:endParaRPr lang="en-US" sz="2200" dirty="0">
              <a:solidFill>
                <a:srgbClr val="00ADE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Fiscal adjustment policy mix</a:t>
            </a:r>
            <a:endParaRPr lang="en-US" sz="2400" dirty="0">
              <a:solidFill>
                <a:schemeClr val="tx1"/>
              </a:solidFill>
            </a:endParaRPr>
          </a:p>
          <a:p>
            <a:pPr marL="788988" lvl="2" indent="-342900"/>
            <a:r>
              <a:rPr lang="en-US" sz="2200" dirty="0" smtClean="0">
                <a:solidFill>
                  <a:srgbClr val="00ADE4"/>
                </a:solidFill>
              </a:rPr>
              <a:t>a </a:t>
            </a:r>
            <a:r>
              <a:rPr lang="en-US" sz="2200" dirty="0">
                <a:solidFill>
                  <a:srgbClr val="00ADE4"/>
                </a:solidFill>
              </a:rPr>
              <a:t>combination of revenue, tax administration and, especially, </a:t>
            </a:r>
            <a:r>
              <a:rPr lang="en-US" sz="2200" dirty="0" smtClean="0">
                <a:solidFill>
                  <a:srgbClr val="00ADE4"/>
                </a:solidFill>
              </a:rPr>
              <a:t>social sectors, subsidies and public administration reform</a:t>
            </a: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Can it be done?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910" y="238124"/>
            <a:ext cx="8645979" cy="487815"/>
          </a:xfrm>
        </p:spPr>
        <p:txBody>
          <a:bodyPr/>
          <a:lstStyle/>
          <a:p>
            <a:pPr algn="ctr"/>
            <a:r>
              <a:rPr lang="en-US" b="1" dirty="0" smtClean="0"/>
              <a:t>Health…recommendations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485775" y="830513"/>
            <a:ext cx="8277225" cy="5242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solidFill>
                  <a:schemeClr val="tx1"/>
                </a:solidFill>
              </a:rPr>
              <a:t>Some 1% </a:t>
            </a:r>
            <a:r>
              <a:rPr lang="en-US" sz="2000" i="1" dirty="0">
                <a:solidFill>
                  <a:schemeClr val="tx1"/>
                </a:solidFill>
              </a:rPr>
              <a:t>of GDP in </a:t>
            </a:r>
            <a:r>
              <a:rPr lang="en-US" sz="2000" i="1" dirty="0" smtClean="0">
                <a:solidFill>
                  <a:schemeClr val="tx1"/>
                </a:solidFill>
              </a:rPr>
              <a:t>savings could be achieved without adversely affecting the level and equity of service</a:t>
            </a:r>
            <a:endParaRPr lang="en-US" sz="2000" i="1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Consolidate </a:t>
            </a:r>
            <a:r>
              <a:rPr lang="en-US" sz="2000" dirty="0">
                <a:solidFill>
                  <a:schemeClr val="tx1"/>
                </a:solidFill>
              </a:rPr>
              <a:t>health service networks by geographic areas to streamline services for acute </a:t>
            </a:r>
            <a:r>
              <a:rPr lang="en-US" sz="2000" dirty="0" smtClean="0">
                <a:solidFill>
                  <a:schemeClr val="tx1"/>
                </a:solidFill>
              </a:rPr>
              <a:t>cases (like in the National Plan)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Create </a:t>
            </a:r>
            <a:r>
              <a:rPr lang="en-US" sz="2000" dirty="0">
                <a:solidFill>
                  <a:schemeClr val="tx1"/>
                </a:solidFill>
              </a:rPr>
              <a:t>high-frequency lower-cost specialized centers for ambulatory diagnosis and </a:t>
            </a:r>
            <a:r>
              <a:rPr lang="en-US" sz="2000" dirty="0" smtClean="0">
                <a:solidFill>
                  <a:schemeClr val="tx1"/>
                </a:solidFill>
              </a:rPr>
              <a:t>treatment (could </a:t>
            </a:r>
            <a:r>
              <a:rPr lang="en-US" sz="2000" dirty="0">
                <a:solidFill>
                  <a:schemeClr val="tx1"/>
                </a:solidFill>
              </a:rPr>
              <a:t>reduce </a:t>
            </a:r>
            <a:r>
              <a:rPr lang="en-US" sz="2000" dirty="0" smtClean="0">
                <a:solidFill>
                  <a:schemeClr val="tx1"/>
                </a:solidFill>
              </a:rPr>
              <a:t>unit </a:t>
            </a:r>
            <a:r>
              <a:rPr lang="en-US" sz="2000" dirty="0">
                <a:solidFill>
                  <a:schemeClr val="tx1"/>
                </a:solidFill>
              </a:rPr>
              <a:t>costs by about 30 to </a:t>
            </a:r>
            <a:r>
              <a:rPr lang="en-US" sz="2000" dirty="0" smtClean="0">
                <a:solidFill>
                  <a:schemeClr val="tx1"/>
                </a:solidFill>
              </a:rPr>
              <a:t>70%) 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Reduce further the </a:t>
            </a:r>
            <a:r>
              <a:rPr lang="en-US" sz="2000" dirty="0">
                <a:solidFill>
                  <a:schemeClr val="tx1"/>
                </a:solidFill>
              </a:rPr>
              <a:t>referral rates in the primary health </a:t>
            </a:r>
            <a:r>
              <a:rPr lang="en-US" sz="2000" dirty="0" smtClean="0">
                <a:solidFill>
                  <a:schemeClr val="tx1"/>
                </a:solidFill>
              </a:rPr>
              <a:t>care and expand </a:t>
            </a:r>
            <a:r>
              <a:rPr lang="en-US" sz="2000" dirty="0">
                <a:solidFill>
                  <a:schemeClr val="tx1"/>
                </a:solidFill>
              </a:rPr>
              <a:t>public health services to reduce the prevalence of behavioral risk </a:t>
            </a:r>
            <a:r>
              <a:rPr lang="en-US" sz="2000" dirty="0" smtClean="0">
                <a:solidFill>
                  <a:schemeClr val="tx1"/>
                </a:solidFill>
              </a:rPr>
              <a:t>factors 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Strengthen </a:t>
            </a:r>
            <a:r>
              <a:rPr lang="en-US" sz="2000" dirty="0">
                <a:solidFill>
                  <a:schemeClr val="tx1"/>
                </a:solidFill>
              </a:rPr>
              <a:t>public </a:t>
            </a:r>
            <a:r>
              <a:rPr lang="en-US" sz="2000" dirty="0" smtClean="0">
                <a:solidFill>
                  <a:schemeClr val="tx1"/>
                </a:solidFill>
              </a:rPr>
              <a:t>FM systems to prevent arrears </a:t>
            </a:r>
            <a:r>
              <a:rPr lang="en-US" sz="2000" dirty="0" err="1" smtClean="0">
                <a:solidFill>
                  <a:schemeClr val="tx1"/>
                </a:solidFill>
              </a:rPr>
              <a:t>reoccuring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Rationalize </a:t>
            </a:r>
            <a:r>
              <a:rPr lang="en-US" sz="2000" dirty="0">
                <a:solidFill>
                  <a:schemeClr val="tx1"/>
                </a:solidFill>
              </a:rPr>
              <a:t>exempt copayment categories </a:t>
            </a:r>
            <a:r>
              <a:rPr lang="en-US" sz="2000" dirty="0" smtClean="0">
                <a:solidFill>
                  <a:schemeClr val="tx1"/>
                </a:solidFill>
              </a:rPr>
              <a:t>(40% of population) and </a:t>
            </a:r>
            <a:r>
              <a:rPr lang="en-US" sz="2000" dirty="0">
                <a:solidFill>
                  <a:schemeClr val="tx1"/>
                </a:solidFill>
              </a:rPr>
              <a:t>adjust the complementary health insurance premium with actuarial </a:t>
            </a:r>
            <a:r>
              <a:rPr lang="en-US" sz="2000" dirty="0" smtClean="0">
                <a:solidFill>
                  <a:schemeClr val="tx1"/>
                </a:solidFill>
              </a:rPr>
              <a:t>standards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Expand </a:t>
            </a:r>
            <a:r>
              <a:rPr lang="en-US" sz="2000" dirty="0" err="1">
                <a:solidFill>
                  <a:schemeClr val="tx1"/>
                </a:solidFill>
              </a:rPr>
              <a:t>eHealth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systems</a:t>
            </a:r>
            <a:endParaRPr lang="en-US" sz="2000" dirty="0">
              <a:solidFill>
                <a:schemeClr val="tx1"/>
              </a:solidFill>
            </a:endParaRPr>
          </a:p>
          <a:p>
            <a:pPr marL="446088" lvl="2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7" y="219074"/>
            <a:ext cx="8645979" cy="525915"/>
          </a:xfrm>
        </p:spPr>
        <p:txBody>
          <a:bodyPr/>
          <a:lstStyle/>
          <a:p>
            <a:pPr algn="ctr"/>
            <a:r>
              <a:rPr lang="en-US" b="1" dirty="0" smtClean="0"/>
              <a:t>V. Pension system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266701" y="904879"/>
            <a:ext cx="4330436" cy="53174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Worsening demographic ratios: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17.3% of population over 65 and an old-age population dependency ratio of 23.8%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System </a:t>
            </a:r>
            <a:r>
              <a:rPr lang="en-US" sz="1600" dirty="0">
                <a:solidFill>
                  <a:schemeClr val="tx1"/>
                </a:solidFill>
              </a:rPr>
              <a:t>dependency rate of </a:t>
            </a:r>
            <a:r>
              <a:rPr lang="en-US" sz="1600" dirty="0" smtClean="0">
                <a:solidFill>
                  <a:schemeClr val="tx1"/>
                </a:solidFill>
              </a:rPr>
              <a:t>1.17 and declining: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low active coverage rate (only half of aged 15+ contribute), low formal labor participation, rising unemployment, early exit from the labor force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Minimum </a:t>
            </a:r>
            <a:r>
              <a:rPr lang="en-US" sz="1600" dirty="0">
                <a:solidFill>
                  <a:schemeClr val="tx1"/>
                </a:solidFill>
              </a:rPr>
              <a:t>pensions are highly redistributive: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the net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replacement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rate for minimum wage earners with 40 years of service is over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100%; 3% lower than for the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average wage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earners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Inadequate </a:t>
            </a:r>
            <a:r>
              <a:rPr lang="en-US" sz="1600" dirty="0">
                <a:solidFill>
                  <a:schemeClr val="tx1"/>
                </a:solidFill>
              </a:rPr>
              <a:t>pensions for </a:t>
            </a:r>
            <a:r>
              <a:rPr lang="en-US" sz="1600" dirty="0" err="1">
                <a:solidFill>
                  <a:schemeClr val="tx1"/>
                </a:solidFill>
              </a:rPr>
              <a:t>multipillar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cohorts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Overly </a:t>
            </a:r>
            <a:r>
              <a:rPr lang="en-US" sz="1600" dirty="0">
                <a:solidFill>
                  <a:schemeClr val="tx1"/>
                </a:solidFill>
              </a:rPr>
              <a:t>generous privileged pension </a:t>
            </a:r>
            <a:r>
              <a:rPr lang="en-US" sz="1600" dirty="0" smtClean="0">
                <a:solidFill>
                  <a:schemeClr val="tx1"/>
                </a:solidFill>
              </a:rPr>
              <a:t>schemes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HWV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disability and survivors benefit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2.4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times higher than the old-age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pension. The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minimum pension granted to HWVs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less than 6 years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of service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was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10 percent above the average pension earned with more than 33 years of service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731838" lvl="2" indent="-285750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7774" y="6076100"/>
            <a:ext cx="3794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i="1" dirty="0"/>
              <a:t>: </a:t>
            </a:r>
            <a:r>
              <a:rPr lang="en-US" sz="1100" dirty="0" err="1" smtClean="0"/>
              <a:t>MoF</a:t>
            </a:r>
            <a:r>
              <a:rPr lang="en-US" sz="1100" dirty="0" smtClean="0"/>
              <a:t>, staff calculations.</a:t>
            </a:r>
            <a:endParaRPr lang="en-US" sz="1100" dirty="0"/>
          </a:p>
        </p:txBody>
      </p:sp>
      <p:sp>
        <p:nvSpPr>
          <p:cNvPr id="10" name="Inhaltsplatzhalter 4"/>
          <p:cNvSpPr txBox="1">
            <a:spLocks/>
          </p:cNvSpPr>
          <p:nvPr/>
        </p:nvSpPr>
        <p:spPr>
          <a:xfrm>
            <a:off x="4597136" y="904884"/>
            <a:ext cx="4255220" cy="19689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8988" lvl="2" indent="-342900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4" y="904879"/>
            <a:ext cx="3794581" cy="260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4" y="3514040"/>
            <a:ext cx="3794580" cy="256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5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910" y="238124"/>
            <a:ext cx="8645979" cy="487815"/>
          </a:xfrm>
        </p:spPr>
        <p:txBody>
          <a:bodyPr/>
          <a:lstStyle/>
          <a:p>
            <a:pPr algn="ctr"/>
            <a:r>
              <a:rPr lang="en-US" b="1" dirty="0" smtClean="0"/>
              <a:t>Pension system…recommendations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628650" y="1112184"/>
            <a:ext cx="7576458" cy="43742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G</a:t>
            </a:r>
            <a:r>
              <a:rPr lang="en-US" sz="2200" dirty="0" smtClean="0">
                <a:solidFill>
                  <a:schemeClr val="tx1"/>
                </a:solidFill>
              </a:rPr>
              <a:t>radually </a:t>
            </a:r>
            <a:r>
              <a:rPr lang="en-US" sz="2200" dirty="0">
                <a:solidFill>
                  <a:schemeClr val="tx1"/>
                </a:solidFill>
              </a:rPr>
              <a:t>raising the second pillar contribution rate.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Accelerate </a:t>
            </a:r>
            <a:r>
              <a:rPr lang="en-US" sz="2200" dirty="0">
                <a:solidFill>
                  <a:schemeClr val="tx1"/>
                </a:solidFill>
              </a:rPr>
              <a:t>the retirement age increase before 2030 and </a:t>
            </a:r>
            <a:r>
              <a:rPr lang="en-US" sz="2200" dirty="0" smtClean="0">
                <a:solidFill>
                  <a:schemeClr val="tx1"/>
                </a:solidFill>
              </a:rPr>
              <a:t>tighten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  <a:r>
              <a:rPr lang="en-US" sz="2200" dirty="0" smtClean="0">
                <a:solidFill>
                  <a:schemeClr val="tx1"/>
                </a:solidFill>
              </a:rPr>
              <a:t>phase </a:t>
            </a:r>
            <a:r>
              <a:rPr lang="en-US" sz="2200" dirty="0">
                <a:solidFill>
                  <a:schemeClr val="tx1"/>
                </a:solidFill>
              </a:rPr>
              <a:t>out the early retirement.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Rationalize </a:t>
            </a:r>
            <a:r>
              <a:rPr lang="en-US" sz="2200" dirty="0">
                <a:solidFill>
                  <a:schemeClr val="tx1"/>
                </a:solidFill>
              </a:rPr>
              <a:t>the categories of privileged pensions and accelerate convergence of privileged pensions to PAYG by equalizing the maximum privileged pension with the old-age maximum pension.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Use </a:t>
            </a:r>
            <a:r>
              <a:rPr lang="en-US" sz="2200" dirty="0">
                <a:solidFill>
                  <a:schemeClr val="tx1"/>
                </a:solidFill>
              </a:rPr>
              <a:t>means-testing for granting minimum pensions and award pension points only for periods with contributions paid.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Revisit </a:t>
            </a:r>
            <a:r>
              <a:rPr lang="en-US" sz="2200" dirty="0">
                <a:solidFill>
                  <a:schemeClr val="tx1"/>
                </a:solidFill>
              </a:rPr>
              <a:t>the pension indexation.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Tighten the disability assessment procedures.</a:t>
            </a:r>
            <a:endParaRPr lang="en-US" sz="2200" dirty="0">
              <a:solidFill>
                <a:schemeClr val="tx1"/>
              </a:solidFill>
            </a:endParaRPr>
          </a:p>
          <a:p>
            <a:pPr marL="788988" lvl="2" indent="-342900"/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7" y="127633"/>
            <a:ext cx="8645979" cy="525915"/>
          </a:xfrm>
        </p:spPr>
        <p:txBody>
          <a:bodyPr/>
          <a:lstStyle/>
          <a:p>
            <a:pPr algn="ctr"/>
            <a:r>
              <a:rPr lang="en-US" b="1" dirty="0" smtClean="0"/>
              <a:t>VI. Long-term care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323850" y="1062170"/>
            <a:ext cx="8372475" cy="480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Basic infrastructure exists, but a comprehensive LTC plan is needed</a:t>
            </a:r>
          </a:p>
          <a:p>
            <a:pPr marL="788988" lvl="2" indent="-342900"/>
            <a:r>
              <a:rPr lang="en-US" sz="1800" dirty="0" smtClean="0">
                <a:solidFill>
                  <a:schemeClr val="tx1"/>
                </a:solidFill>
              </a:rPr>
              <a:t>severely dependent population (at around 300,000) is growing by more than 1% annually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Increase </a:t>
            </a:r>
            <a:r>
              <a:rPr lang="en-US" sz="2200" dirty="0">
                <a:solidFill>
                  <a:schemeClr val="tx1"/>
                </a:solidFill>
              </a:rPr>
              <a:t>in institutional capacity</a:t>
            </a:r>
            <a:r>
              <a:rPr lang="hr-HR" sz="2200" dirty="0">
                <a:solidFill>
                  <a:schemeClr val="tx1"/>
                </a:solidFill>
              </a:rPr>
              <a:t> for LTC </a:t>
            </a:r>
            <a:r>
              <a:rPr lang="hr-HR" sz="2200" dirty="0" smtClean="0">
                <a:solidFill>
                  <a:schemeClr val="tx1"/>
                </a:solidFill>
              </a:rPr>
              <a:t>provi</a:t>
            </a:r>
            <a:r>
              <a:rPr lang="en-US" sz="2200" dirty="0" err="1" smtClean="0">
                <a:solidFill>
                  <a:schemeClr val="tx1"/>
                </a:solidFill>
              </a:rPr>
              <a:t>sion</a:t>
            </a:r>
            <a:r>
              <a:rPr lang="en-US" sz="2200" dirty="0" smtClean="0">
                <a:solidFill>
                  <a:schemeClr val="tx1"/>
                </a:solidFill>
              </a:rPr>
              <a:t> by non-state institutions</a:t>
            </a:r>
            <a:r>
              <a:rPr lang="en-US" sz="2000" dirty="0" smtClean="0">
                <a:solidFill>
                  <a:schemeClr val="tx1"/>
                </a:solidFill>
              </a:rPr>
              <a:t> (up by 36</a:t>
            </a:r>
            <a:r>
              <a:rPr lang="hr-HR" sz="2000" dirty="0" smtClean="0">
                <a:solidFill>
                  <a:schemeClr val="tx1"/>
                </a:solidFill>
              </a:rPr>
              <a:t>%</a:t>
            </a:r>
            <a:r>
              <a:rPr lang="en-US" sz="2000" dirty="0" smtClean="0">
                <a:solidFill>
                  <a:schemeClr val="tx1"/>
                </a:solidFill>
              </a:rPr>
              <a:t>) with the rise in LTC employees increased by 29</a:t>
            </a:r>
            <a:r>
              <a:rPr lang="hr-HR" sz="2000" dirty="0" smtClean="0">
                <a:solidFill>
                  <a:schemeClr val="tx1"/>
                </a:solidFill>
              </a:rPr>
              <a:t>% in 2003-12 period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Inverse </a:t>
            </a:r>
            <a:r>
              <a:rPr lang="en-US" sz="2200" dirty="0">
                <a:solidFill>
                  <a:schemeClr val="tx1"/>
                </a:solidFill>
              </a:rPr>
              <a:t>dependency </a:t>
            </a:r>
            <a:r>
              <a:rPr lang="en-US" sz="2200" dirty="0" smtClean="0">
                <a:solidFill>
                  <a:schemeClr val="tx1"/>
                </a:solidFill>
              </a:rPr>
              <a:t>ratio: </a:t>
            </a:r>
            <a:r>
              <a:rPr lang="en-US" sz="2200" dirty="0">
                <a:solidFill>
                  <a:schemeClr val="tx1"/>
                </a:solidFill>
              </a:rPr>
              <a:t>by 2050 there will </a:t>
            </a:r>
            <a:r>
              <a:rPr lang="en-US" sz="2200" dirty="0" smtClean="0">
                <a:solidFill>
                  <a:schemeClr val="tx1"/>
                </a:solidFill>
              </a:rPr>
              <a:t>be six potential </a:t>
            </a:r>
            <a:r>
              <a:rPr lang="en-US" sz="2200" dirty="0">
                <a:solidFill>
                  <a:schemeClr val="tx1"/>
                </a:solidFill>
              </a:rPr>
              <a:t>care </a:t>
            </a:r>
            <a:r>
              <a:rPr lang="en-US" sz="2200" dirty="0" smtClean="0">
                <a:solidFill>
                  <a:schemeClr val="tx1"/>
                </a:solidFill>
              </a:rPr>
              <a:t>providers for </a:t>
            </a:r>
            <a:r>
              <a:rPr lang="en-US" sz="2200" dirty="0">
                <a:solidFill>
                  <a:schemeClr val="tx1"/>
                </a:solidFill>
              </a:rPr>
              <a:t>each severely dependent </a:t>
            </a:r>
            <a:r>
              <a:rPr lang="en-US" sz="2200" dirty="0" smtClean="0">
                <a:solidFill>
                  <a:schemeClr val="tx1"/>
                </a:solidFill>
              </a:rPr>
              <a:t>person and there will be two </a:t>
            </a:r>
            <a:r>
              <a:rPr lang="en-US" sz="2200" dirty="0">
                <a:solidFill>
                  <a:schemeClr val="tx1"/>
                </a:solidFill>
              </a:rPr>
              <a:t>potential </a:t>
            </a:r>
            <a:r>
              <a:rPr lang="en-US" sz="2200" dirty="0" smtClean="0">
                <a:solidFill>
                  <a:schemeClr val="tx1"/>
                </a:solidFill>
              </a:rPr>
              <a:t>taxpayers for </a:t>
            </a:r>
            <a:r>
              <a:rPr lang="en-US" sz="2200" dirty="0">
                <a:solidFill>
                  <a:schemeClr val="tx1"/>
                </a:solidFill>
              </a:rPr>
              <a:t>each person of retirement </a:t>
            </a:r>
            <a:r>
              <a:rPr lang="en-US" sz="2200" dirty="0" smtClean="0">
                <a:solidFill>
                  <a:schemeClr val="tx1"/>
                </a:solidFill>
              </a:rPr>
              <a:t>age.</a:t>
            </a:r>
            <a:endParaRPr lang="hr-HR" sz="2200" dirty="0">
              <a:solidFill>
                <a:schemeClr val="tx1"/>
              </a:solidFill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Public </a:t>
            </a:r>
            <a:r>
              <a:rPr lang="en-US" sz="2000" dirty="0">
                <a:solidFill>
                  <a:schemeClr val="tx1"/>
                </a:solidFill>
              </a:rPr>
              <a:t>spending on LTC will grow from the current 0.15</a:t>
            </a:r>
            <a:r>
              <a:rPr lang="hr-HR" sz="2000" dirty="0">
                <a:solidFill>
                  <a:schemeClr val="tx1"/>
                </a:solidFill>
              </a:rPr>
              <a:t>%</a:t>
            </a:r>
            <a:r>
              <a:rPr lang="en-US" sz="2000" dirty="0">
                <a:solidFill>
                  <a:schemeClr val="tx1"/>
                </a:solidFill>
              </a:rPr>
              <a:t> of GDP to about 1.3</a:t>
            </a:r>
            <a:r>
              <a:rPr lang="hr-HR" sz="2000" dirty="0">
                <a:solidFill>
                  <a:schemeClr val="tx1"/>
                </a:solidFill>
              </a:rPr>
              <a:t>%</a:t>
            </a:r>
            <a:r>
              <a:rPr lang="en-US" sz="2000" dirty="0">
                <a:solidFill>
                  <a:schemeClr val="tx1"/>
                </a:solidFill>
              </a:rPr>
              <a:t> of GDP in the medium </a:t>
            </a:r>
            <a:r>
              <a:rPr lang="en-US" sz="2000" dirty="0" smtClean="0">
                <a:solidFill>
                  <a:schemeClr val="tx1"/>
                </a:solidFill>
              </a:rPr>
              <a:t>variant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910" y="238124"/>
            <a:ext cx="8645979" cy="487815"/>
          </a:xfrm>
        </p:spPr>
        <p:txBody>
          <a:bodyPr/>
          <a:lstStyle/>
          <a:p>
            <a:pPr algn="ctr"/>
            <a:r>
              <a:rPr lang="en-US" b="1" dirty="0"/>
              <a:t>Long-term </a:t>
            </a:r>
            <a:r>
              <a:rPr lang="en-US" b="1" dirty="0" smtClean="0"/>
              <a:t>care…recommendations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561976" y="1140759"/>
            <a:ext cx="8001000" cy="49742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Develop </a:t>
            </a:r>
            <a:r>
              <a:rPr lang="en-US" sz="2000" dirty="0">
                <a:solidFill>
                  <a:schemeClr val="tx1"/>
                </a:solidFill>
              </a:rPr>
              <a:t>a comprehensive LTC plan.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Shift </a:t>
            </a:r>
            <a:r>
              <a:rPr lang="en-US" sz="2000" dirty="0">
                <a:solidFill>
                  <a:schemeClr val="tx1"/>
                </a:solidFill>
              </a:rPr>
              <a:t>LTC services from the health to the social sector because they will be mostly social services, and cost less than </a:t>
            </a:r>
            <a:r>
              <a:rPr lang="en-US" sz="2000" dirty="0" smtClean="0">
                <a:solidFill>
                  <a:schemeClr val="tx1"/>
                </a:solidFill>
              </a:rPr>
              <a:t>health </a:t>
            </a:r>
            <a:r>
              <a:rPr lang="en-US" sz="2000" dirty="0">
                <a:solidFill>
                  <a:schemeClr val="tx1"/>
                </a:solidFill>
              </a:rPr>
              <a:t>services.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Favor </a:t>
            </a:r>
            <a:r>
              <a:rPr lang="en-US" sz="2000" dirty="0">
                <a:solidFill>
                  <a:schemeClr val="tx1"/>
                </a:solidFill>
              </a:rPr>
              <a:t>community-based over institutional care.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Decrease </a:t>
            </a:r>
            <a:r>
              <a:rPr lang="en-US" sz="2000" dirty="0">
                <a:solidFill>
                  <a:schemeClr val="tx1"/>
                </a:solidFill>
              </a:rPr>
              <a:t>care fragmentation and increase </a:t>
            </a:r>
            <a:r>
              <a:rPr lang="en-US" sz="2000" dirty="0" smtClean="0">
                <a:solidFill>
                  <a:schemeClr val="tx1"/>
                </a:solidFill>
              </a:rPr>
              <a:t>coordination (health and social welfare, local and national </a:t>
            </a:r>
            <a:r>
              <a:rPr lang="en-US" sz="2000" dirty="0" err="1" smtClean="0">
                <a:solidFill>
                  <a:schemeClr val="tx1"/>
                </a:solidFill>
              </a:rPr>
              <a:t>govt</a:t>
            </a:r>
            <a:r>
              <a:rPr lang="en-US" sz="2000" dirty="0" smtClean="0">
                <a:solidFill>
                  <a:schemeClr val="tx1"/>
                </a:solidFill>
              </a:rPr>
              <a:t> and civil society). 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Explore </a:t>
            </a:r>
            <a:r>
              <a:rPr lang="en-US" sz="2000" dirty="0">
                <a:solidFill>
                  <a:schemeClr val="tx1"/>
                </a:solidFill>
              </a:rPr>
              <a:t>a shift from the </a:t>
            </a:r>
            <a:r>
              <a:rPr lang="en-US" sz="2000" dirty="0" smtClean="0">
                <a:solidFill>
                  <a:schemeClr val="tx1"/>
                </a:solidFill>
              </a:rPr>
              <a:t>government-producing </a:t>
            </a:r>
            <a:r>
              <a:rPr lang="en-US" sz="2000" dirty="0">
                <a:solidFill>
                  <a:schemeClr val="tx1"/>
                </a:solidFill>
              </a:rPr>
              <a:t>LTC services to buying them from the private sector.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Target government funding through means-testing (half </a:t>
            </a:r>
            <a:r>
              <a:rPr lang="en-US" sz="2000" dirty="0">
                <a:solidFill>
                  <a:schemeClr val="tx1"/>
                </a:solidFill>
              </a:rPr>
              <a:t>of beneficiaries were able to fully finance their social service </a:t>
            </a:r>
            <a:r>
              <a:rPr lang="en-US" sz="2000" dirty="0" smtClean="0">
                <a:solidFill>
                  <a:schemeClr val="tx1"/>
                </a:solidFill>
              </a:rPr>
              <a:t>costs in 2012, with a gradual decline of national </a:t>
            </a:r>
            <a:r>
              <a:rPr lang="en-US" sz="2000" dirty="0">
                <a:solidFill>
                  <a:schemeClr val="tx1"/>
                </a:solidFill>
              </a:rPr>
              <a:t>state subsidies </a:t>
            </a:r>
            <a:r>
              <a:rPr lang="en-US" sz="2000" dirty="0" smtClean="0">
                <a:solidFill>
                  <a:schemeClr val="tx1"/>
                </a:solidFill>
              </a:rPr>
              <a:t>to 42%)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Explore </a:t>
            </a:r>
            <a:r>
              <a:rPr lang="en-US" sz="2000" dirty="0">
                <a:solidFill>
                  <a:schemeClr val="tx1"/>
                </a:solidFill>
              </a:rPr>
              <a:t>the potential of cash benefits and vouchers for funding LTC.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7" y="219074"/>
            <a:ext cx="8645979" cy="525915"/>
          </a:xfrm>
        </p:spPr>
        <p:txBody>
          <a:bodyPr/>
          <a:lstStyle/>
          <a:p>
            <a:pPr algn="ctr"/>
            <a:r>
              <a:rPr lang="en-US" b="1" dirty="0" smtClean="0"/>
              <a:t>VII. Social </a:t>
            </a:r>
            <a:r>
              <a:rPr lang="en-US" b="1" dirty="0"/>
              <a:t>assistance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352423" y="912226"/>
            <a:ext cx="8513987" cy="2307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elies on poorly targeted, categorical rather than needs-based benefits</a:t>
            </a:r>
            <a:r>
              <a:rPr lang="hr-HR" sz="1800" dirty="0" smtClean="0">
                <a:solidFill>
                  <a:schemeClr val="tx1"/>
                </a:solidFill>
              </a:rPr>
              <a:t> → </a:t>
            </a:r>
            <a:r>
              <a:rPr lang="en-US" sz="1800" dirty="0" smtClean="0">
                <a:solidFill>
                  <a:schemeClr val="tx1"/>
                </a:solidFill>
              </a:rPr>
              <a:t>persistence of poverty and social exclusion</a:t>
            </a:r>
            <a:endParaRPr lang="hr-HR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ostly</a:t>
            </a:r>
            <a:r>
              <a:rPr lang="hr-HR" sz="1800" dirty="0" smtClean="0">
                <a:solidFill>
                  <a:schemeClr val="tx1"/>
                </a:solidFill>
              </a:rPr>
              <a:t> system (</a:t>
            </a:r>
            <a:r>
              <a:rPr lang="en-US" sz="1800" dirty="0" smtClean="0">
                <a:solidFill>
                  <a:schemeClr val="tx1"/>
                </a:solidFill>
              </a:rPr>
              <a:t>3.8</a:t>
            </a:r>
            <a:r>
              <a:rPr lang="hr-HR" sz="1800" dirty="0" smtClean="0">
                <a:solidFill>
                  <a:schemeClr val="tx1"/>
                </a:solidFill>
              </a:rPr>
              <a:t>% </a:t>
            </a:r>
            <a:r>
              <a:rPr lang="en-US" sz="1800" dirty="0" smtClean="0">
                <a:solidFill>
                  <a:schemeClr val="tx1"/>
                </a:solidFill>
              </a:rPr>
              <a:t>of GDP</a:t>
            </a:r>
            <a:r>
              <a:rPr lang="hr-HR" sz="1800" dirty="0" smtClean="0">
                <a:solidFill>
                  <a:schemeClr val="tx1"/>
                </a:solidFill>
              </a:rPr>
              <a:t>, using broader; 2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r>
              <a:rPr lang="hr-HR" sz="1800" dirty="0" smtClean="0">
                <a:solidFill>
                  <a:schemeClr val="tx1"/>
                </a:solidFill>
              </a:rPr>
              <a:t>4% of GDP using narrower definition); </a:t>
            </a:r>
            <a:r>
              <a:rPr lang="en-US" sz="1800" dirty="0" smtClean="0">
                <a:solidFill>
                  <a:schemeClr val="tx1"/>
                </a:solidFill>
              </a:rPr>
              <a:t>well-targeted GMB accounts for less than 0.4</a:t>
            </a:r>
            <a:r>
              <a:rPr lang="hr-HR" sz="1800" dirty="0" smtClean="0">
                <a:solidFill>
                  <a:schemeClr val="tx1"/>
                </a:solidFill>
              </a:rPr>
              <a:t>% </a:t>
            </a:r>
            <a:r>
              <a:rPr lang="en-US" sz="1800" dirty="0" smtClean="0">
                <a:solidFill>
                  <a:schemeClr val="tx1"/>
                </a:solidFill>
              </a:rPr>
              <a:t>of GDP</a:t>
            </a:r>
            <a:endParaRPr lang="hr-HR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</a:t>
            </a:r>
            <a:r>
              <a:rPr lang="hr-HR" sz="1800" dirty="0" smtClean="0">
                <a:solidFill>
                  <a:schemeClr val="tx1"/>
                </a:solidFill>
              </a:rPr>
              <a:t>ow </a:t>
            </a:r>
            <a:r>
              <a:rPr lang="hr-HR" sz="1800" dirty="0" err="1">
                <a:solidFill>
                  <a:schemeClr val="tx1"/>
                </a:solidFill>
              </a:rPr>
              <a:t>coverage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and generosity </a:t>
            </a:r>
            <a:r>
              <a:rPr lang="hr-HR" sz="1800" dirty="0" err="1">
                <a:solidFill>
                  <a:schemeClr val="tx1"/>
                </a:solidFill>
              </a:rPr>
              <a:t>of</a:t>
            </a:r>
            <a:r>
              <a:rPr lang="hr-HR" sz="1800" dirty="0">
                <a:solidFill>
                  <a:schemeClr val="tx1"/>
                </a:solidFill>
              </a:rPr>
              <a:t> social assistance programs – </a:t>
            </a:r>
            <a:r>
              <a:rPr lang="hr-HR" sz="1800" dirty="0" err="1">
                <a:solidFill>
                  <a:schemeClr val="tx1"/>
                </a:solidFill>
              </a:rPr>
              <a:t>around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1/2</a:t>
            </a:r>
            <a:r>
              <a:rPr lang="hr-HR" sz="1800" dirty="0" smtClean="0">
                <a:solidFill>
                  <a:schemeClr val="tx1"/>
                </a:solidFill>
              </a:rPr>
              <a:t> </a:t>
            </a:r>
            <a:r>
              <a:rPr lang="hr-HR" sz="1800" dirty="0">
                <a:solidFill>
                  <a:schemeClr val="tx1"/>
                </a:solidFill>
              </a:rPr>
              <a:t>of </a:t>
            </a:r>
            <a:r>
              <a:rPr lang="hr-HR" sz="1800" dirty="0" err="1">
                <a:solidFill>
                  <a:schemeClr val="tx1"/>
                </a:solidFill>
              </a:rPr>
              <a:t>the</a:t>
            </a:r>
            <a:r>
              <a:rPr lang="hr-HR" sz="1800" dirty="0">
                <a:solidFill>
                  <a:schemeClr val="tx1"/>
                </a:solidFill>
              </a:rPr>
              <a:t> po</a:t>
            </a:r>
            <a:r>
              <a:rPr lang="en-US" sz="1800" dirty="0" err="1">
                <a:solidFill>
                  <a:schemeClr val="tx1"/>
                </a:solidFill>
              </a:rPr>
              <a:t>orest</a:t>
            </a:r>
            <a:r>
              <a:rPr lang="en-US" sz="1800" dirty="0">
                <a:solidFill>
                  <a:schemeClr val="tx1"/>
                </a:solidFill>
              </a:rPr>
              <a:t> quintile and about 27 percent of overall resources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Disincentive </a:t>
            </a:r>
            <a:r>
              <a:rPr lang="en-US" sz="1800" dirty="0">
                <a:solidFill>
                  <a:schemeClr val="tx1"/>
                </a:solidFill>
              </a:rPr>
              <a:t>employment effect </a:t>
            </a:r>
            <a:r>
              <a:rPr lang="en-US" sz="1800" dirty="0" smtClean="0">
                <a:solidFill>
                  <a:schemeClr val="tx1"/>
                </a:solidFill>
              </a:rPr>
              <a:t>found </a:t>
            </a:r>
            <a:r>
              <a:rPr lang="en-US" sz="1800" dirty="0">
                <a:solidFill>
                  <a:schemeClr val="tx1"/>
                </a:solidFill>
              </a:rPr>
              <a:t>for family-based social assistance </a:t>
            </a:r>
            <a:r>
              <a:rPr lang="en-US" sz="1800" dirty="0" smtClean="0">
                <a:solidFill>
                  <a:schemeClr val="tx1"/>
                </a:solidFill>
              </a:rPr>
              <a:t>(27% of </a:t>
            </a:r>
            <a:r>
              <a:rPr lang="en-US" sz="1800" dirty="0">
                <a:solidFill>
                  <a:schemeClr val="tx1"/>
                </a:solidFill>
              </a:rPr>
              <a:t>the NEETD </a:t>
            </a:r>
            <a:r>
              <a:rPr lang="en-US" sz="1800" dirty="0" smtClean="0">
                <a:solidFill>
                  <a:schemeClr val="tx1"/>
                </a:solidFill>
              </a:rPr>
              <a:t>population)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104" y="3369526"/>
            <a:ext cx="5754687" cy="27699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Targeting Accuracy of Social Protection Programs, 2011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5800" y="6346235"/>
            <a:ext cx="2795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Source: </a:t>
            </a:r>
            <a:r>
              <a:rPr lang="en-US" sz="1100" dirty="0" smtClean="0"/>
              <a:t>HBS</a:t>
            </a:r>
            <a:r>
              <a:rPr lang="hr-HR" sz="1100" dirty="0" smtClean="0"/>
              <a:t>.</a:t>
            </a:r>
            <a:endParaRPr lang="en-US" sz="11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3646525"/>
            <a:ext cx="5889625" cy="29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1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3785" y="238124"/>
            <a:ext cx="8645979" cy="487815"/>
          </a:xfrm>
        </p:spPr>
        <p:txBody>
          <a:bodyPr/>
          <a:lstStyle/>
          <a:p>
            <a:pPr algn="ctr"/>
            <a:r>
              <a:rPr lang="en-US" b="1" dirty="0" smtClean="0"/>
              <a:t>Social assistance…recommendations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447675" y="942976"/>
            <a:ext cx="8162925" cy="3467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smtClean="0">
                <a:solidFill>
                  <a:schemeClr val="tx1"/>
                </a:solidFill>
              </a:rPr>
              <a:t>Savings of about 0.85% </a:t>
            </a:r>
            <a:r>
              <a:rPr lang="en-US" sz="2000" i="1" dirty="0">
                <a:solidFill>
                  <a:schemeClr val="tx1"/>
                </a:solidFill>
              </a:rPr>
              <a:t>of GDP </a:t>
            </a:r>
            <a:r>
              <a:rPr lang="en-US" sz="2000" i="1" dirty="0" smtClean="0">
                <a:solidFill>
                  <a:schemeClr val="tx1"/>
                </a:solidFill>
              </a:rPr>
              <a:t>could be achieved while improving targeting</a:t>
            </a:r>
            <a:endParaRPr lang="en-US" sz="2000" i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50" dirty="0" smtClean="0">
                <a:solidFill>
                  <a:schemeClr val="tx1"/>
                </a:solidFill>
              </a:rPr>
              <a:t>Introduce </a:t>
            </a:r>
            <a:r>
              <a:rPr lang="en-US" sz="1850" dirty="0">
                <a:solidFill>
                  <a:schemeClr val="tx1"/>
                </a:solidFill>
              </a:rPr>
              <a:t>a single, unified set of criteria to assess eligibility for needs-based social assistance </a:t>
            </a:r>
            <a:r>
              <a:rPr lang="en-US" sz="1850" dirty="0" smtClean="0">
                <a:solidFill>
                  <a:schemeClr val="tx1"/>
                </a:solidFill>
              </a:rPr>
              <a:t>programs (through one-stop-shop). </a:t>
            </a:r>
            <a:endParaRPr lang="en-US" sz="185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50" dirty="0" smtClean="0">
                <a:solidFill>
                  <a:schemeClr val="tx1"/>
                </a:solidFill>
              </a:rPr>
              <a:t>Extend </a:t>
            </a:r>
            <a:r>
              <a:rPr lang="en-US" sz="1850" dirty="0">
                <a:solidFill>
                  <a:schemeClr val="tx1"/>
                </a:solidFill>
              </a:rPr>
              <a:t>means-testing to most social assistance and family programs.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50" dirty="0" smtClean="0">
                <a:solidFill>
                  <a:schemeClr val="tx1"/>
                </a:solidFill>
              </a:rPr>
              <a:t>Introduce </a:t>
            </a:r>
            <a:r>
              <a:rPr lang="en-US" sz="1850" dirty="0">
                <a:solidFill>
                  <a:schemeClr val="tx1"/>
                </a:solidFill>
              </a:rPr>
              <a:t>a parametric redesign of the child tax allowance. </a:t>
            </a:r>
            <a:endParaRPr lang="en-US" sz="185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50" dirty="0" smtClean="0">
                <a:solidFill>
                  <a:schemeClr val="tx1"/>
                </a:solidFill>
              </a:rPr>
              <a:t>Implement </a:t>
            </a:r>
            <a:r>
              <a:rPr lang="en-US" sz="1850" dirty="0">
                <a:solidFill>
                  <a:schemeClr val="tx1"/>
                </a:solidFill>
              </a:rPr>
              <a:t>“make-work-pay” benefit reforms.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50" dirty="0" smtClean="0">
                <a:solidFill>
                  <a:schemeClr val="tx1"/>
                </a:solidFill>
              </a:rPr>
              <a:t>Strengthen </a:t>
            </a:r>
            <a:r>
              <a:rPr lang="en-US" sz="1850" dirty="0">
                <a:solidFill>
                  <a:schemeClr val="tx1"/>
                </a:solidFill>
              </a:rPr>
              <a:t>oversight and inspection</a:t>
            </a:r>
            <a:r>
              <a:rPr lang="en-US" sz="185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50" dirty="0" smtClean="0">
                <a:solidFill>
                  <a:schemeClr val="tx1"/>
                </a:solidFill>
              </a:rPr>
              <a:t>Consolidate the administrative system at national and local levels.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4462160"/>
            <a:ext cx="5707062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5688" y="4200550"/>
            <a:ext cx="5265737" cy="26161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Eliminating Elite Capture in Non-Contributory Social Assistance Programs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6663" y="6187043"/>
            <a:ext cx="23936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Source</a:t>
            </a:r>
            <a:r>
              <a:rPr lang="en-US" sz="1000" dirty="0"/>
              <a:t>: Estimates based on HBS 2011</a:t>
            </a:r>
          </a:p>
        </p:txBody>
      </p:sp>
    </p:spTree>
    <p:extLst>
      <p:ext uri="{BB962C8B-B14F-4D97-AF65-F5344CB8AC3E}">
        <p14:creationId xmlns:p14="http://schemas.microsoft.com/office/powerpoint/2010/main" val="3153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7" y="153759"/>
            <a:ext cx="8645979" cy="525915"/>
          </a:xfrm>
        </p:spPr>
        <p:txBody>
          <a:bodyPr/>
          <a:lstStyle/>
          <a:p>
            <a:pPr algn="ctr"/>
            <a:r>
              <a:rPr lang="en-US" b="1" dirty="0" smtClean="0"/>
              <a:t>VIII. </a:t>
            </a:r>
            <a:r>
              <a:rPr lang="hr-HR" b="1" dirty="0" err="1" smtClean="0"/>
              <a:t>Rationalizing</a:t>
            </a:r>
            <a:r>
              <a:rPr lang="hr-HR" b="1" dirty="0" smtClean="0"/>
              <a:t> subsidies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419100" y="819149"/>
            <a:ext cx="8153400" cy="1600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At</a:t>
            </a:r>
            <a:r>
              <a:rPr lang="hr-HR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2.1</a:t>
            </a:r>
            <a:r>
              <a:rPr lang="hr-HR" sz="1800" dirty="0" smtClean="0">
                <a:solidFill>
                  <a:schemeClr val="tx1"/>
                </a:solidFill>
              </a:rPr>
              <a:t>% </a:t>
            </a:r>
            <a:r>
              <a:rPr lang="en-US" sz="1800" dirty="0" smtClean="0">
                <a:solidFill>
                  <a:schemeClr val="tx1"/>
                </a:solidFill>
              </a:rPr>
              <a:t>of GDP spending double compared to the EU</a:t>
            </a:r>
            <a:r>
              <a:rPr lang="hr-HR" sz="1800" dirty="0" smtClean="0">
                <a:solidFill>
                  <a:schemeClr val="tx1"/>
                </a:solidFill>
              </a:rPr>
              <a:t>; </a:t>
            </a:r>
            <a:r>
              <a:rPr lang="en-US" sz="1800" dirty="0" smtClean="0">
                <a:solidFill>
                  <a:schemeClr val="tx1"/>
                </a:solidFill>
              </a:rPr>
              <a:t>dominated by selective, </a:t>
            </a:r>
            <a:r>
              <a:rPr lang="en-US" sz="1800" dirty="0" err="1" smtClean="0">
                <a:solidFill>
                  <a:schemeClr val="tx1"/>
                </a:solidFill>
              </a:rPr>
              <a:t>sectoral</a:t>
            </a:r>
            <a:r>
              <a:rPr lang="en-US" sz="1800" dirty="0" smtClean="0">
                <a:solidFill>
                  <a:schemeClr val="tx1"/>
                </a:solidFill>
              </a:rPr>
              <a:t> and firm-specific state aid</a:t>
            </a:r>
            <a:endParaRPr lang="hr-HR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Railway, road and port infrastructure account for </a:t>
            </a:r>
            <a:r>
              <a:rPr lang="hr-HR" sz="1800" dirty="0" smtClean="0">
                <a:solidFill>
                  <a:schemeClr val="tx1"/>
                </a:solidFill>
              </a:rPr>
              <a:t>90%</a:t>
            </a:r>
            <a:r>
              <a:rPr lang="en-US" sz="1800" dirty="0" smtClean="0">
                <a:solidFill>
                  <a:schemeClr val="tx1"/>
                </a:solidFill>
              </a:rPr>
              <a:t> of all guarantees</a:t>
            </a:r>
            <a:endParaRPr lang="hr-HR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Low </a:t>
            </a:r>
            <a:r>
              <a:rPr lang="en-US" sz="1800" dirty="0">
                <a:solidFill>
                  <a:schemeClr val="tx1"/>
                </a:solidFill>
              </a:rPr>
              <a:t>and sometimes deteriorating performance indicators suggest the ineffectiveness of state aid, especially for railroads, ports, and agriculture.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Transition </a:t>
            </a:r>
            <a:r>
              <a:rPr lang="en-US" sz="1800" dirty="0">
                <a:solidFill>
                  <a:schemeClr val="tx1"/>
                </a:solidFill>
              </a:rPr>
              <a:t>from sector-specific to horizontal types of state aid (like </a:t>
            </a:r>
            <a:r>
              <a:rPr lang="en-US" sz="1800" dirty="0" smtClean="0">
                <a:solidFill>
                  <a:schemeClr val="tx1"/>
                </a:solidFill>
              </a:rPr>
              <a:t>R&amp;D)</a:t>
            </a:r>
          </a:p>
          <a:p>
            <a:pPr algn="ctr">
              <a:lnSpc>
                <a:spcPct val="150000"/>
              </a:lnSpc>
            </a:pPr>
            <a:r>
              <a:rPr lang="en-US" sz="1800" i="1" dirty="0">
                <a:solidFill>
                  <a:schemeClr val="tx1"/>
                </a:solidFill>
              </a:rPr>
              <a:t>Potential savings of about 1% of </a:t>
            </a:r>
            <a:r>
              <a:rPr lang="en-US" sz="1800" i="1" dirty="0" smtClean="0">
                <a:solidFill>
                  <a:schemeClr val="tx1"/>
                </a:solidFill>
              </a:rPr>
              <a:t>GDP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49" y="3194698"/>
            <a:ext cx="8181975" cy="30777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Croatia’s Total Non-Crisis State Aid and Its Structure, </a:t>
            </a:r>
            <a:r>
              <a:rPr lang="hr-HR" sz="1400" dirty="0" smtClean="0"/>
              <a:t>%</a:t>
            </a:r>
            <a:r>
              <a:rPr lang="en-US" sz="1400" dirty="0" smtClean="0"/>
              <a:t> of GDP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00178" y="6199617"/>
            <a:ext cx="695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Source: </a:t>
            </a:r>
            <a:r>
              <a:rPr lang="en-US" sz="1100" dirty="0" smtClean="0"/>
              <a:t>EUROSTAT, Croatian Competition Agency (CCA).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502475"/>
            <a:ext cx="4001946" cy="27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927" y="3494311"/>
            <a:ext cx="4219573" cy="277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91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7" y="39466"/>
            <a:ext cx="8645979" cy="525915"/>
          </a:xfrm>
        </p:spPr>
        <p:txBody>
          <a:bodyPr/>
          <a:lstStyle/>
          <a:p>
            <a:pPr algn="ctr"/>
            <a:r>
              <a:rPr lang="en-US" b="1" dirty="0" err="1" smtClean="0"/>
              <a:t>VIIIa</a:t>
            </a:r>
            <a:r>
              <a:rPr lang="en-US" b="1" dirty="0" smtClean="0"/>
              <a:t>. Railway</a:t>
            </a:r>
            <a:r>
              <a:rPr lang="hr-HR" b="1" dirty="0" smtClean="0"/>
              <a:t>s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266700" y="610977"/>
            <a:ext cx="8518980" cy="2627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Part of the European </a:t>
            </a:r>
            <a:r>
              <a:rPr lang="en-US" sz="1800" dirty="0">
                <a:solidFill>
                  <a:schemeClr val="tx1"/>
                </a:solidFill>
              </a:rPr>
              <a:t>transport </a:t>
            </a:r>
            <a:r>
              <a:rPr lang="en-US" sz="1800" dirty="0" smtClean="0">
                <a:solidFill>
                  <a:schemeClr val="tx1"/>
                </a:solidFill>
              </a:rPr>
              <a:t>network </a:t>
            </a:r>
            <a:r>
              <a:rPr lang="hr-HR" sz="1800" dirty="0">
                <a:solidFill>
                  <a:schemeClr val="tx1"/>
                </a:solidFill>
              </a:rPr>
              <a:t>→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700" dirty="0" smtClean="0">
                <a:solidFill>
                  <a:schemeClr val="tx1"/>
                </a:solidFill>
              </a:rPr>
              <a:t>EUR </a:t>
            </a:r>
            <a:r>
              <a:rPr lang="en-US" sz="1700" dirty="0">
                <a:solidFill>
                  <a:schemeClr val="tx1"/>
                </a:solidFill>
              </a:rPr>
              <a:t>2bn in the period </a:t>
            </a:r>
            <a:r>
              <a:rPr lang="en-US" sz="1700" dirty="0" smtClean="0">
                <a:solidFill>
                  <a:schemeClr val="tx1"/>
                </a:solidFill>
              </a:rPr>
              <a:t>2014-20 for investments</a:t>
            </a:r>
            <a:endParaRPr lang="en-US" sz="17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Public transfers to railways amounted to 0.6% of GDP in 2012 (half for infrastructure)</a:t>
            </a:r>
            <a:endParaRPr lang="en-US" sz="17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5.8% of GDP invested in railway since 2002 </a:t>
            </a:r>
            <a:r>
              <a:rPr lang="en-US" sz="1700" dirty="0" smtClean="0">
                <a:solidFill>
                  <a:schemeClr val="tx1"/>
                </a:solidFill>
              </a:rPr>
              <a:t>(15% of GDP invested in motorways)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S</a:t>
            </a:r>
            <a:r>
              <a:rPr lang="en-US" sz="1800" dirty="0" err="1" smtClean="0">
                <a:solidFill>
                  <a:schemeClr val="tx1"/>
                </a:solidFill>
              </a:rPr>
              <a:t>ignificant</a:t>
            </a:r>
            <a:r>
              <a:rPr lang="en-US" sz="1800" dirty="0" smtClean="0">
                <a:solidFill>
                  <a:schemeClr val="tx1"/>
                </a:solidFill>
              </a:rPr>
              <a:t> decline in </a:t>
            </a:r>
            <a:r>
              <a:rPr lang="en-US" sz="1800" dirty="0">
                <a:solidFill>
                  <a:schemeClr val="tx1"/>
                </a:solidFill>
              </a:rPr>
              <a:t>demand </a:t>
            </a:r>
            <a:r>
              <a:rPr lang="en-US" sz="1700" dirty="0" smtClean="0">
                <a:solidFill>
                  <a:schemeClr val="tx1"/>
                </a:solidFill>
              </a:rPr>
              <a:t>(</a:t>
            </a:r>
            <a:r>
              <a:rPr lang="en-US" sz="1700" dirty="0">
                <a:solidFill>
                  <a:schemeClr val="tx1"/>
                </a:solidFill>
              </a:rPr>
              <a:t>by 36% since </a:t>
            </a:r>
            <a:r>
              <a:rPr lang="en-US" sz="1700" dirty="0" smtClean="0">
                <a:solidFill>
                  <a:schemeClr val="tx1"/>
                </a:solidFill>
              </a:rPr>
              <a:t>2007, measured </a:t>
            </a:r>
            <a:r>
              <a:rPr lang="en-US" sz="1700" dirty="0">
                <a:solidFill>
                  <a:schemeClr val="tx1"/>
                </a:solidFill>
              </a:rPr>
              <a:t>in million traffic </a:t>
            </a:r>
            <a:r>
              <a:rPr lang="en-US" sz="1700" dirty="0" smtClean="0">
                <a:solidFill>
                  <a:schemeClr val="tx1"/>
                </a:solidFill>
              </a:rPr>
              <a:t>units), </a:t>
            </a:r>
            <a:r>
              <a:rPr lang="en-US" sz="1800" dirty="0" smtClean="0">
                <a:solidFill>
                  <a:schemeClr val="tx1"/>
                </a:solidFill>
              </a:rPr>
              <a:t>poor operating performance, and an aging rolling </a:t>
            </a:r>
            <a:r>
              <a:rPr lang="en-US" sz="1800" dirty="0">
                <a:solidFill>
                  <a:schemeClr val="tx1"/>
                </a:solidFill>
              </a:rPr>
              <a:t>stock </a:t>
            </a:r>
            <a:r>
              <a:rPr lang="en-US" sz="1700" dirty="0" smtClean="0">
                <a:solidFill>
                  <a:schemeClr val="tx1"/>
                </a:solidFill>
              </a:rPr>
              <a:t>(the </a:t>
            </a:r>
            <a:r>
              <a:rPr lang="en-US" sz="1700" dirty="0">
                <a:solidFill>
                  <a:schemeClr val="tx1"/>
                </a:solidFill>
              </a:rPr>
              <a:t>majority of assets are more than 30 years </a:t>
            </a:r>
            <a:r>
              <a:rPr lang="en-US" sz="1700" dirty="0" smtClean="0">
                <a:solidFill>
                  <a:schemeClr val="tx1"/>
                </a:solidFill>
              </a:rPr>
              <a:t>old)</a:t>
            </a:r>
            <a:endParaRPr lang="hr-HR" sz="17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8125" y="3243088"/>
            <a:ext cx="4972050" cy="30777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Key Performance Indicators of Railways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4230" y="6051246"/>
            <a:ext cx="3981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i="1" dirty="0"/>
              <a:t>: </a:t>
            </a:r>
            <a:r>
              <a:rPr lang="en-US" sz="1100" dirty="0" smtClean="0"/>
              <a:t>HZ, State budget, World Bank calculations</a:t>
            </a:r>
            <a:r>
              <a:rPr lang="hr-HR" sz="1100" dirty="0" smtClean="0"/>
              <a:t>.</a:t>
            </a:r>
            <a:endParaRPr lang="en-US" sz="1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7" y="3550866"/>
            <a:ext cx="5143498" cy="269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Inhaltsplatzhalter 4"/>
          <p:cNvSpPr txBox="1">
            <a:spLocks/>
          </p:cNvSpPr>
          <p:nvPr/>
        </p:nvSpPr>
        <p:spPr>
          <a:xfrm>
            <a:off x="266700" y="3243088"/>
            <a:ext cx="3609976" cy="27132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 smtClean="0">
                <a:solidFill>
                  <a:schemeClr val="tx1"/>
                </a:solidFill>
              </a:rPr>
              <a:t>L</a:t>
            </a:r>
            <a:r>
              <a:rPr lang="hr-HR" sz="1800" dirty="0" smtClean="0">
                <a:solidFill>
                  <a:schemeClr val="tx1"/>
                </a:solidFill>
              </a:rPr>
              <a:t>ow </a:t>
            </a:r>
            <a:r>
              <a:rPr lang="hr-HR" sz="1800" dirty="0" err="1" smtClean="0">
                <a:solidFill>
                  <a:schemeClr val="tx1"/>
                </a:solidFill>
              </a:rPr>
              <a:t>efficiency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  <a:endParaRPr lang="hr-HR" sz="1800" dirty="0" smtClean="0">
              <a:solidFill>
                <a:schemeClr val="tx1"/>
              </a:solidFill>
            </a:endParaRPr>
          </a:p>
          <a:p>
            <a:pPr marL="731838" lvl="2" indent="-285750"/>
            <a:r>
              <a:rPr lang="en-US" sz="1600" dirty="0" smtClean="0">
                <a:solidFill>
                  <a:schemeClr val="tx1"/>
                </a:solidFill>
              </a:rPr>
              <a:t>Labor productivity low and falling since 2008, mainly due to overstaffing</a:t>
            </a:r>
            <a:endParaRPr lang="hr-HR" sz="1600" dirty="0" smtClean="0">
              <a:solidFill>
                <a:schemeClr val="tx1"/>
              </a:solidFill>
            </a:endParaRPr>
          </a:p>
          <a:p>
            <a:pPr marL="731838" lvl="2" indent="-285750"/>
            <a:r>
              <a:rPr lang="en-US" sz="1600" dirty="0" smtClean="0">
                <a:solidFill>
                  <a:schemeClr val="tx1"/>
                </a:solidFill>
              </a:rPr>
              <a:t>Wage bill remain</a:t>
            </a:r>
            <a:r>
              <a:rPr lang="hr-HR" sz="1600" dirty="0" smtClean="0">
                <a:solidFill>
                  <a:schemeClr val="tx1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 unsustainably </a:t>
            </a:r>
            <a:r>
              <a:rPr lang="en-US" sz="1600" dirty="0">
                <a:solidFill>
                  <a:schemeClr val="tx1"/>
                </a:solidFill>
              </a:rPr>
              <a:t>high (</a:t>
            </a:r>
            <a:r>
              <a:rPr lang="en-US" sz="1600" dirty="0" smtClean="0">
                <a:solidFill>
                  <a:schemeClr val="tx1"/>
                </a:solidFill>
              </a:rPr>
              <a:t>70% </a:t>
            </a:r>
            <a:r>
              <a:rPr lang="en-US" sz="1600" dirty="0">
                <a:solidFill>
                  <a:schemeClr val="tx1"/>
                </a:solidFill>
              </a:rPr>
              <a:t>of </a:t>
            </a:r>
            <a:r>
              <a:rPr lang="en-US" sz="1600" dirty="0" smtClean="0">
                <a:solidFill>
                  <a:schemeClr val="tx1"/>
                </a:solidFill>
              </a:rPr>
              <a:t>operating </a:t>
            </a:r>
            <a:r>
              <a:rPr lang="en-US" sz="1600" dirty="0">
                <a:solidFill>
                  <a:schemeClr val="tx1"/>
                </a:solidFill>
              </a:rPr>
              <a:t>revenues </a:t>
            </a:r>
            <a:r>
              <a:rPr lang="en-US" sz="1600" dirty="0" smtClean="0">
                <a:solidFill>
                  <a:schemeClr val="tx1"/>
                </a:solidFill>
              </a:rPr>
              <a:t>for labor costs, compared to 40% in EU)</a:t>
            </a:r>
            <a:endParaRPr lang="hr-HR" sz="1600" dirty="0" smtClean="0">
              <a:solidFill>
                <a:schemeClr val="tx1"/>
              </a:solidFill>
            </a:endParaRPr>
          </a:p>
          <a:p>
            <a:pPr marL="731838" lvl="2" indent="-285750"/>
            <a:r>
              <a:rPr lang="en-US" sz="1600" dirty="0">
                <a:solidFill>
                  <a:schemeClr val="tx1"/>
                </a:solidFill>
              </a:rPr>
              <a:t>W</a:t>
            </a:r>
            <a:r>
              <a:rPr lang="hr-HR" sz="1600" dirty="0" err="1" smtClean="0">
                <a:solidFill>
                  <a:schemeClr val="tx1"/>
                </a:solidFill>
              </a:rPr>
              <a:t>eak</a:t>
            </a:r>
            <a:r>
              <a:rPr lang="hr-HR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financial performance</a:t>
            </a:r>
          </a:p>
        </p:txBody>
      </p:sp>
    </p:spTree>
    <p:extLst>
      <p:ext uri="{BB962C8B-B14F-4D97-AF65-F5344CB8AC3E}">
        <p14:creationId xmlns:p14="http://schemas.microsoft.com/office/powerpoint/2010/main" val="39945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947" y="314324"/>
            <a:ext cx="8645979" cy="487815"/>
          </a:xfrm>
        </p:spPr>
        <p:txBody>
          <a:bodyPr/>
          <a:lstStyle/>
          <a:p>
            <a:pPr algn="ctr"/>
            <a:r>
              <a:rPr lang="en-US" b="1" dirty="0" smtClean="0"/>
              <a:t>Railways…recommendations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638175" y="1033745"/>
            <a:ext cx="8153400" cy="4268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i="1" dirty="0" smtClean="0">
                <a:solidFill>
                  <a:schemeClr val="tx1"/>
                </a:solidFill>
              </a:rPr>
              <a:t>Subsidies </a:t>
            </a:r>
            <a:r>
              <a:rPr lang="en-US" sz="2000" i="1" dirty="0">
                <a:solidFill>
                  <a:schemeClr val="tx1"/>
                </a:solidFill>
              </a:rPr>
              <a:t>could be decreased by 0.3 percent of GDP without significantly affecting the </a:t>
            </a:r>
            <a:r>
              <a:rPr lang="en-US" sz="2000" i="1" dirty="0" smtClean="0">
                <a:solidFill>
                  <a:schemeClr val="tx1"/>
                </a:solidFill>
              </a:rPr>
              <a:t>service</a:t>
            </a:r>
          </a:p>
          <a:p>
            <a:pPr algn="just"/>
            <a:endParaRPr lang="en-US" sz="2000" i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Define </a:t>
            </a:r>
            <a:r>
              <a:rPr lang="en-US" sz="2000" dirty="0">
                <a:solidFill>
                  <a:schemeClr val="tx1"/>
                </a:solidFill>
              </a:rPr>
              <a:t>an affordable level of funding for the sector, along with an overall transport investment </a:t>
            </a:r>
            <a:r>
              <a:rPr lang="en-US" sz="2000" dirty="0" smtClean="0">
                <a:solidFill>
                  <a:schemeClr val="tx1"/>
                </a:solidFill>
              </a:rPr>
              <a:t>program. 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Set </a:t>
            </a:r>
            <a:r>
              <a:rPr lang="en-US" sz="2000" dirty="0">
                <a:solidFill>
                  <a:schemeClr val="tx1"/>
                </a:solidFill>
              </a:rPr>
              <a:t>the structure </a:t>
            </a:r>
            <a:r>
              <a:rPr lang="en-US" sz="2000" dirty="0" smtClean="0">
                <a:solidFill>
                  <a:schemeClr val="tx1"/>
                </a:solidFill>
              </a:rPr>
              <a:t>of </a:t>
            </a:r>
            <a:r>
              <a:rPr lang="en-US" sz="2000" dirty="0">
                <a:solidFill>
                  <a:schemeClr val="tx1"/>
                </a:solidFill>
              </a:rPr>
              <a:t>the financial support to railways through PSC and MAIC.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Adjust </a:t>
            </a:r>
            <a:r>
              <a:rPr lang="en-US" sz="2000" dirty="0">
                <a:solidFill>
                  <a:schemeClr val="tx1"/>
                </a:solidFill>
              </a:rPr>
              <a:t>the level of services and the network </a:t>
            </a:r>
            <a:r>
              <a:rPr lang="en-US" sz="2000" dirty="0" smtClean="0">
                <a:solidFill>
                  <a:schemeClr val="tx1"/>
                </a:solidFill>
              </a:rPr>
              <a:t>size.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Strengthen </a:t>
            </a:r>
            <a:r>
              <a:rPr lang="en-US" sz="2000" dirty="0">
                <a:solidFill>
                  <a:schemeClr val="tx1"/>
                </a:solidFill>
              </a:rPr>
              <a:t>the contractual relationships of the infrastructure manager and passenger operator.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Enforce </a:t>
            </a:r>
            <a:r>
              <a:rPr lang="en-US" sz="2000" dirty="0">
                <a:solidFill>
                  <a:schemeClr val="tx1"/>
                </a:solidFill>
              </a:rPr>
              <a:t>the restructuring program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chemeClr val="tx1"/>
                </a:solidFill>
              </a:rPr>
              <a:t>meet planned cost cutting </a:t>
            </a:r>
            <a:r>
              <a:rPr lang="en-US" sz="2000" dirty="0" smtClean="0">
                <a:solidFill>
                  <a:schemeClr val="tx1"/>
                </a:solidFill>
              </a:rPr>
              <a:t>targets (a 50% staff cut from </a:t>
            </a:r>
            <a:r>
              <a:rPr lang="en-US" sz="2000" dirty="0">
                <a:solidFill>
                  <a:schemeClr val="tx1"/>
                </a:solidFill>
              </a:rPr>
              <a:t>2011 </a:t>
            </a:r>
            <a:r>
              <a:rPr lang="en-US" sz="2000" dirty="0" smtClean="0">
                <a:solidFill>
                  <a:schemeClr val="tx1"/>
                </a:solidFill>
              </a:rPr>
              <a:t>levels </a:t>
            </a:r>
            <a:r>
              <a:rPr lang="en-US" sz="2000" dirty="0">
                <a:solidFill>
                  <a:schemeClr val="tx1"/>
                </a:solidFill>
              </a:rPr>
              <a:t>would </a:t>
            </a:r>
            <a:r>
              <a:rPr lang="en-US" sz="2000" dirty="0" smtClean="0">
                <a:solidFill>
                  <a:schemeClr val="tx1"/>
                </a:solidFill>
              </a:rPr>
              <a:t>bring </a:t>
            </a:r>
            <a:r>
              <a:rPr lang="en-US" sz="2000" dirty="0">
                <a:solidFill>
                  <a:schemeClr val="tx1"/>
                </a:solidFill>
              </a:rPr>
              <a:t>staff productivity to EU27 </a:t>
            </a:r>
            <a:r>
              <a:rPr lang="en-US" sz="2000" dirty="0" smtClean="0">
                <a:solidFill>
                  <a:schemeClr val="tx1"/>
                </a:solidFill>
              </a:rPr>
              <a:t>levels)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Maximize </a:t>
            </a:r>
            <a:r>
              <a:rPr lang="en-US" sz="2000" dirty="0">
                <a:solidFill>
                  <a:schemeClr val="tx1"/>
                </a:solidFill>
              </a:rPr>
              <a:t>EU Funds absorption for </a:t>
            </a:r>
            <a:r>
              <a:rPr lang="en-US" sz="2000" dirty="0" smtClean="0">
                <a:solidFill>
                  <a:schemeClr val="tx1"/>
                </a:solidFill>
              </a:rPr>
              <a:t>investments and secure </a:t>
            </a:r>
            <a:r>
              <a:rPr lang="en-US" sz="2000" dirty="0">
                <a:solidFill>
                  <a:schemeClr val="tx1"/>
                </a:solidFill>
              </a:rPr>
              <a:t>national contribution (close to EUR600 million) from operational savings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788988" lvl="2" indent="-342900"/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553" y="413201"/>
            <a:ext cx="8496300" cy="531811"/>
          </a:xfrm>
        </p:spPr>
        <p:txBody>
          <a:bodyPr/>
          <a:lstStyle/>
          <a:p>
            <a:pPr algn="ctr"/>
            <a:r>
              <a:rPr lang="en-US" sz="2800" b="1" dirty="0"/>
              <a:t>Despite major development </a:t>
            </a:r>
            <a:r>
              <a:rPr lang="en-US" sz="2800" b="1" dirty="0" smtClean="0"/>
              <a:t>achievements…</a:t>
            </a:r>
            <a:endParaRPr lang="en-US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Inhaltsplatzhalter 4"/>
          <p:cNvSpPr>
            <a:spLocks noGrp="1"/>
          </p:cNvSpPr>
          <p:nvPr>
            <p:ph sz="quarter" idx="12"/>
          </p:nvPr>
        </p:nvSpPr>
        <p:spPr>
          <a:xfrm>
            <a:off x="647701" y="1371825"/>
            <a:ext cx="7753350" cy="37145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I</a:t>
            </a:r>
            <a:r>
              <a:rPr lang="en-US" sz="2600" dirty="0" smtClean="0">
                <a:solidFill>
                  <a:schemeClr val="tx1"/>
                </a:solidFill>
              </a:rPr>
              <a:t>ncome per capita more than doubled between 1998 and 2008 (WB Atlas) → high-income 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At-risk-of-poverty rate fell; moderate inequality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Relatively low and stable fiscal deficit, sustainable debt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Inflation declined, stable exchange rate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Institutional strengthening - judiciary, regulatory framework, competition policies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28</a:t>
            </a:r>
            <a:r>
              <a:rPr lang="en-US" sz="2600" baseline="30000" dirty="0" smtClean="0">
                <a:solidFill>
                  <a:schemeClr val="tx1"/>
                </a:solidFill>
              </a:rPr>
              <a:t>th</a:t>
            </a:r>
            <a:r>
              <a:rPr lang="en-US" sz="2600" dirty="0" smtClean="0">
                <a:solidFill>
                  <a:schemeClr val="tx1"/>
                </a:solidFill>
              </a:rPr>
              <a:t> member of the EU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500" y="32656"/>
            <a:ext cx="8841923" cy="549048"/>
          </a:xfrm>
        </p:spPr>
        <p:txBody>
          <a:bodyPr/>
          <a:lstStyle/>
          <a:p>
            <a:pPr algn="ctr"/>
            <a:r>
              <a:rPr lang="en-US" b="1" dirty="0" err="1" smtClean="0"/>
              <a:t>VIIIb</a:t>
            </a:r>
            <a:r>
              <a:rPr lang="en-US" b="1" dirty="0" smtClean="0"/>
              <a:t>. Agriculture and Rural Development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276225" y="845315"/>
            <a:ext cx="4834618" cy="51288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Increase in the ARD budget over the last decade (to above 1% of GDP—double w/r most EU), but low small farm productivity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Good overall land productivity (due to 2/3 of agricultural area larger than 10 hectares), but a </a:t>
            </a:r>
            <a:r>
              <a:rPr lang="en-US" sz="1800" dirty="0">
                <a:solidFill>
                  <a:schemeClr val="tx1"/>
                </a:solidFill>
              </a:rPr>
              <a:t>high share of </a:t>
            </a:r>
            <a:r>
              <a:rPr lang="en-US" sz="1800" dirty="0" smtClean="0">
                <a:solidFill>
                  <a:schemeClr val="tx1"/>
                </a:solidFill>
              </a:rPr>
              <a:t>subsistence-agricultural </a:t>
            </a:r>
            <a:r>
              <a:rPr lang="en-US" sz="1800" dirty="0">
                <a:solidFill>
                  <a:schemeClr val="tx1"/>
                </a:solidFill>
              </a:rPr>
              <a:t>holdings weakens overall labor </a:t>
            </a:r>
            <a:r>
              <a:rPr lang="en-US" sz="1800" dirty="0" smtClean="0">
                <a:solidFill>
                  <a:schemeClr val="tx1"/>
                </a:solidFill>
              </a:rPr>
              <a:t>productivity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he </a:t>
            </a:r>
            <a:r>
              <a:rPr lang="en-US" sz="1800" dirty="0">
                <a:solidFill>
                  <a:schemeClr val="tx1"/>
                </a:solidFill>
              </a:rPr>
              <a:t>standard output  of an average Croatian farm is still about 5 times smaller than that of the average </a:t>
            </a:r>
            <a:r>
              <a:rPr lang="en-US" sz="1800" dirty="0" smtClean="0">
                <a:solidFill>
                  <a:schemeClr val="tx1"/>
                </a:solidFill>
              </a:rPr>
              <a:t>EU15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Market </a:t>
            </a:r>
            <a:r>
              <a:rPr lang="en-US" sz="1800" dirty="0">
                <a:solidFill>
                  <a:schemeClr val="tx1"/>
                </a:solidFill>
              </a:rPr>
              <a:t>interventions not fully compatible with the </a:t>
            </a:r>
            <a:r>
              <a:rPr lang="en-US" sz="1800" dirty="0" smtClean="0">
                <a:solidFill>
                  <a:schemeClr val="tx1"/>
                </a:solidFill>
              </a:rPr>
              <a:t>EU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quality and efficiency of agricultural </a:t>
            </a:r>
            <a:r>
              <a:rPr lang="en-US" sz="1800" dirty="0" smtClean="0">
                <a:solidFill>
                  <a:schemeClr val="tx1"/>
                </a:solidFill>
              </a:rPr>
              <a:t>policies significantly lower compared to  other EU countries – and the gap is growing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8033" y="3745722"/>
            <a:ext cx="3612328" cy="30777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Agricultural Policy Costs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1632" y="6427113"/>
            <a:ext cx="3675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i="1" dirty="0"/>
              <a:t>: </a:t>
            </a:r>
            <a:r>
              <a:rPr lang="en-US" sz="1100" dirty="0"/>
              <a:t>Global Competitiveness Index, World Economic Forum</a:t>
            </a:r>
            <a:r>
              <a:rPr lang="hr-HR" sz="1100" dirty="0" smtClean="0"/>
              <a:t>.</a:t>
            </a: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3" y="4029008"/>
            <a:ext cx="3675968" cy="239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04393" y="3446218"/>
            <a:ext cx="3675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i="1" dirty="0"/>
              <a:t>: </a:t>
            </a:r>
            <a:r>
              <a:rPr lang="en-US" sz="1100" dirty="0" smtClean="0"/>
              <a:t>Eurostat.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9574" y="727632"/>
            <a:ext cx="3634790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Farm Labor Productivity, Croatia and the EU (2005-11 average)</a:t>
            </a:r>
          </a:p>
        </p:txBody>
      </p:sp>
      <p:pic>
        <p:nvPicPr>
          <p:cNvPr id="3" name="Picture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4" y="1217765"/>
            <a:ext cx="3590787" cy="219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5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110" y="600074"/>
            <a:ext cx="8856890" cy="487815"/>
          </a:xfrm>
        </p:spPr>
        <p:txBody>
          <a:bodyPr/>
          <a:lstStyle/>
          <a:p>
            <a:pPr algn="ctr"/>
            <a:r>
              <a:rPr lang="en-US" b="1" dirty="0"/>
              <a:t>Agriculture and rural </a:t>
            </a:r>
            <a:r>
              <a:rPr lang="en-US" b="1" dirty="0" smtClean="0"/>
              <a:t>development…recommendations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781050" y="1378884"/>
            <a:ext cx="7715250" cy="4631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Reduce spending </a:t>
            </a:r>
            <a:r>
              <a:rPr lang="en-US" sz="1800" i="1" dirty="0">
                <a:solidFill>
                  <a:schemeClr val="tx1"/>
                </a:solidFill>
              </a:rPr>
              <a:t>by 0.2-0.5 percentage points of GDP to align its spending level to most other EU </a:t>
            </a:r>
            <a:r>
              <a:rPr lang="en-US" sz="1800" i="1" dirty="0" smtClean="0">
                <a:solidFill>
                  <a:schemeClr val="tx1"/>
                </a:solidFill>
              </a:rPr>
              <a:t>countries</a:t>
            </a:r>
          </a:p>
          <a:p>
            <a:pPr algn="ctr"/>
            <a:endParaRPr lang="en-US" sz="1800" i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Make strategic decisions on the allocation of the sector budget between the </a:t>
            </a:r>
            <a:r>
              <a:rPr lang="en-US" sz="1800" dirty="0" smtClean="0">
                <a:solidFill>
                  <a:schemeClr val="tx1"/>
                </a:solidFill>
              </a:rPr>
              <a:t>nationally-funded </a:t>
            </a:r>
            <a:r>
              <a:rPr lang="en-US" sz="1800" dirty="0">
                <a:solidFill>
                  <a:schemeClr val="tx1"/>
                </a:solidFill>
              </a:rPr>
              <a:t>expenditure categories and avoid duplicating </a:t>
            </a:r>
            <a:r>
              <a:rPr lang="en-US" sz="1800" dirty="0" smtClean="0">
                <a:solidFill>
                  <a:schemeClr val="tx1"/>
                </a:solidFill>
              </a:rPr>
              <a:t>EU-funded </a:t>
            </a:r>
            <a:r>
              <a:rPr lang="en-US" sz="1800" dirty="0">
                <a:solidFill>
                  <a:schemeClr val="tx1"/>
                </a:solidFill>
              </a:rPr>
              <a:t>interventions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Enforce subsidy modulation and eliminate income support (instead consider means-testing minimum pensions)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Strengthen </a:t>
            </a:r>
            <a:r>
              <a:rPr lang="en-US" sz="1800" dirty="0">
                <a:solidFill>
                  <a:schemeClr val="tx1"/>
                </a:solidFill>
              </a:rPr>
              <a:t>and rationalize public services in </a:t>
            </a:r>
            <a:r>
              <a:rPr lang="en-US" sz="1800" dirty="0" smtClean="0">
                <a:solidFill>
                  <a:schemeClr val="tx1"/>
                </a:solidFill>
              </a:rPr>
              <a:t>agriculture (25% of total sector spending) 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Ensure </a:t>
            </a:r>
            <a:r>
              <a:rPr lang="en-US" sz="1800" dirty="0">
                <a:solidFill>
                  <a:schemeClr val="tx1"/>
                </a:solidFill>
              </a:rPr>
              <a:t>fiscal discipline, budget transparency, and streamlined budget planning </a:t>
            </a:r>
            <a:r>
              <a:rPr lang="en-US" sz="1800" dirty="0" smtClean="0">
                <a:solidFill>
                  <a:schemeClr val="tx1"/>
                </a:solidFill>
              </a:rPr>
              <a:t>priorities 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Terminate </a:t>
            </a:r>
            <a:r>
              <a:rPr lang="en-US" sz="1800" dirty="0">
                <a:solidFill>
                  <a:schemeClr val="tx1"/>
                </a:solidFill>
              </a:rPr>
              <a:t>“market interventions” on milk, mandarins and </a:t>
            </a:r>
            <a:r>
              <a:rPr lang="en-US" sz="1800" dirty="0" smtClean="0">
                <a:solidFill>
                  <a:schemeClr val="tx1"/>
                </a:solidFill>
              </a:rPr>
              <a:t>apples 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Take </a:t>
            </a:r>
            <a:r>
              <a:rPr lang="en-US" sz="1800" dirty="0">
                <a:solidFill>
                  <a:schemeClr val="tx1"/>
                </a:solidFill>
              </a:rPr>
              <a:t>advantage of the option to transfer Pillar 2 funds into the CNDP envelope for </a:t>
            </a:r>
            <a:r>
              <a:rPr lang="en-US" sz="1800" dirty="0" smtClean="0">
                <a:solidFill>
                  <a:schemeClr val="tx1"/>
                </a:solidFill>
              </a:rPr>
              <a:t>2014-16 (would save 0.13% of GDP)</a:t>
            </a:r>
            <a:endParaRPr lang="en-US" sz="1800" dirty="0">
              <a:solidFill>
                <a:schemeClr val="tx1"/>
              </a:solidFill>
            </a:endParaRPr>
          </a:p>
          <a:p>
            <a:pPr marL="731838" lvl="2" indent="-285750"/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975"/>
            <a:ext cx="8229600" cy="5903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Ensuring sustainability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623B-B532-7041-AEF7-263B0DA96851}" type="slidenum">
              <a:rPr lang="hr-HR"/>
              <a:pPr/>
              <a:t>32</a:t>
            </a:fld>
            <a:endParaRPr lang="hr-HR" dirty="0"/>
          </a:p>
        </p:txBody>
      </p:sp>
      <p:grpSp>
        <p:nvGrpSpPr>
          <p:cNvPr id="3" name="Group 2"/>
          <p:cNvGrpSpPr/>
          <p:nvPr/>
        </p:nvGrpSpPr>
        <p:grpSpPr>
          <a:xfrm>
            <a:off x="429678" y="1313893"/>
            <a:ext cx="7670294" cy="4886882"/>
            <a:chOff x="575733" y="2028918"/>
            <a:chExt cx="7676840" cy="772342"/>
          </a:xfrm>
        </p:grpSpPr>
        <p:sp>
          <p:nvSpPr>
            <p:cNvPr id="4" name="Freeform 3"/>
            <p:cNvSpPr/>
            <p:nvPr/>
          </p:nvSpPr>
          <p:spPr>
            <a:xfrm>
              <a:off x="575734" y="2028918"/>
              <a:ext cx="7676839" cy="165679"/>
            </a:xfrm>
            <a:custGeom>
              <a:avLst/>
              <a:gdLst>
                <a:gd name="connsiteX0" fmla="*/ 0 w 8348134"/>
                <a:gd name="connsiteY0" fmla="*/ 71956 h 431730"/>
                <a:gd name="connsiteX1" fmla="*/ 71956 w 8348134"/>
                <a:gd name="connsiteY1" fmla="*/ 0 h 431730"/>
                <a:gd name="connsiteX2" fmla="*/ 8276178 w 8348134"/>
                <a:gd name="connsiteY2" fmla="*/ 0 h 431730"/>
                <a:gd name="connsiteX3" fmla="*/ 8348134 w 8348134"/>
                <a:gd name="connsiteY3" fmla="*/ 71956 h 431730"/>
                <a:gd name="connsiteX4" fmla="*/ 8348134 w 8348134"/>
                <a:gd name="connsiteY4" fmla="*/ 359774 h 431730"/>
                <a:gd name="connsiteX5" fmla="*/ 8276178 w 8348134"/>
                <a:gd name="connsiteY5" fmla="*/ 431730 h 431730"/>
                <a:gd name="connsiteX6" fmla="*/ 71956 w 8348134"/>
                <a:gd name="connsiteY6" fmla="*/ 431730 h 431730"/>
                <a:gd name="connsiteX7" fmla="*/ 0 w 8348134"/>
                <a:gd name="connsiteY7" fmla="*/ 359774 h 431730"/>
                <a:gd name="connsiteX8" fmla="*/ 0 w 8348134"/>
                <a:gd name="connsiteY8" fmla="*/ 71956 h 4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48134" h="431730">
                  <a:moveTo>
                    <a:pt x="0" y="71956"/>
                  </a:moveTo>
                  <a:cubicBezTo>
                    <a:pt x="0" y="32216"/>
                    <a:pt x="32216" y="0"/>
                    <a:pt x="71956" y="0"/>
                  </a:cubicBezTo>
                  <a:lnTo>
                    <a:pt x="8276178" y="0"/>
                  </a:lnTo>
                  <a:cubicBezTo>
                    <a:pt x="8315918" y="0"/>
                    <a:pt x="8348134" y="32216"/>
                    <a:pt x="8348134" y="71956"/>
                  </a:cubicBezTo>
                  <a:lnTo>
                    <a:pt x="8348134" y="359774"/>
                  </a:lnTo>
                  <a:cubicBezTo>
                    <a:pt x="8348134" y="399514"/>
                    <a:pt x="8315918" y="431730"/>
                    <a:pt x="8276178" y="431730"/>
                  </a:cubicBezTo>
                  <a:lnTo>
                    <a:pt x="71956" y="431730"/>
                  </a:lnTo>
                  <a:cubicBezTo>
                    <a:pt x="32216" y="431730"/>
                    <a:pt x="0" y="399514"/>
                    <a:pt x="0" y="359774"/>
                  </a:cubicBezTo>
                  <a:lnTo>
                    <a:pt x="0" y="71956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55" tIns="89655" rIns="89655" bIns="89655" numCol="1" spcCol="127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Croatia has entered EU but its fiscal weaknesses and vulnerabilities pose substantial risks for </a:t>
              </a:r>
              <a:r>
                <a:rPr lang="en-US" dirty="0" smtClean="0">
                  <a:solidFill>
                    <a:schemeClr val="bg1"/>
                  </a:solidFill>
                </a:rPr>
                <a:t>future </a:t>
              </a:r>
            </a:p>
            <a:p>
              <a:r>
                <a:rPr lang="hr-HR" sz="1400" dirty="0" smtClean="0">
                  <a:solidFill>
                    <a:schemeClr val="bg1"/>
                  </a:solidFill>
                </a:rPr>
                <a:t>→ </a:t>
              </a:r>
              <a:r>
                <a:rPr lang="en-US" sz="1400" dirty="0" smtClean="0">
                  <a:solidFill>
                    <a:schemeClr val="bg1"/>
                  </a:solidFill>
                </a:rPr>
                <a:t>substantially </a:t>
              </a:r>
              <a:r>
                <a:rPr lang="en-US" sz="1400" dirty="0">
                  <a:solidFill>
                    <a:schemeClr val="bg1"/>
                  </a:solidFill>
                </a:rPr>
                <a:t>reduce those risks, </a:t>
              </a:r>
              <a:r>
                <a:rPr lang="en-US" sz="1400" dirty="0" smtClean="0">
                  <a:solidFill>
                    <a:schemeClr val="bg1"/>
                  </a:solidFill>
                </a:rPr>
                <a:t>putting </a:t>
              </a:r>
              <a:r>
                <a:rPr lang="en-US" sz="1400" dirty="0">
                  <a:solidFill>
                    <a:schemeClr val="bg1"/>
                  </a:solidFill>
                </a:rPr>
                <a:t>its public debt on a downward trajectory 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75733" y="2370359"/>
              <a:ext cx="7659083" cy="218644"/>
            </a:xfrm>
            <a:custGeom>
              <a:avLst/>
              <a:gdLst>
                <a:gd name="connsiteX0" fmla="*/ 0 w 8348134"/>
                <a:gd name="connsiteY0" fmla="*/ 71956 h 431730"/>
                <a:gd name="connsiteX1" fmla="*/ 71956 w 8348134"/>
                <a:gd name="connsiteY1" fmla="*/ 0 h 431730"/>
                <a:gd name="connsiteX2" fmla="*/ 8276178 w 8348134"/>
                <a:gd name="connsiteY2" fmla="*/ 0 h 431730"/>
                <a:gd name="connsiteX3" fmla="*/ 8348134 w 8348134"/>
                <a:gd name="connsiteY3" fmla="*/ 71956 h 431730"/>
                <a:gd name="connsiteX4" fmla="*/ 8348134 w 8348134"/>
                <a:gd name="connsiteY4" fmla="*/ 359774 h 431730"/>
                <a:gd name="connsiteX5" fmla="*/ 8276178 w 8348134"/>
                <a:gd name="connsiteY5" fmla="*/ 431730 h 431730"/>
                <a:gd name="connsiteX6" fmla="*/ 71956 w 8348134"/>
                <a:gd name="connsiteY6" fmla="*/ 431730 h 431730"/>
                <a:gd name="connsiteX7" fmla="*/ 0 w 8348134"/>
                <a:gd name="connsiteY7" fmla="*/ 359774 h 431730"/>
                <a:gd name="connsiteX8" fmla="*/ 0 w 8348134"/>
                <a:gd name="connsiteY8" fmla="*/ 71956 h 4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48134" h="431730">
                  <a:moveTo>
                    <a:pt x="0" y="71956"/>
                  </a:moveTo>
                  <a:cubicBezTo>
                    <a:pt x="0" y="32216"/>
                    <a:pt x="32216" y="0"/>
                    <a:pt x="71956" y="0"/>
                  </a:cubicBezTo>
                  <a:lnTo>
                    <a:pt x="8276178" y="0"/>
                  </a:lnTo>
                  <a:cubicBezTo>
                    <a:pt x="8315918" y="0"/>
                    <a:pt x="8348134" y="32216"/>
                    <a:pt x="8348134" y="71956"/>
                  </a:cubicBezTo>
                  <a:lnTo>
                    <a:pt x="8348134" y="359774"/>
                  </a:lnTo>
                  <a:cubicBezTo>
                    <a:pt x="8348134" y="399514"/>
                    <a:pt x="8315918" y="431730"/>
                    <a:pt x="8276178" y="431730"/>
                  </a:cubicBezTo>
                  <a:lnTo>
                    <a:pt x="71956" y="431730"/>
                  </a:lnTo>
                  <a:cubicBezTo>
                    <a:pt x="32216" y="431730"/>
                    <a:pt x="0" y="399514"/>
                    <a:pt x="0" y="359774"/>
                  </a:cubicBezTo>
                  <a:lnTo>
                    <a:pt x="0" y="71956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55" tIns="89655" rIns="89655" bIns="89655" numCol="1" spcCol="1270" anchor="ctr" anchorCtr="0">
              <a:no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Simultaneously, Croatia </a:t>
              </a:r>
              <a:r>
                <a:rPr lang="en-US" dirty="0">
                  <a:solidFill>
                    <a:schemeClr val="bg1"/>
                  </a:solidFill>
                </a:rPr>
                <a:t>will need to create fiscal space </a:t>
              </a:r>
              <a:r>
                <a:rPr lang="en-US" dirty="0" smtClean="0">
                  <a:solidFill>
                    <a:schemeClr val="bg1"/>
                  </a:solidFill>
                </a:rPr>
                <a:t>of 1.8</a:t>
              </a:r>
              <a:r>
                <a:rPr lang="en-US" dirty="0">
                  <a:solidFill>
                    <a:schemeClr val="bg1"/>
                  </a:solidFill>
                </a:rPr>
                <a:t>% of GDP a year in 2014-20 to support EU funds </a:t>
              </a:r>
              <a:r>
                <a:rPr lang="en-US" dirty="0" smtClean="0">
                  <a:solidFill>
                    <a:schemeClr val="bg1"/>
                  </a:solidFill>
                </a:rPr>
                <a:t>absorption</a:t>
              </a:r>
              <a:r>
                <a:rPr lang="hr-HR" dirty="0">
                  <a:solidFill>
                    <a:schemeClr val="bg1"/>
                  </a:solidFill>
                </a:rPr>
                <a:t>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hr-HR" sz="1400" dirty="0" smtClean="0">
                  <a:solidFill>
                    <a:schemeClr val="bg1"/>
                  </a:solidFill>
                </a:rPr>
                <a:t>→ </a:t>
              </a:r>
              <a:r>
                <a:rPr lang="en-US" sz="1400" dirty="0">
                  <a:solidFill>
                    <a:schemeClr val="bg1"/>
                  </a:solidFill>
                </a:rPr>
                <a:t>through the efficient utilization of EU funds, combined with substitution </a:t>
              </a:r>
              <a:r>
                <a:rPr lang="en-US" sz="1400" dirty="0" smtClean="0">
                  <a:solidFill>
                    <a:schemeClr val="bg1"/>
                  </a:solidFill>
                </a:rPr>
                <a:t>(</a:t>
              </a:r>
              <a:r>
                <a:rPr lang="en-US" sz="1400" dirty="0">
                  <a:solidFill>
                    <a:schemeClr val="bg1"/>
                  </a:solidFill>
                </a:rPr>
                <a:t>where allowed) and </a:t>
              </a:r>
              <a:r>
                <a:rPr lang="en-US" sz="1400" dirty="0" smtClean="0">
                  <a:solidFill>
                    <a:schemeClr val="bg1"/>
                  </a:solidFill>
                </a:rPr>
                <a:t>switching </a:t>
              </a:r>
              <a:r>
                <a:rPr lang="en-US" sz="1400" dirty="0">
                  <a:solidFill>
                    <a:schemeClr val="bg1"/>
                  </a:solidFill>
                </a:rPr>
                <a:t>of budget spending toward high return investments 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75733" y="2626637"/>
              <a:ext cx="7659084" cy="174623"/>
            </a:xfrm>
            <a:custGeom>
              <a:avLst/>
              <a:gdLst>
                <a:gd name="connsiteX0" fmla="*/ 0 w 8348134"/>
                <a:gd name="connsiteY0" fmla="*/ 71956 h 431730"/>
                <a:gd name="connsiteX1" fmla="*/ 71956 w 8348134"/>
                <a:gd name="connsiteY1" fmla="*/ 0 h 431730"/>
                <a:gd name="connsiteX2" fmla="*/ 8276178 w 8348134"/>
                <a:gd name="connsiteY2" fmla="*/ 0 h 431730"/>
                <a:gd name="connsiteX3" fmla="*/ 8348134 w 8348134"/>
                <a:gd name="connsiteY3" fmla="*/ 71956 h 431730"/>
                <a:gd name="connsiteX4" fmla="*/ 8348134 w 8348134"/>
                <a:gd name="connsiteY4" fmla="*/ 359774 h 431730"/>
                <a:gd name="connsiteX5" fmla="*/ 8276178 w 8348134"/>
                <a:gd name="connsiteY5" fmla="*/ 431730 h 431730"/>
                <a:gd name="connsiteX6" fmla="*/ 71956 w 8348134"/>
                <a:gd name="connsiteY6" fmla="*/ 431730 h 431730"/>
                <a:gd name="connsiteX7" fmla="*/ 0 w 8348134"/>
                <a:gd name="connsiteY7" fmla="*/ 359774 h 431730"/>
                <a:gd name="connsiteX8" fmla="*/ 0 w 8348134"/>
                <a:gd name="connsiteY8" fmla="*/ 71956 h 4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48134" h="431730">
                  <a:moveTo>
                    <a:pt x="0" y="71956"/>
                  </a:moveTo>
                  <a:cubicBezTo>
                    <a:pt x="0" y="32216"/>
                    <a:pt x="32216" y="0"/>
                    <a:pt x="71956" y="0"/>
                  </a:cubicBezTo>
                  <a:lnTo>
                    <a:pt x="8276178" y="0"/>
                  </a:lnTo>
                  <a:cubicBezTo>
                    <a:pt x="8315918" y="0"/>
                    <a:pt x="8348134" y="32216"/>
                    <a:pt x="8348134" y="71956"/>
                  </a:cubicBezTo>
                  <a:lnTo>
                    <a:pt x="8348134" y="359774"/>
                  </a:lnTo>
                  <a:cubicBezTo>
                    <a:pt x="8348134" y="399514"/>
                    <a:pt x="8315918" y="431730"/>
                    <a:pt x="8276178" y="431730"/>
                  </a:cubicBezTo>
                  <a:lnTo>
                    <a:pt x="71956" y="431730"/>
                  </a:lnTo>
                  <a:cubicBezTo>
                    <a:pt x="32216" y="431730"/>
                    <a:pt x="0" y="399514"/>
                    <a:pt x="0" y="359774"/>
                  </a:cubicBezTo>
                  <a:lnTo>
                    <a:pt x="0" y="71956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55" tIns="89655" rIns="89655" bIns="89655" numCol="1" spcCol="127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Croatia’s spending and revenue pattern </a:t>
              </a:r>
              <a:r>
                <a:rPr lang="en-US" dirty="0" smtClean="0">
                  <a:solidFill>
                    <a:schemeClr val="bg1"/>
                  </a:solidFill>
                </a:rPr>
                <a:t>offers a </a:t>
              </a:r>
              <a:r>
                <a:rPr lang="en-US" dirty="0">
                  <a:solidFill>
                    <a:schemeClr val="bg1"/>
                  </a:solidFill>
                </a:rPr>
                <a:t>sizeable </a:t>
              </a:r>
              <a:r>
                <a:rPr lang="en-US" dirty="0" smtClean="0">
                  <a:solidFill>
                    <a:schemeClr val="bg1"/>
                  </a:solidFill>
                </a:rPr>
                <a:t>scope for fiscal </a:t>
              </a:r>
              <a:r>
                <a:rPr lang="en-US" dirty="0">
                  <a:solidFill>
                    <a:schemeClr val="bg1"/>
                  </a:solidFill>
                </a:rPr>
                <a:t>adjustment of 4-5 </a:t>
              </a:r>
              <a:r>
                <a:rPr lang="en-US" dirty="0" err="1">
                  <a:solidFill>
                    <a:schemeClr val="bg1"/>
                  </a:solidFill>
                </a:rPr>
                <a:t>pps</a:t>
              </a:r>
              <a:r>
                <a:rPr lang="en-US" dirty="0">
                  <a:solidFill>
                    <a:schemeClr val="bg1"/>
                  </a:solidFill>
                </a:rPr>
                <a:t> of </a:t>
              </a:r>
              <a:r>
                <a:rPr lang="en-US" dirty="0" smtClean="0">
                  <a:solidFill>
                    <a:schemeClr val="bg1"/>
                  </a:solidFill>
                </a:rPr>
                <a:t>GDP</a:t>
              </a:r>
              <a:r>
                <a:rPr lang="hr-HR" dirty="0" smtClean="0">
                  <a:solidFill>
                    <a:schemeClr val="bg1"/>
                  </a:solidFill>
                </a:rPr>
                <a:t>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hr-HR" sz="1400" dirty="0" smtClean="0">
                  <a:solidFill>
                    <a:schemeClr val="bg1"/>
                  </a:solidFill>
                </a:rPr>
                <a:t>→ </a:t>
              </a:r>
              <a:r>
                <a:rPr lang="en-US" sz="1400" dirty="0" smtClean="0"/>
                <a:t>raise </a:t>
              </a:r>
              <a:r>
                <a:rPr lang="en-US" sz="1400" dirty="0"/>
                <a:t>additional revenue of 2% of GDP with limited adverse impacts on growth and employment, </a:t>
              </a:r>
              <a:r>
                <a:rPr lang="en-US" sz="1400" dirty="0" smtClean="0"/>
                <a:t>but focus should be on </a:t>
              </a:r>
              <a:r>
                <a:rPr lang="en-US" sz="1400" dirty="0"/>
                <a:t>the spending side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429678" y="2457399"/>
            <a:ext cx="7652552" cy="845460"/>
          </a:xfrm>
          <a:custGeom>
            <a:avLst/>
            <a:gdLst>
              <a:gd name="connsiteX0" fmla="*/ 0 w 8348134"/>
              <a:gd name="connsiteY0" fmla="*/ 71956 h 431730"/>
              <a:gd name="connsiteX1" fmla="*/ 71956 w 8348134"/>
              <a:gd name="connsiteY1" fmla="*/ 0 h 431730"/>
              <a:gd name="connsiteX2" fmla="*/ 8276178 w 8348134"/>
              <a:gd name="connsiteY2" fmla="*/ 0 h 431730"/>
              <a:gd name="connsiteX3" fmla="*/ 8348134 w 8348134"/>
              <a:gd name="connsiteY3" fmla="*/ 71956 h 431730"/>
              <a:gd name="connsiteX4" fmla="*/ 8348134 w 8348134"/>
              <a:gd name="connsiteY4" fmla="*/ 359774 h 431730"/>
              <a:gd name="connsiteX5" fmla="*/ 8276178 w 8348134"/>
              <a:gd name="connsiteY5" fmla="*/ 431730 h 431730"/>
              <a:gd name="connsiteX6" fmla="*/ 71956 w 8348134"/>
              <a:gd name="connsiteY6" fmla="*/ 431730 h 431730"/>
              <a:gd name="connsiteX7" fmla="*/ 0 w 8348134"/>
              <a:gd name="connsiteY7" fmla="*/ 359774 h 431730"/>
              <a:gd name="connsiteX8" fmla="*/ 0 w 8348134"/>
              <a:gd name="connsiteY8" fmla="*/ 71956 h 4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8134" h="431730">
                <a:moveTo>
                  <a:pt x="0" y="71956"/>
                </a:moveTo>
                <a:cubicBezTo>
                  <a:pt x="0" y="32216"/>
                  <a:pt x="32216" y="0"/>
                  <a:pt x="71956" y="0"/>
                </a:cubicBezTo>
                <a:lnTo>
                  <a:pt x="8276178" y="0"/>
                </a:lnTo>
                <a:cubicBezTo>
                  <a:pt x="8315918" y="0"/>
                  <a:pt x="8348134" y="32216"/>
                  <a:pt x="8348134" y="71956"/>
                </a:cubicBezTo>
                <a:lnTo>
                  <a:pt x="8348134" y="359774"/>
                </a:lnTo>
                <a:cubicBezTo>
                  <a:pt x="8348134" y="399514"/>
                  <a:pt x="8315918" y="431730"/>
                  <a:pt x="8276178" y="431730"/>
                </a:cubicBezTo>
                <a:lnTo>
                  <a:pt x="71956" y="431730"/>
                </a:lnTo>
                <a:cubicBezTo>
                  <a:pt x="32216" y="431730"/>
                  <a:pt x="0" y="399514"/>
                  <a:pt x="0" y="359774"/>
                </a:cubicBezTo>
                <a:lnTo>
                  <a:pt x="0" y="71956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655" tIns="89655" rIns="89655" bIns="89655" numCol="1" spcCol="127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achieve debt sustainability, the government will need to turn 1.8% primary deficit in 2013 into a balance by </a:t>
            </a:r>
            <a:r>
              <a:rPr lang="en-US" dirty="0" smtClean="0">
                <a:solidFill>
                  <a:schemeClr val="bg1"/>
                </a:solidFill>
              </a:rPr>
              <a:t>2015 </a:t>
            </a:r>
          </a:p>
          <a:p>
            <a:r>
              <a:rPr lang="hr-HR" sz="1400" dirty="0" smtClean="0">
                <a:solidFill>
                  <a:schemeClr val="bg1"/>
                </a:solidFill>
              </a:rPr>
              <a:t>→ </a:t>
            </a:r>
            <a:r>
              <a:rPr lang="en-US" sz="1400" dirty="0">
                <a:solidFill>
                  <a:schemeClr val="bg1"/>
                </a:solidFill>
              </a:rPr>
              <a:t>around 1.5 </a:t>
            </a:r>
            <a:r>
              <a:rPr lang="en-US" sz="1400" dirty="0" err="1">
                <a:solidFill>
                  <a:schemeClr val="bg1"/>
                </a:solidFill>
              </a:rPr>
              <a:t>pp</a:t>
            </a:r>
            <a:r>
              <a:rPr lang="en-US" sz="1400" dirty="0">
                <a:solidFill>
                  <a:schemeClr val="bg1"/>
                </a:solidFill>
              </a:rPr>
              <a:t> of GDP in structural deficit reduction required </a:t>
            </a:r>
          </a:p>
        </p:txBody>
      </p:sp>
    </p:spTree>
    <p:extLst>
      <p:ext uri="{BB962C8B-B14F-4D97-AF65-F5344CB8AC3E}">
        <p14:creationId xmlns:p14="http://schemas.microsoft.com/office/powerpoint/2010/main" val="29540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975"/>
            <a:ext cx="8229600" cy="5903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Can it be done?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623B-B532-7041-AEF7-263B0DA96851}" type="slidenum">
              <a:rPr lang="hr-HR"/>
              <a:pPr/>
              <a:t>33</a:t>
            </a:fld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006190"/>
            <a:ext cx="5829300" cy="34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25564" y="1544526"/>
            <a:ext cx="5551536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Average </a:t>
            </a:r>
            <a:r>
              <a:rPr lang="en-US" sz="1200" b="1" dirty="0"/>
              <a:t>annual cyclically adjusted primary balance improvement,</a:t>
            </a:r>
            <a:r>
              <a:rPr lang="en-US" sz="1200" dirty="0"/>
              <a:t> </a:t>
            </a:r>
            <a:r>
              <a:rPr lang="en-US" sz="1200" dirty="0" smtClean="0"/>
              <a:t>% </a:t>
            </a:r>
            <a:r>
              <a:rPr lang="en-US" sz="1200" dirty="0"/>
              <a:t>of </a:t>
            </a:r>
            <a:r>
              <a:rPr lang="en-US" sz="1200" dirty="0" smtClean="0"/>
              <a:t>GDP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1725564" y="55676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EUROSTAT, World Bank staff calculations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38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:\1405265\1405265 WBG Logo\LOGO FILES\Horizontal\WBG_Horizontal_Color\WBG_Horizontal-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2" y="335840"/>
            <a:ext cx="3615235" cy="7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5287" y="2857499"/>
            <a:ext cx="29146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Thank you!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2711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9" y="355146"/>
            <a:ext cx="8645979" cy="894669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…the global crisis exposed macroeconomic imbalances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512169" y="1409706"/>
            <a:ext cx="7858125" cy="1571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Output loss over the last five years - 12% of 2008 GDP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Unemployment </a:t>
            </a:r>
            <a:r>
              <a:rPr lang="en-US" sz="2200" dirty="0">
                <a:solidFill>
                  <a:schemeClr val="tx1"/>
                </a:solidFill>
              </a:rPr>
              <a:t>rate more than doubled </a:t>
            </a:r>
            <a:r>
              <a:rPr lang="en-US" sz="2200" dirty="0" smtClean="0">
                <a:solidFill>
                  <a:schemeClr val="tx1"/>
                </a:solidFill>
              </a:rPr>
              <a:t>(17</a:t>
            </a:r>
            <a:r>
              <a:rPr lang="en-US" sz="2200" dirty="0">
                <a:solidFill>
                  <a:schemeClr val="tx1"/>
                </a:solidFill>
              </a:rPr>
              <a:t>% in 2013</a:t>
            </a:r>
            <a:r>
              <a:rPr lang="en-US" sz="2200" dirty="0" smtClean="0">
                <a:solidFill>
                  <a:schemeClr val="tx1"/>
                </a:solidFill>
              </a:rPr>
              <a:t>); youth </a:t>
            </a:r>
            <a:r>
              <a:rPr lang="en-US" sz="2200" dirty="0">
                <a:solidFill>
                  <a:schemeClr val="tx1"/>
                </a:solidFill>
              </a:rPr>
              <a:t>unemployment </a:t>
            </a:r>
            <a:r>
              <a:rPr lang="en-US" sz="2200" dirty="0" smtClean="0">
                <a:solidFill>
                  <a:schemeClr val="tx1"/>
                </a:solidFill>
              </a:rPr>
              <a:t>at 50% and </a:t>
            </a:r>
            <a:r>
              <a:rPr lang="en-US" sz="2200" dirty="0">
                <a:solidFill>
                  <a:schemeClr val="tx1"/>
                </a:solidFill>
              </a:rPr>
              <a:t>the lowest </a:t>
            </a:r>
            <a:r>
              <a:rPr lang="en-US" sz="2200" dirty="0" smtClean="0">
                <a:solidFill>
                  <a:schemeClr val="tx1"/>
                </a:solidFill>
              </a:rPr>
              <a:t>labor force participation in EU (</a:t>
            </a:r>
            <a:r>
              <a:rPr lang="en-US" sz="2200" dirty="0">
                <a:solidFill>
                  <a:schemeClr val="tx1"/>
                </a:solidFill>
              </a:rPr>
              <a:t>44% in 2013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124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27" y="3322011"/>
            <a:ext cx="4129423" cy="278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4"/>
          <p:cNvSpPr txBox="1">
            <a:spLocks/>
          </p:cNvSpPr>
          <p:nvPr/>
        </p:nvSpPr>
        <p:spPr>
          <a:xfrm>
            <a:off x="514350" y="3045012"/>
            <a:ext cx="3590925" cy="28670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Fiscal deficits  increased to an average of 6% since 2009 and public debt doubled to 67% of GDP in 2013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External debt stayed elevated at 105% of GDP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9727" y="2860346"/>
            <a:ext cx="4129423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5-Year CDS Spreads: Croatia in the Eurozone Perspective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1232" y="6106487"/>
            <a:ext cx="1430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/>
              <a:t>Source:</a:t>
            </a:r>
            <a:r>
              <a:rPr lang="en-US" sz="1100" dirty="0"/>
              <a:t> Bloomberg.</a:t>
            </a:r>
          </a:p>
        </p:txBody>
      </p:sp>
    </p:spTree>
    <p:extLst>
      <p:ext uri="{BB962C8B-B14F-4D97-AF65-F5344CB8AC3E}">
        <p14:creationId xmlns:p14="http://schemas.microsoft.com/office/powerpoint/2010/main" val="26053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177" y="190500"/>
            <a:ext cx="8645979" cy="685804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Structural problems hold back a recovery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1047751"/>
            <a:ext cx="7800975" cy="531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3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202745"/>
            <a:ext cx="8258176" cy="440187"/>
          </a:xfrm>
        </p:spPr>
        <p:txBody>
          <a:bodyPr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Growing fiscal vulnerability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571499" y="4400549"/>
            <a:ext cx="8229589" cy="17549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Delayed response to longer-term structural and (temporary) cyclical shocks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 large </a:t>
            </a:r>
            <a:r>
              <a:rPr lang="en-US" sz="1800" dirty="0">
                <a:solidFill>
                  <a:schemeClr val="tx1"/>
                </a:solidFill>
              </a:rPr>
              <a:t>part of </a:t>
            </a:r>
            <a:r>
              <a:rPr lang="en-US" sz="1800" dirty="0" smtClean="0">
                <a:solidFill>
                  <a:schemeClr val="tx1"/>
                </a:solidFill>
              </a:rPr>
              <a:t>the fiscal deterioration is of </a:t>
            </a:r>
            <a:r>
              <a:rPr lang="en-US" sz="1800" dirty="0">
                <a:solidFill>
                  <a:schemeClr val="tx1"/>
                </a:solidFill>
              </a:rPr>
              <a:t>a structural nature → </a:t>
            </a:r>
            <a:r>
              <a:rPr lang="en-US" sz="1800" dirty="0" smtClean="0">
                <a:solidFill>
                  <a:schemeClr val="tx1"/>
                </a:solidFill>
              </a:rPr>
              <a:t>structural deficit at 4% of GDP requires remedies with longer-term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Government’s medium-term fiscal framework </a:t>
            </a:r>
            <a:r>
              <a:rPr lang="en-US" sz="1800" dirty="0" smtClean="0">
                <a:solidFill>
                  <a:schemeClr val="tx1"/>
                </a:solidFill>
              </a:rPr>
              <a:t>needs to follow the EDP </a:t>
            </a:r>
            <a:r>
              <a:rPr lang="en-US" sz="1800" dirty="0">
                <a:solidFill>
                  <a:schemeClr val="tx1"/>
                </a:solidFill>
              </a:rPr>
              <a:t>→ </a:t>
            </a:r>
            <a:r>
              <a:rPr lang="en-US" sz="1800" dirty="0" smtClean="0">
                <a:solidFill>
                  <a:schemeClr val="tx1"/>
                </a:solidFill>
              </a:rPr>
              <a:t>by </a:t>
            </a:r>
            <a:r>
              <a:rPr lang="en-US" sz="1800" dirty="0">
                <a:solidFill>
                  <a:schemeClr val="tx1"/>
                </a:solidFill>
              </a:rPr>
              <a:t>2016, primary expenditures </a:t>
            </a:r>
            <a:r>
              <a:rPr lang="en-US" sz="1800" dirty="0" smtClean="0">
                <a:solidFill>
                  <a:schemeClr val="tx1"/>
                </a:solidFill>
              </a:rPr>
              <a:t>to </a:t>
            </a:r>
            <a:r>
              <a:rPr lang="en-US" sz="1800" dirty="0">
                <a:solidFill>
                  <a:schemeClr val="tx1"/>
                </a:solidFill>
              </a:rPr>
              <a:t>be reduced by 3.4 </a:t>
            </a:r>
            <a:r>
              <a:rPr lang="en-US" sz="1800" dirty="0" err="1" smtClean="0">
                <a:solidFill>
                  <a:schemeClr val="tx1"/>
                </a:solidFill>
              </a:rPr>
              <a:t>pp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of </a:t>
            </a:r>
            <a:r>
              <a:rPr lang="en-US" sz="1800" dirty="0" smtClean="0">
                <a:solidFill>
                  <a:schemeClr val="tx1"/>
                </a:solidFill>
              </a:rPr>
              <a:t>GDP</a:t>
            </a: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735900" y="820588"/>
            <a:ext cx="3886346" cy="29216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0">
              <a:buNone/>
            </a:pPr>
            <a:r>
              <a:rPr lang="en-US" sz="1100" b="1" dirty="0">
                <a:solidFill>
                  <a:schemeClr val="tx1"/>
                </a:solidFill>
              </a:rPr>
              <a:t>Croatia’s Fiscal </a:t>
            </a:r>
            <a:r>
              <a:rPr lang="en-US" sz="1100" b="1" dirty="0" smtClean="0">
                <a:solidFill>
                  <a:schemeClr val="tx1"/>
                </a:solidFill>
              </a:rPr>
              <a:t>Performance, </a:t>
            </a:r>
            <a:r>
              <a:rPr lang="en-US" sz="1100" dirty="0" smtClean="0">
                <a:solidFill>
                  <a:schemeClr val="tx1"/>
                </a:solidFill>
              </a:rPr>
              <a:t>% </a:t>
            </a:r>
            <a:r>
              <a:rPr lang="en-US" sz="1100" dirty="0">
                <a:solidFill>
                  <a:schemeClr val="tx1"/>
                </a:solidFill>
              </a:rPr>
              <a:t>of </a:t>
            </a:r>
            <a:r>
              <a:rPr lang="en-US" sz="1100" dirty="0" smtClean="0">
                <a:solidFill>
                  <a:schemeClr val="tx1"/>
                </a:solidFill>
              </a:rPr>
              <a:t>GDP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4905377" y="768081"/>
            <a:ext cx="3771899" cy="34686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0">
              <a:buNone/>
            </a:pPr>
            <a:r>
              <a:rPr lang="en-US" sz="1050" b="1" dirty="0">
                <a:solidFill>
                  <a:schemeClr val="tx1"/>
                </a:solidFill>
              </a:rPr>
              <a:t>Evolution of Croatia’s Public Debt, </a:t>
            </a:r>
            <a:r>
              <a:rPr lang="en-US" sz="1050" dirty="0" smtClean="0">
                <a:solidFill>
                  <a:schemeClr val="tx1"/>
                </a:solidFill>
              </a:rPr>
              <a:t>% </a:t>
            </a:r>
            <a:r>
              <a:rPr lang="en-US" sz="1050" dirty="0">
                <a:solidFill>
                  <a:schemeClr val="tx1"/>
                </a:solidFill>
              </a:rPr>
              <a:t>of </a:t>
            </a:r>
            <a:r>
              <a:rPr lang="en-US" sz="1050" dirty="0" smtClean="0">
                <a:solidFill>
                  <a:schemeClr val="tx1"/>
                </a:solidFill>
              </a:rPr>
              <a:t>GDP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8103" y="3853506"/>
            <a:ext cx="7019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Source</a:t>
            </a:r>
            <a:r>
              <a:rPr lang="en-US" sz="1000" i="1" dirty="0"/>
              <a:t>: </a:t>
            </a:r>
            <a:r>
              <a:rPr lang="en-US" sz="1000" dirty="0" err="1"/>
              <a:t>MoF</a:t>
            </a:r>
            <a:r>
              <a:rPr lang="en-US" sz="1000" dirty="0"/>
              <a:t>, EUROSTAT, World Bank staff </a:t>
            </a:r>
            <a:r>
              <a:rPr lang="en-US" sz="1000" dirty="0" smtClean="0"/>
              <a:t>calculations</a:t>
            </a:r>
            <a:r>
              <a:rPr lang="en-US" sz="1000" dirty="0"/>
              <a:t>. Fiscal data are shown per ESA95. </a:t>
            </a: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0" y="1112748"/>
            <a:ext cx="3886346" cy="266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6" y="1079697"/>
            <a:ext cx="3771900" cy="269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7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77" y="180975"/>
            <a:ext cx="8645979" cy="630690"/>
          </a:xfrm>
        </p:spPr>
        <p:txBody>
          <a:bodyPr/>
          <a:lstStyle/>
          <a:p>
            <a:pPr algn="ctr"/>
            <a:r>
              <a:rPr lang="en-US" b="1" dirty="0" smtClean="0"/>
              <a:t>Debt sustainability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174171" y="1019180"/>
            <a:ext cx="8773887" cy="2705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Public </a:t>
            </a:r>
            <a:r>
              <a:rPr lang="en-US" sz="1700" dirty="0">
                <a:solidFill>
                  <a:schemeClr val="tx1"/>
                </a:solidFill>
              </a:rPr>
              <a:t>debt and interest payments higher and rose much faster than that of EU10 from the lower level in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Interest payments only marginally lower than capital </a:t>
            </a:r>
            <a:r>
              <a:rPr lang="en-US" sz="1700" dirty="0" smtClean="0">
                <a:solidFill>
                  <a:schemeClr val="tx1"/>
                </a:solidFill>
              </a:rPr>
              <a:t>expenditures</a:t>
            </a:r>
            <a:endParaRPr lang="en-US" sz="17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17% </a:t>
            </a:r>
            <a:r>
              <a:rPr lang="en-US" sz="1700" dirty="0">
                <a:solidFill>
                  <a:schemeClr val="tx1"/>
                </a:solidFill>
              </a:rPr>
              <a:t>of GDP in contingent liabilities </a:t>
            </a:r>
            <a:r>
              <a:rPr lang="en-US" sz="1700" dirty="0" smtClean="0">
                <a:solidFill>
                  <a:schemeClr val="tx1"/>
                </a:solidFill>
              </a:rPr>
              <a:t>(raising debt to 84% of GDP)</a:t>
            </a:r>
            <a:endParaRPr lang="en-US" sz="17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That level </a:t>
            </a:r>
            <a:r>
              <a:rPr lang="en-US" sz="1700" dirty="0">
                <a:solidFill>
                  <a:schemeClr val="tx1"/>
                </a:solidFill>
              </a:rPr>
              <a:t>of debt </a:t>
            </a:r>
            <a:r>
              <a:rPr lang="en-US" sz="1700" dirty="0" smtClean="0">
                <a:solidFill>
                  <a:schemeClr val="tx1"/>
                </a:solidFill>
              </a:rPr>
              <a:t>consistent </a:t>
            </a:r>
            <a:r>
              <a:rPr lang="en-US" sz="1700" dirty="0">
                <a:solidFill>
                  <a:schemeClr val="tx1"/>
                </a:solidFill>
              </a:rPr>
              <a:t>with particularly weak growth </a:t>
            </a:r>
            <a:r>
              <a:rPr lang="en-US" sz="1700" dirty="0" smtClean="0">
                <a:solidFill>
                  <a:schemeClr val="tx1"/>
                </a:solidFill>
              </a:rPr>
              <a:t>performance, </a:t>
            </a:r>
            <a:r>
              <a:rPr lang="en-US" sz="1700" dirty="0">
                <a:solidFill>
                  <a:schemeClr val="tx1"/>
                </a:solidFill>
              </a:rPr>
              <a:t>especially after the global </a:t>
            </a:r>
            <a:r>
              <a:rPr lang="en-US" sz="1700" dirty="0" smtClean="0">
                <a:solidFill>
                  <a:schemeClr val="tx1"/>
                </a:solidFill>
              </a:rPr>
              <a:t>crisis</a:t>
            </a:r>
            <a:endParaRPr lang="en-US" sz="17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2952750"/>
            <a:ext cx="7783013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7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080" y="578303"/>
            <a:ext cx="7968344" cy="440187"/>
          </a:xfrm>
        </p:spPr>
        <p:txBody>
          <a:bodyPr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Revenue composition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504825" y="4619625"/>
            <a:ext cx="8279153" cy="1352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Total revenues are about 3 percentage points higher than in EU10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Indirect taxation already overly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Nevertheless, there is still some scope for raising overall </a:t>
            </a:r>
            <a:r>
              <a:rPr lang="en-US" sz="1700" dirty="0" smtClean="0">
                <a:solidFill>
                  <a:schemeClr val="tx1"/>
                </a:solidFill>
              </a:rPr>
              <a:t>revenues.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676275" y="1506303"/>
            <a:ext cx="4101476" cy="29216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lvl="1" algn="ctr"/>
            <a:r>
              <a:rPr lang="en-US" sz="1300" b="1" dirty="0">
                <a:solidFill>
                  <a:schemeClr val="tx1"/>
                </a:solidFill>
              </a:rPr>
              <a:t>General </a:t>
            </a:r>
            <a:r>
              <a:rPr lang="en-US" sz="1300" b="1" dirty="0" smtClean="0">
                <a:solidFill>
                  <a:schemeClr val="tx1"/>
                </a:solidFill>
              </a:rPr>
              <a:t>government revenues, </a:t>
            </a:r>
            <a:r>
              <a:rPr lang="en-US" sz="1300" dirty="0" smtClean="0">
                <a:solidFill>
                  <a:schemeClr val="tx1"/>
                </a:solidFill>
              </a:rPr>
              <a:t>% </a:t>
            </a:r>
            <a:r>
              <a:rPr lang="en-US" sz="1300" dirty="0">
                <a:solidFill>
                  <a:schemeClr val="tx1"/>
                </a:solidFill>
              </a:rPr>
              <a:t>of </a:t>
            </a:r>
            <a:r>
              <a:rPr lang="en-US" sz="1300" dirty="0" smtClean="0">
                <a:solidFill>
                  <a:schemeClr val="tx1"/>
                </a:solidFill>
              </a:rPr>
              <a:t>GDP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275" y="4075717"/>
            <a:ext cx="3796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Source</a:t>
            </a:r>
            <a:r>
              <a:rPr lang="en-US" sz="1000" i="1" dirty="0"/>
              <a:t>: </a:t>
            </a:r>
            <a:r>
              <a:rPr lang="en-US" sz="1000" dirty="0" err="1"/>
              <a:t>MoF</a:t>
            </a:r>
            <a:r>
              <a:rPr lang="en-US" sz="1000" dirty="0"/>
              <a:t>, Eurostat, CROSTAT, staff </a:t>
            </a:r>
            <a:r>
              <a:rPr lang="en-US" sz="1000" dirty="0" smtClean="0"/>
              <a:t>calculation.</a:t>
            </a:r>
            <a:endParaRPr lang="en-US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98464"/>
            <a:ext cx="4101476" cy="219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13" y="1825483"/>
            <a:ext cx="3411487" cy="237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8613" y="1363818"/>
            <a:ext cx="3344811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indent="-11112" algn="ctr">
              <a:spcBef>
                <a:spcPct val="20000"/>
              </a:spcBef>
            </a:pPr>
            <a:r>
              <a:rPr lang="en-US" sz="1200" b="1" dirty="0"/>
              <a:t>General government revenues, </a:t>
            </a:r>
            <a:r>
              <a:rPr lang="en-US" sz="1200" dirty="0"/>
              <a:t>% of total revenues</a:t>
            </a:r>
          </a:p>
        </p:txBody>
      </p:sp>
    </p:spTree>
    <p:extLst>
      <p:ext uri="{BB962C8B-B14F-4D97-AF65-F5344CB8AC3E}">
        <p14:creationId xmlns:p14="http://schemas.microsoft.com/office/powerpoint/2010/main" val="1842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3900" y="387803"/>
            <a:ext cx="7968344" cy="440187"/>
          </a:xfrm>
        </p:spPr>
        <p:txBody>
          <a:bodyPr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Spending composition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583780" y="4325672"/>
            <a:ext cx="8279153" cy="1678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Croatia’s spending level is 4.3 </a:t>
            </a:r>
            <a:r>
              <a:rPr lang="en-US" sz="1700" dirty="0" err="1" smtClean="0">
                <a:solidFill>
                  <a:schemeClr val="tx1"/>
                </a:solidFill>
              </a:rPr>
              <a:t>pp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of GDP higher than in its EU10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Spending </a:t>
            </a:r>
            <a:r>
              <a:rPr lang="en-US" sz="1700" dirty="0">
                <a:solidFill>
                  <a:schemeClr val="tx1"/>
                </a:solidFill>
              </a:rPr>
              <a:t>is particularly excessive </a:t>
            </a:r>
            <a:r>
              <a:rPr lang="en-US" sz="1700" dirty="0" smtClean="0">
                <a:solidFill>
                  <a:schemeClr val="tx1"/>
                </a:solidFill>
              </a:rPr>
              <a:t>for subsidies</a:t>
            </a:r>
            <a:r>
              <a:rPr lang="en-US" sz="1700" dirty="0">
                <a:solidFill>
                  <a:schemeClr val="tx1"/>
                </a:solidFill>
              </a:rPr>
              <a:t>, public </a:t>
            </a:r>
            <a:r>
              <a:rPr lang="en-US" sz="1700" dirty="0" smtClean="0">
                <a:solidFill>
                  <a:schemeClr val="tx1"/>
                </a:solidFill>
              </a:rPr>
              <a:t>wages </a:t>
            </a:r>
            <a:r>
              <a:rPr lang="en-US" sz="1700" dirty="0">
                <a:solidFill>
                  <a:schemeClr val="tx1"/>
                </a:solidFill>
              </a:rPr>
              <a:t>and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Social spending (health, education, and social protection) </a:t>
            </a:r>
            <a:r>
              <a:rPr lang="en-US" sz="1700" dirty="0" smtClean="0">
                <a:solidFill>
                  <a:schemeClr val="tx1"/>
                </a:solidFill>
              </a:rPr>
              <a:t>3 </a:t>
            </a:r>
            <a:r>
              <a:rPr lang="en-US" sz="1700" dirty="0" err="1" smtClean="0">
                <a:solidFill>
                  <a:schemeClr val="tx1"/>
                </a:solidFill>
              </a:rPr>
              <a:t>pp</a:t>
            </a:r>
            <a:r>
              <a:rPr lang="en-US" sz="1700" dirty="0" smtClean="0">
                <a:solidFill>
                  <a:schemeClr val="tx1"/>
                </a:solidFill>
              </a:rPr>
              <a:t> of GDP higher than in EU10; education spending is on par with EU10 and EU15, while health is an outlier</a:t>
            </a:r>
            <a:r>
              <a:rPr lang="en-US" sz="1700" dirty="0">
                <a:solidFill>
                  <a:schemeClr val="tx1"/>
                </a:solidFill>
              </a:rPr>
              <a:t>. 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General </a:t>
            </a:r>
            <a:r>
              <a:rPr lang="en-US" sz="1700" dirty="0">
                <a:solidFill>
                  <a:schemeClr val="tx1"/>
                </a:solidFill>
              </a:rPr>
              <a:t>public services and economic affairs comparatively higher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61950" y="1266114"/>
            <a:ext cx="8279153" cy="29216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General </a:t>
            </a:r>
            <a:r>
              <a:rPr lang="en-US" sz="1400" b="1" dirty="0" smtClean="0">
                <a:solidFill>
                  <a:schemeClr val="tx1"/>
                </a:solidFill>
              </a:rPr>
              <a:t>government expenditures </a:t>
            </a:r>
            <a:r>
              <a:rPr lang="en-US" sz="1400" b="1" dirty="0">
                <a:solidFill>
                  <a:schemeClr val="tx1"/>
                </a:solidFill>
              </a:rPr>
              <a:t>by </a:t>
            </a:r>
            <a:r>
              <a:rPr lang="en-US" sz="1400" b="1" dirty="0" smtClean="0">
                <a:solidFill>
                  <a:schemeClr val="tx1"/>
                </a:solidFill>
              </a:rPr>
              <a:t>economic and functional classification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dirty="0" smtClean="0">
                <a:solidFill>
                  <a:schemeClr val="tx1"/>
                </a:solidFill>
              </a:rPr>
              <a:t>% </a:t>
            </a:r>
            <a:r>
              <a:rPr lang="en-US" sz="1400" dirty="0">
                <a:solidFill>
                  <a:schemeClr val="tx1"/>
                </a:solidFill>
              </a:rPr>
              <a:t>of </a:t>
            </a:r>
            <a:r>
              <a:rPr lang="en-US" sz="1400" dirty="0" smtClean="0">
                <a:solidFill>
                  <a:schemeClr val="tx1"/>
                </a:solidFill>
              </a:rPr>
              <a:t>GDP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437" y="3868588"/>
            <a:ext cx="4469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i="1" dirty="0"/>
              <a:t>: </a:t>
            </a:r>
            <a:r>
              <a:rPr lang="en-US" sz="1100" dirty="0" err="1"/>
              <a:t>MoF</a:t>
            </a:r>
            <a:r>
              <a:rPr lang="en-US" sz="1100" dirty="0"/>
              <a:t>, Eurostat, CROSTAT, staff </a:t>
            </a:r>
            <a:r>
              <a:rPr lang="en-US" sz="1100" dirty="0" smtClean="0"/>
              <a:t>calculation.</a:t>
            </a:r>
            <a:endParaRPr lang="en-US" sz="11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573063"/>
            <a:ext cx="3362325" cy="229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573063"/>
            <a:ext cx="45720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1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BG Slide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</TotalTime>
  <Words>3188</Words>
  <Application>Microsoft Office PowerPoint</Application>
  <PresentationFormat>Prikaz na zaslonu (4:3)</PresentationFormat>
  <Paragraphs>284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5" baseType="lpstr">
      <vt:lpstr>WBG Slide</vt:lpstr>
      <vt:lpstr>Restructuring Spending for Stability and Growth</vt:lpstr>
      <vt:lpstr>Roadmap</vt:lpstr>
      <vt:lpstr>Despite major development achievements…</vt:lpstr>
      <vt:lpstr>…the global crisis exposed macroeconomic imbalances</vt:lpstr>
      <vt:lpstr>Structural problems hold back a recovery</vt:lpstr>
      <vt:lpstr>Growing fiscal vulnerability</vt:lpstr>
      <vt:lpstr>Debt sustainability</vt:lpstr>
      <vt:lpstr>Revenue composition</vt:lpstr>
      <vt:lpstr>Spending composition</vt:lpstr>
      <vt:lpstr>Spending effectiveness</vt:lpstr>
      <vt:lpstr>I. EU funds: an opportunity…</vt:lpstr>
      <vt:lpstr>EU funds:…and the fiscal challenge</vt:lpstr>
      <vt:lpstr>Policies for maximizing the efficient use of EU funds</vt:lpstr>
      <vt:lpstr>II. Revenue-side adjustment</vt:lpstr>
      <vt:lpstr>Revenue-side adjustment…recommendations</vt:lpstr>
      <vt:lpstr>III. Rightsizing the government</vt:lpstr>
      <vt:lpstr>Rightsizing the government</vt:lpstr>
      <vt:lpstr>Rightsizing the government…recommendations</vt:lpstr>
      <vt:lpstr>IV. Health</vt:lpstr>
      <vt:lpstr>Health…recommendations</vt:lpstr>
      <vt:lpstr>V. Pension system</vt:lpstr>
      <vt:lpstr>Pension system…recommendations</vt:lpstr>
      <vt:lpstr>VI. Long-term care</vt:lpstr>
      <vt:lpstr>Long-term care…recommendations</vt:lpstr>
      <vt:lpstr>VII. Social assistance</vt:lpstr>
      <vt:lpstr>Social assistance…recommendations</vt:lpstr>
      <vt:lpstr>VIII. Rationalizing subsidies</vt:lpstr>
      <vt:lpstr>VIIIa. Railways</vt:lpstr>
      <vt:lpstr>Railways…recommendations</vt:lpstr>
      <vt:lpstr>VIIIb. Agriculture and Rural Development</vt:lpstr>
      <vt:lpstr>Agriculture and rural development…recommendations</vt:lpstr>
      <vt:lpstr>Ensuring sustainability</vt:lpstr>
      <vt:lpstr>Can it be done?</vt:lpstr>
      <vt:lpstr>PowerPointova prezentacija</vt:lpstr>
    </vt:vector>
  </TitlesOfParts>
  <Company>Rivia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*</dc:creator>
  <dc:description>Presentation Template;_x000d_
Version 001;_x000d_
2012-11-16;</dc:description>
  <cp:lastModifiedBy>mfkor</cp:lastModifiedBy>
  <cp:revision>584</cp:revision>
  <cp:lastPrinted>2014-05-29T16:54:26Z</cp:lastPrinted>
  <dcterms:created xsi:type="dcterms:W3CDTF">2012-11-07T14:44:50Z</dcterms:created>
  <dcterms:modified xsi:type="dcterms:W3CDTF">2014-11-18T14:27:59Z</dcterms:modified>
</cp:coreProperties>
</file>