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22"/>
  </p:notesMasterIdLst>
  <p:handoutMasterIdLst>
    <p:handoutMasterId r:id="rId23"/>
  </p:handoutMasterIdLst>
  <p:sldIdLst>
    <p:sldId id="333" r:id="rId2"/>
    <p:sldId id="376" r:id="rId3"/>
    <p:sldId id="429" r:id="rId4"/>
    <p:sldId id="415" r:id="rId5"/>
    <p:sldId id="414" r:id="rId6"/>
    <p:sldId id="410" r:id="rId7"/>
    <p:sldId id="432" r:id="rId8"/>
    <p:sldId id="411" r:id="rId9"/>
    <p:sldId id="420" r:id="rId10"/>
    <p:sldId id="421" r:id="rId11"/>
    <p:sldId id="425" r:id="rId12"/>
    <p:sldId id="424" r:id="rId13"/>
    <p:sldId id="422" r:id="rId14"/>
    <p:sldId id="430" r:id="rId15"/>
    <p:sldId id="431" r:id="rId16"/>
    <p:sldId id="412" r:id="rId17"/>
    <p:sldId id="416" r:id="rId18"/>
    <p:sldId id="417" r:id="rId19"/>
    <p:sldId id="413" r:id="rId20"/>
    <p:sldId id="427" r:id="rId21"/>
  </p:sldIdLst>
  <p:sldSz cx="9144000" cy="6858000" type="screen4x3"/>
  <p:notesSz cx="6648450" cy="98504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74D5"/>
    <a:srgbClr val="00B0F0"/>
    <a:srgbClr val="0088EE"/>
    <a:srgbClr val="3366FF"/>
    <a:srgbClr val="2C57AE"/>
    <a:srgbClr val="274E9D"/>
    <a:srgbClr val="FF9900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47" autoAdjust="0"/>
    <p:restoredTop sz="64078" autoAdjust="0"/>
  </p:normalViewPr>
  <p:slideViewPr>
    <p:cSldViewPr>
      <p:cViewPr>
        <p:scale>
          <a:sx n="89" d="100"/>
          <a:sy n="89" d="100"/>
        </p:scale>
        <p:origin x="-227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sb-f1.finance.gov.ie\depts$\PED\EXPEND\Presentations\2014\GNP%20graph%202008%20to%202014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 b="1" dirty="0" smtClean="0"/>
              <a:t>Rashodi po ministarstvima u </a:t>
            </a:r>
            <a:r>
              <a:rPr lang="en-IE" b="1" baseline="0" dirty="0" smtClean="0"/>
              <a:t>% </a:t>
            </a:r>
            <a:r>
              <a:rPr lang="hr-HR" b="1" baseline="0" dirty="0" smtClean="0"/>
              <a:t>B</a:t>
            </a:r>
            <a:r>
              <a:rPr lang="en-IE" b="1" baseline="0" dirty="0" smtClean="0"/>
              <a:t>DP</a:t>
            </a:r>
            <a:r>
              <a:rPr lang="hr-HR" b="1" baseline="0" dirty="0" smtClean="0"/>
              <a:t>-a</a:t>
            </a:r>
            <a:r>
              <a:rPr lang="en-IE" b="1" baseline="0" dirty="0" smtClean="0"/>
              <a:t> </a:t>
            </a:r>
            <a:r>
              <a:rPr lang="en-IE" b="1" baseline="0" dirty="0"/>
              <a:t>/ </a:t>
            </a:r>
            <a:r>
              <a:rPr lang="hr-HR" b="1" baseline="0" dirty="0" smtClean="0"/>
              <a:t>B</a:t>
            </a:r>
            <a:r>
              <a:rPr lang="en-IE" b="1" baseline="0" dirty="0" smtClean="0"/>
              <a:t>NP</a:t>
            </a:r>
            <a:r>
              <a:rPr lang="hr-HR" b="1" baseline="0" dirty="0" smtClean="0"/>
              <a:t>-a</a:t>
            </a:r>
            <a:endParaRPr lang="en-IE" b="1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5.6007563274048433E-2"/>
          <c:y val="0.11809808355755105"/>
          <c:w val="0.9305961822304869"/>
          <c:h val="0.67668153575621159"/>
        </c:manualLayout>
      </c:layout>
      <c:lineChart>
        <c:grouping val="standard"/>
        <c:varyColors val="0"/>
        <c:ser>
          <c:idx val="0"/>
          <c:order val="0"/>
          <c:tx>
            <c:strRef>
              <c:f>Sheet2!$A$3</c:f>
              <c:strCache>
                <c:ptCount val="1"/>
                <c:pt idx="0">
                  <c:v>Departmental Expenditure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Sheet2!$B$2:$H$2</c:f>
              <c:numCache>
                <c:formatCode>General</c:formatCod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numCache>
            </c:numRef>
          </c:cat>
          <c:val>
            <c:numRef>
              <c:f>Sheet2!$B$3:$H$3</c:f>
            </c:numRef>
          </c:val>
          <c:smooth val="0"/>
        </c:ser>
        <c:ser>
          <c:idx val="1"/>
          <c:order val="1"/>
          <c:tx>
            <c:strRef>
              <c:f>Sheet2!$A$4</c:f>
              <c:strCache>
                <c:ptCount val="1"/>
                <c:pt idx="0">
                  <c:v>GDP 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Sheet2!$B$2:$H$2</c:f>
              <c:numCache>
                <c:formatCode>General</c:formatCod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numCache>
            </c:numRef>
          </c:cat>
          <c:val>
            <c:numRef>
              <c:f>Sheet2!$B$4:$H$4</c:f>
            </c:numRef>
          </c:val>
          <c:smooth val="0"/>
        </c:ser>
        <c:ser>
          <c:idx val="2"/>
          <c:order val="2"/>
          <c:tx>
            <c:strRef>
              <c:f>Sheet2!$A$5</c:f>
              <c:strCache>
                <c:ptCount val="1"/>
                <c:pt idx="0">
                  <c:v>GNP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numRef>
              <c:f>Sheet2!$B$2:$H$2</c:f>
              <c:numCache>
                <c:formatCode>General</c:formatCod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numCache>
            </c:numRef>
          </c:cat>
          <c:val>
            <c:numRef>
              <c:f>Sheet2!$B$5:$H$5</c:f>
            </c:numRef>
          </c:val>
          <c:smooth val="0"/>
        </c:ser>
        <c:ser>
          <c:idx val="3"/>
          <c:order val="3"/>
          <c:tx>
            <c:strRef>
              <c:f>Sheet2!$A$6</c:f>
              <c:strCache>
                <c:ptCount val="1"/>
                <c:pt idx="0">
                  <c:v>Departmental Expenditure as % GDP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60000"/>
                </a:schemeClr>
              </a:solidFill>
              <a:ln w="9525">
                <a:solidFill>
                  <a:schemeClr val="accent2">
                    <a:lumMod val="60000"/>
                  </a:schemeClr>
                </a:solidFill>
              </a:ln>
              <a:effectLst/>
            </c:spPr>
          </c:marker>
          <c:cat>
            <c:numRef>
              <c:f>Sheet2!$B$2:$H$2</c:f>
              <c:numCache>
                <c:formatCode>General</c:formatCod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numCache>
            </c:numRef>
          </c:cat>
          <c:val>
            <c:numRef>
              <c:f>Sheet2!$B$6:$H$6</c:f>
              <c:numCache>
                <c:formatCode>0%</c:formatCode>
                <c:ptCount val="7"/>
                <c:pt idx="0">
                  <c:v>0.36306583418676103</c:v>
                </c:pt>
                <c:pt idx="1">
                  <c:v>0.39198063449236253</c:v>
                </c:pt>
                <c:pt idx="2">
                  <c:v>0.38061569884363999</c:v>
                </c:pt>
                <c:pt idx="3">
                  <c:v>0.35284893090891195</c:v>
                </c:pt>
                <c:pt idx="4">
                  <c:v>0.34123645623665749</c:v>
                </c:pt>
                <c:pt idx="5">
                  <c:v>0.32902436774679727</c:v>
                </c:pt>
                <c:pt idx="6">
                  <c:v>0.31032239155920283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Sheet2!$A$7</c:f>
              <c:strCache>
                <c:ptCount val="1"/>
                <c:pt idx="0">
                  <c:v>Departmental Expenditure as % GNP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>
                  <a:lumMod val="60000"/>
                </a:schemeClr>
              </a:solidFill>
              <a:ln w="9525">
                <a:solidFill>
                  <a:schemeClr val="accent4">
                    <a:lumMod val="60000"/>
                  </a:schemeClr>
                </a:solidFill>
              </a:ln>
              <a:effectLst/>
            </c:spPr>
          </c:marker>
          <c:cat>
            <c:numRef>
              <c:f>Sheet2!$B$2:$H$2</c:f>
              <c:numCache>
                <c:formatCode>General</c:formatCod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numCache>
            </c:numRef>
          </c:cat>
          <c:val>
            <c:numRef>
              <c:f>Sheet2!$B$7:$H$7</c:f>
              <c:numCache>
                <c:formatCode>0%</c:formatCode>
                <c:ptCount val="7"/>
                <c:pt idx="0">
                  <c:v>0.4294428637305307</c:v>
                </c:pt>
                <c:pt idx="1">
                  <c:v>0.47760679468242245</c:v>
                </c:pt>
                <c:pt idx="2">
                  <c:v>0.45630524539276401</c:v>
                </c:pt>
                <c:pt idx="3">
                  <c:v>0.43906056013532652</c:v>
                </c:pt>
                <c:pt idx="4">
                  <c:v>0.42175436863927623</c:v>
                </c:pt>
                <c:pt idx="5">
                  <c:v>0.40352618853974126</c:v>
                </c:pt>
                <c:pt idx="6">
                  <c:v>0.38224548736462094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6111744"/>
        <c:axId val="112350336"/>
      </c:lineChart>
      <c:catAx>
        <c:axId val="86111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12350336"/>
        <c:crosses val="autoZero"/>
        <c:auto val="1"/>
        <c:lblAlgn val="ctr"/>
        <c:lblOffset val="100"/>
        <c:noMultiLvlLbl val="0"/>
      </c:catAx>
      <c:valAx>
        <c:axId val="112350336"/>
        <c:scaling>
          <c:orientation val="minMax"/>
          <c:min val="0.1500000000000000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86111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4B96BF-C4FD-4870-B0D8-094F7043C08E}" type="doc">
      <dgm:prSet loTypeId="urn:microsoft.com/office/officeart/2005/8/layout/matrix1" loCatId="matrix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IE"/>
        </a:p>
      </dgm:t>
    </dgm:pt>
    <dgm:pt modelId="{87C2EA56-0A6E-490D-811F-FCB65DB021F4}">
      <dgm:prSet phldrT="[Text]"/>
      <dgm:spPr>
        <a:solidFill>
          <a:schemeClr val="accent5"/>
        </a:solidFill>
      </dgm:spPr>
      <dgm:t>
        <a:bodyPr/>
        <a:lstStyle/>
        <a:p>
          <a:r>
            <a:rPr lang="hr-HR" b="1" dirty="0" smtClean="0">
              <a:solidFill>
                <a:schemeClr val="tx1"/>
              </a:solidFill>
            </a:rPr>
            <a:t>Proračun</a:t>
          </a:r>
          <a:endParaRPr lang="en-IE" b="1" dirty="0">
            <a:solidFill>
              <a:schemeClr val="tx1"/>
            </a:solidFill>
          </a:endParaRPr>
        </a:p>
      </dgm:t>
    </dgm:pt>
    <dgm:pt modelId="{E2D454ED-C211-422F-AFE0-769F64477A5F}" type="parTrans" cxnId="{AF652E43-B717-47F2-952B-73CC8BE4A65E}">
      <dgm:prSet/>
      <dgm:spPr/>
      <dgm:t>
        <a:bodyPr/>
        <a:lstStyle/>
        <a:p>
          <a:endParaRPr lang="en-IE"/>
        </a:p>
      </dgm:t>
    </dgm:pt>
    <dgm:pt modelId="{BDBCCA63-055D-4EF2-A27A-AF3F5796BED1}" type="sibTrans" cxnId="{AF652E43-B717-47F2-952B-73CC8BE4A65E}">
      <dgm:prSet/>
      <dgm:spPr/>
      <dgm:t>
        <a:bodyPr/>
        <a:lstStyle/>
        <a:p>
          <a:endParaRPr lang="en-IE"/>
        </a:p>
      </dgm:t>
    </dgm:pt>
    <dgm:pt modelId="{3B2342B0-DB2E-4A94-BA55-231217F5D2AD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hr-HR" b="1" baseline="0" dirty="0" smtClean="0">
              <a:solidFill>
                <a:schemeClr val="tx1"/>
              </a:solidFill>
            </a:rPr>
            <a:t>Fiskalna pravila </a:t>
          </a:r>
          <a:r>
            <a:rPr lang="en-IE" b="1" baseline="0" dirty="0" smtClean="0">
              <a:solidFill>
                <a:schemeClr val="tx1"/>
              </a:solidFill>
            </a:rPr>
            <a:t>EU</a:t>
          </a:r>
          <a:r>
            <a:rPr lang="hr-HR" b="1" baseline="0" dirty="0" smtClean="0">
              <a:solidFill>
                <a:schemeClr val="tx1"/>
              </a:solidFill>
            </a:rPr>
            <a:t>-a</a:t>
          </a:r>
          <a:r>
            <a:rPr lang="en-IE" b="1" baseline="0" dirty="0" smtClean="0">
              <a:solidFill>
                <a:schemeClr val="tx1"/>
              </a:solidFill>
            </a:rPr>
            <a:t> </a:t>
          </a:r>
          <a:r>
            <a:rPr lang="hr-HR" b="1" baseline="0" dirty="0" smtClean="0">
              <a:solidFill>
                <a:schemeClr val="tx1"/>
              </a:solidFill>
            </a:rPr>
            <a:t> i semestar </a:t>
          </a:r>
          <a:r>
            <a:rPr lang="en-IE" b="1" baseline="0" dirty="0" smtClean="0">
              <a:solidFill>
                <a:schemeClr val="tx1"/>
              </a:solidFill>
            </a:rPr>
            <a:t> EU</a:t>
          </a:r>
          <a:r>
            <a:rPr lang="hr-HR" b="1" baseline="0" dirty="0" smtClean="0">
              <a:solidFill>
                <a:schemeClr val="tx1"/>
              </a:solidFill>
            </a:rPr>
            <a:t>-a</a:t>
          </a:r>
          <a:endParaRPr lang="en-IE" b="1" baseline="0" dirty="0">
            <a:solidFill>
              <a:schemeClr val="tx1"/>
            </a:solidFill>
          </a:endParaRPr>
        </a:p>
      </dgm:t>
    </dgm:pt>
    <dgm:pt modelId="{A4A09253-02D4-4415-93FD-7464A3968FD9}" type="parTrans" cxnId="{9869EA0E-E365-483D-87EE-A46D6D37207C}">
      <dgm:prSet/>
      <dgm:spPr/>
      <dgm:t>
        <a:bodyPr/>
        <a:lstStyle/>
        <a:p>
          <a:endParaRPr lang="en-IE"/>
        </a:p>
      </dgm:t>
    </dgm:pt>
    <dgm:pt modelId="{F68AEF68-0EB9-4DDA-A362-519849725DD4}" type="sibTrans" cxnId="{9869EA0E-E365-483D-87EE-A46D6D37207C}">
      <dgm:prSet/>
      <dgm:spPr/>
      <dgm:t>
        <a:bodyPr/>
        <a:lstStyle/>
        <a:p>
          <a:endParaRPr lang="en-IE"/>
        </a:p>
      </dgm:t>
    </dgm:pt>
    <dgm:pt modelId="{6B772B65-97B9-47E3-808F-3D7171E70968}">
      <dgm:prSet phldrT="[Text]"/>
      <dgm:spPr>
        <a:solidFill>
          <a:srgbClr val="00B0F0"/>
        </a:solidFill>
      </dgm:spPr>
      <dgm:t>
        <a:bodyPr/>
        <a:lstStyle/>
        <a:p>
          <a:r>
            <a:rPr lang="hr-HR" b="1" baseline="0" noProof="0" dirty="0" smtClean="0">
              <a:solidFill>
                <a:schemeClr val="tx1"/>
              </a:solidFill>
            </a:rPr>
            <a:t>Revidirani rokovi nacionalnog</a:t>
          </a:r>
        </a:p>
        <a:p>
          <a:r>
            <a:rPr lang="hr-HR" b="1" baseline="0" noProof="0" dirty="0" smtClean="0">
              <a:solidFill>
                <a:schemeClr val="tx1"/>
              </a:solidFill>
            </a:rPr>
            <a:t>proračuna</a:t>
          </a:r>
          <a:endParaRPr lang="hr-HR" b="1" baseline="0" noProof="0" dirty="0">
            <a:solidFill>
              <a:schemeClr val="tx1"/>
            </a:solidFill>
          </a:endParaRPr>
        </a:p>
      </dgm:t>
    </dgm:pt>
    <dgm:pt modelId="{85242A93-129A-4E1E-A0CD-AD623362E1EE}" type="parTrans" cxnId="{58AE3AFF-329B-44A3-B4A8-FD7F36CD286E}">
      <dgm:prSet/>
      <dgm:spPr/>
      <dgm:t>
        <a:bodyPr/>
        <a:lstStyle/>
        <a:p>
          <a:endParaRPr lang="en-IE"/>
        </a:p>
      </dgm:t>
    </dgm:pt>
    <dgm:pt modelId="{941671A9-F4EA-43E2-BC64-0CE3CA3C59DE}" type="sibTrans" cxnId="{58AE3AFF-329B-44A3-B4A8-FD7F36CD286E}">
      <dgm:prSet/>
      <dgm:spPr/>
      <dgm:t>
        <a:bodyPr/>
        <a:lstStyle/>
        <a:p>
          <a:endParaRPr lang="en-IE"/>
        </a:p>
      </dgm:t>
    </dgm:pt>
    <dgm:pt modelId="{5E2BE99C-572A-4C48-A10C-0A8675BC5707}">
      <dgm:prSet phldrT="[Text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hr-HR" b="1" baseline="0" dirty="0" smtClean="0">
              <a:solidFill>
                <a:schemeClr val="tx1"/>
              </a:solidFill>
            </a:rPr>
            <a:t>Revizija srednjoročnog okvira rashoda i potrošnje</a:t>
          </a:r>
          <a:endParaRPr lang="en-IE" b="1" baseline="0" dirty="0">
            <a:solidFill>
              <a:schemeClr val="tx1"/>
            </a:solidFill>
          </a:endParaRPr>
        </a:p>
      </dgm:t>
    </dgm:pt>
    <dgm:pt modelId="{7ABBFCAA-671B-4D09-AA7F-61CDE3ECEB78}" type="parTrans" cxnId="{6564D813-F813-4F2F-8650-671CECEFCF57}">
      <dgm:prSet/>
      <dgm:spPr/>
      <dgm:t>
        <a:bodyPr/>
        <a:lstStyle/>
        <a:p>
          <a:endParaRPr lang="en-IE"/>
        </a:p>
      </dgm:t>
    </dgm:pt>
    <dgm:pt modelId="{7A5CE0C3-9105-4395-A03C-B8A9D7264EEE}" type="sibTrans" cxnId="{6564D813-F813-4F2F-8650-671CECEFCF57}">
      <dgm:prSet/>
      <dgm:spPr/>
      <dgm:t>
        <a:bodyPr/>
        <a:lstStyle/>
        <a:p>
          <a:endParaRPr lang="en-IE"/>
        </a:p>
      </dgm:t>
    </dgm:pt>
    <dgm:pt modelId="{A73F6C54-86E4-4C0E-AD4F-8D9EFB3E3786}">
      <dgm:prSet phldrT="[Text]"/>
      <dgm:spPr>
        <a:solidFill>
          <a:srgbClr val="5D74D5"/>
        </a:solidFill>
      </dgm:spPr>
      <dgm:t>
        <a:bodyPr/>
        <a:lstStyle/>
        <a:p>
          <a:r>
            <a:rPr lang="hr-HR" b="1" baseline="0" dirty="0" smtClean="0">
              <a:solidFill>
                <a:schemeClr val="tx1"/>
              </a:solidFill>
            </a:rPr>
            <a:t>Politika rashoda temeljena na dokazima</a:t>
          </a:r>
          <a:endParaRPr lang="en-IE" b="1" baseline="0" dirty="0" smtClean="0">
            <a:solidFill>
              <a:schemeClr val="tx1"/>
            </a:solidFill>
          </a:endParaRPr>
        </a:p>
      </dgm:t>
    </dgm:pt>
    <dgm:pt modelId="{88D50148-4FE7-4DFB-B64A-C2CE9B211043}" type="parTrans" cxnId="{AC01B95B-EB4F-46AB-BC08-C74AF0CC06A2}">
      <dgm:prSet/>
      <dgm:spPr/>
      <dgm:t>
        <a:bodyPr/>
        <a:lstStyle/>
        <a:p>
          <a:endParaRPr lang="en-IE"/>
        </a:p>
      </dgm:t>
    </dgm:pt>
    <dgm:pt modelId="{01B2068B-1CEB-4C9E-812F-299DC5284864}" type="sibTrans" cxnId="{AC01B95B-EB4F-46AB-BC08-C74AF0CC06A2}">
      <dgm:prSet/>
      <dgm:spPr/>
      <dgm:t>
        <a:bodyPr/>
        <a:lstStyle/>
        <a:p>
          <a:endParaRPr lang="en-IE"/>
        </a:p>
      </dgm:t>
    </dgm:pt>
    <dgm:pt modelId="{ACDC1DAE-0D0A-4054-A513-4A1C12EA7232}" type="pres">
      <dgm:prSet presAssocID="{C94B96BF-C4FD-4870-B0D8-094F7043C08E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IE"/>
        </a:p>
      </dgm:t>
    </dgm:pt>
    <dgm:pt modelId="{D6DFDE7B-5D90-4793-8613-7DF858D53A5F}" type="pres">
      <dgm:prSet presAssocID="{C94B96BF-C4FD-4870-B0D8-094F7043C08E}" presName="matrix" presStyleCnt="0"/>
      <dgm:spPr/>
    </dgm:pt>
    <dgm:pt modelId="{C14A74D7-E369-463F-9DBF-891811CCD899}" type="pres">
      <dgm:prSet presAssocID="{C94B96BF-C4FD-4870-B0D8-094F7043C08E}" presName="tile1" presStyleLbl="node1" presStyleIdx="0" presStyleCnt="4" custLinFactNeighborX="0" custLinFactNeighborY="1672"/>
      <dgm:spPr/>
      <dgm:t>
        <a:bodyPr/>
        <a:lstStyle/>
        <a:p>
          <a:endParaRPr lang="en-IE"/>
        </a:p>
      </dgm:t>
    </dgm:pt>
    <dgm:pt modelId="{31D37103-F901-404A-A1FB-EC1F80B57E64}" type="pres">
      <dgm:prSet presAssocID="{C94B96BF-C4FD-4870-B0D8-094F7043C08E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8D9B7993-42B9-4B40-B8EB-DF1EF2C99B62}" type="pres">
      <dgm:prSet presAssocID="{C94B96BF-C4FD-4870-B0D8-094F7043C08E}" presName="tile2" presStyleLbl="node1" presStyleIdx="1" presStyleCnt="4" custLinFactNeighborY="833"/>
      <dgm:spPr/>
      <dgm:t>
        <a:bodyPr/>
        <a:lstStyle/>
        <a:p>
          <a:endParaRPr lang="en-IE"/>
        </a:p>
      </dgm:t>
    </dgm:pt>
    <dgm:pt modelId="{BEF5C76B-9637-435C-9A73-5A515C86D61B}" type="pres">
      <dgm:prSet presAssocID="{C94B96BF-C4FD-4870-B0D8-094F7043C08E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9A66175E-7C54-41D2-8663-F77DBB82BF31}" type="pres">
      <dgm:prSet presAssocID="{C94B96BF-C4FD-4870-B0D8-094F7043C08E}" presName="tile3" presStyleLbl="node1" presStyleIdx="2" presStyleCnt="4" custLinFactNeighborX="-2373" custLinFactNeighborY="-2648"/>
      <dgm:spPr/>
      <dgm:t>
        <a:bodyPr/>
        <a:lstStyle/>
        <a:p>
          <a:endParaRPr lang="en-IE"/>
        </a:p>
      </dgm:t>
    </dgm:pt>
    <dgm:pt modelId="{D3890DB9-8C5B-41CF-991E-0C1E42A4A2BC}" type="pres">
      <dgm:prSet presAssocID="{C94B96BF-C4FD-4870-B0D8-094F7043C08E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9523DF07-3AC7-4F3B-8940-C9279B668642}" type="pres">
      <dgm:prSet presAssocID="{C94B96BF-C4FD-4870-B0D8-094F7043C08E}" presName="tile4" presStyleLbl="node1" presStyleIdx="3" presStyleCnt="4" custLinFactNeighborX="-323" custLinFactNeighborY="-2648"/>
      <dgm:spPr/>
      <dgm:t>
        <a:bodyPr/>
        <a:lstStyle/>
        <a:p>
          <a:endParaRPr lang="en-IE"/>
        </a:p>
      </dgm:t>
    </dgm:pt>
    <dgm:pt modelId="{0491BC7E-7FA3-48B0-A2CA-A55412C7863C}" type="pres">
      <dgm:prSet presAssocID="{C94B96BF-C4FD-4870-B0D8-094F7043C08E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6A130CAB-C211-46B9-91B2-C3037E4F7B62}" type="pres">
      <dgm:prSet presAssocID="{C94B96BF-C4FD-4870-B0D8-094F7043C08E}" presName="centerTile" presStyleLbl="fgShp" presStyleIdx="0" presStyleCnt="1" custLinFactNeighborX="1457" custLinFactNeighborY="-1164">
        <dgm:presLayoutVars>
          <dgm:chMax val="0"/>
          <dgm:chPref val="0"/>
        </dgm:presLayoutVars>
      </dgm:prSet>
      <dgm:spPr/>
      <dgm:t>
        <a:bodyPr/>
        <a:lstStyle/>
        <a:p>
          <a:endParaRPr lang="en-IE"/>
        </a:p>
      </dgm:t>
    </dgm:pt>
  </dgm:ptLst>
  <dgm:cxnLst>
    <dgm:cxn modelId="{5D450E17-1ECF-44F2-9D96-FBA9F704BFC7}" type="presOf" srcId="{A73F6C54-86E4-4C0E-AD4F-8D9EFB3E3786}" destId="{9523DF07-3AC7-4F3B-8940-C9279B668642}" srcOrd="0" destOrd="0" presId="urn:microsoft.com/office/officeart/2005/8/layout/matrix1"/>
    <dgm:cxn modelId="{58AE3AFF-329B-44A3-B4A8-FD7F36CD286E}" srcId="{87C2EA56-0A6E-490D-811F-FCB65DB021F4}" destId="{6B772B65-97B9-47E3-808F-3D7171E70968}" srcOrd="1" destOrd="0" parTransId="{85242A93-129A-4E1E-A0CD-AD623362E1EE}" sibTransId="{941671A9-F4EA-43E2-BC64-0CE3CA3C59DE}"/>
    <dgm:cxn modelId="{39317B82-8954-47C1-8C50-8B04C1B7A3A3}" type="presOf" srcId="{5E2BE99C-572A-4C48-A10C-0A8675BC5707}" destId="{D3890DB9-8C5B-41CF-991E-0C1E42A4A2BC}" srcOrd="1" destOrd="0" presId="urn:microsoft.com/office/officeart/2005/8/layout/matrix1"/>
    <dgm:cxn modelId="{AF652E43-B717-47F2-952B-73CC8BE4A65E}" srcId="{C94B96BF-C4FD-4870-B0D8-094F7043C08E}" destId="{87C2EA56-0A6E-490D-811F-FCB65DB021F4}" srcOrd="0" destOrd="0" parTransId="{E2D454ED-C211-422F-AFE0-769F64477A5F}" sibTransId="{BDBCCA63-055D-4EF2-A27A-AF3F5796BED1}"/>
    <dgm:cxn modelId="{E63EB5A2-EAD2-47AB-9155-B78A5888DF6F}" type="presOf" srcId="{A73F6C54-86E4-4C0E-AD4F-8D9EFB3E3786}" destId="{0491BC7E-7FA3-48B0-A2CA-A55412C7863C}" srcOrd="1" destOrd="0" presId="urn:microsoft.com/office/officeart/2005/8/layout/matrix1"/>
    <dgm:cxn modelId="{5AA40839-08B2-403D-A2D3-F2C0C4098255}" type="presOf" srcId="{6B772B65-97B9-47E3-808F-3D7171E70968}" destId="{BEF5C76B-9637-435C-9A73-5A515C86D61B}" srcOrd="1" destOrd="0" presId="urn:microsoft.com/office/officeart/2005/8/layout/matrix1"/>
    <dgm:cxn modelId="{551D87A8-2F3C-4D32-B8BD-498B8486E783}" type="presOf" srcId="{3B2342B0-DB2E-4A94-BA55-231217F5D2AD}" destId="{31D37103-F901-404A-A1FB-EC1F80B57E64}" srcOrd="1" destOrd="0" presId="urn:microsoft.com/office/officeart/2005/8/layout/matrix1"/>
    <dgm:cxn modelId="{3DDC12B8-997A-4A86-A36D-00E5461207CC}" type="presOf" srcId="{6B772B65-97B9-47E3-808F-3D7171E70968}" destId="{8D9B7993-42B9-4B40-B8EB-DF1EF2C99B62}" srcOrd="0" destOrd="0" presId="urn:microsoft.com/office/officeart/2005/8/layout/matrix1"/>
    <dgm:cxn modelId="{AC01B95B-EB4F-46AB-BC08-C74AF0CC06A2}" srcId="{87C2EA56-0A6E-490D-811F-FCB65DB021F4}" destId="{A73F6C54-86E4-4C0E-AD4F-8D9EFB3E3786}" srcOrd="3" destOrd="0" parTransId="{88D50148-4FE7-4DFB-B64A-C2CE9B211043}" sibTransId="{01B2068B-1CEB-4C9E-812F-299DC5284864}"/>
    <dgm:cxn modelId="{CF9EBBE0-F85D-4089-A108-336D5DDDF335}" type="presOf" srcId="{C94B96BF-C4FD-4870-B0D8-094F7043C08E}" destId="{ACDC1DAE-0D0A-4054-A513-4A1C12EA7232}" srcOrd="0" destOrd="0" presId="urn:microsoft.com/office/officeart/2005/8/layout/matrix1"/>
    <dgm:cxn modelId="{36D644AE-E09A-4C8D-BFED-80A214358523}" type="presOf" srcId="{3B2342B0-DB2E-4A94-BA55-231217F5D2AD}" destId="{C14A74D7-E369-463F-9DBF-891811CCD899}" srcOrd="0" destOrd="0" presId="urn:microsoft.com/office/officeart/2005/8/layout/matrix1"/>
    <dgm:cxn modelId="{BD7D456E-9871-4B5C-8133-B0C5C6C9D48C}" type="presOf" srcId="{5E2BE99C-572A-4C48-A10C-0A8675BC5707}" destId="{9A66175E-7C54-41D2-8663-F77DBB82BF31}" srcOrd="0" destOrd="0" presId="urn:microsoft.com/office/officeart/2005/8/layout/matrix1"/>
    <dgm:cxn modelId="{DB7D51CB-0EF5-4C89-8027-EEAA5723138E}" type="presOf" srcId="{87C2EA56-0A6E-490D-811F-FCB65DB021F4}" destId="{6A130CAB-C211-46B9-91B2-C3037E4F7B62}" srcOrd="0" destOrd="0" presId="urn:microsoft.com/office/officeart/2005/8/layout/matrix1"/>
    <dgm:cxn modelId="{6564D813-F813-4F2F-8650-671CECEFCF57}" srcId="{87C2EA56-0A6E-490D-811F-FCB65DB021F4}" destId="{5E2BE99C-572A-4C48-A10C-0A8675BC5707}" srcOrd="2" destOrd="0" parTransId="{7ABBFCAA-671B-4D09-AA7F-61CDE3ECEB78}" sibTransId="{7A5CE0C3-9105-4395-A03C-B8A9D7264EEE}"/>
    <dgm:cxn modelId="{9869EA0E-E365-483D-87EE-A46D6D37207C}" srcId="{87C2EA56-0A6E-490D-811F-FCB65DB021F4}" destId="{3B2342B0-DB2E-4A94-BA55-231217F5D2AD}" srcOrd="0" destOrd="0" parTransId="{A4A09253-02D4-4415-93FD-7464A3968FD9}" sibTransId="{F68AEF68-0EB9-4DDA-A362-519849725DD4}"/>
    <dgm:cxn modelId="{9C8B9470-FCC7-4059-A2CE-4AB09F1F22B6}" type="presParOf" srcId="{ACDC1DAE-0D0A-4054-A513-4A1C12EA7232}" destId="{D6DFDE7B-5D90-4793-8613-7DF858D53A5F}" srcOrd="0" destOrd="0" presId="urn:microsoft.com/office/officeart/2005/8/layout/matrix1"/>
    <dgm:cxn modelId="{F6CEC2C5-82AE-4BF4-A472-26E8EE5327B5}" type="presParOf" srcId="{D6DFDE7B-5D90-4793-8613-7DF858D53A5F}" destId="{C14A74D7-E369-463F-9DBF-891811CCD899}" srcOrd="0" destOrd="0" presId="urn:microsoft.com/office/officeart/2005/8/layout/matrix1"/>
    <dgm:cxn modelId="{A3D99AC7-63C9-4AAA-9B33-F6ADD0BDC4DD}" type="presParOf" srcId="{D6DFDE7B-5D90-4793-8613-7DF858D53A5F}" destId="{31D37103-F901-404A-A1FB-EC1F80B57E64}" srcOrd="1" destOrd="0" presId="urn:microsoft.com/office/officeart/2005/8/layout/matrix1"/>
    <dgm:cxn modelId="{D59A6DAB-3BE5-49B9-B883-B5B4DF3AFA08}" type="presParOf" srcId="{D6DFDE7B-5D90-4793-8613-7DF858D53A5F}" destId="{8D9B7993-42B9-4B40-B8EB-DF1EF2C99B62}" srcOrd="2" destOrd="0" presId="urn:microsoft.com/office/officeart/2005/8/layout/matrix1"/>
    <dgm:cxn modelId="{BEBACD78-A5C9-46AE-AD65-459333E92CCF}" type="presParOf" srcId="{D6DFDE7B-5D90-4793-8613-7DF858D53A5F}" destId="{BEF5C76B-9637-435C-9A73-5A515C86D61B}" srcOrd="3" destOrd="0" presId="urn:microsoft.com/office/officeart/2005/8/layout/matrix1"/>
    <dgm:cxn modelId="{877BED94-22EC-40C3-8406-A03769C1C5C7}" type="presParOf" srcId="{D6DFDE7B-5D90-4793-8613-7DF858D53A5F}" destId="{9A66175E-7C54-41D2-8663-F77DBB82BF31}" srcOrd="4" destOrd="0" presId="urn:microsoft.com/office/officeart/2005/8/layout/matrix1"/>
    <dgm:cxn modelId="{ED090143-9274-4BAE-AE17-DEB07FD04299}" type="presParOf" srcId="{D6DFDE7B-5D90-4793-8613-7DF858D53A5F}" destId="{D3890DB9-8C5B-41CF-991E-0C1E42A4A2BC}" srcOrd="5" destOrd="0" presId="urn:microsoft.com/office/officeart/2005/8/layout/matrix1"/>
    <dgm:cxn modelId="{18A3F28E-3FF8-4462-8B61-B664059CBC61}" type="presParOf" srcId="{D6DFDE7B-5D90-4793-8613-7DF858D53A5F}" destId="{9523DF07-3AC7-4F3B-8940-C9279B668642}" srcOrd="6" destOrd="0" presId="urn:microsoft.com/office/officeart/2005/8/layout/matrix1"/>
    <dgm:cxn modelId="{EAD43230-0BA4-4E6A-AE39-E1D0EA0565E9}" type="presParOf" srcId="{D6DFDE7B-5D90-4793-8613-7DF858D53A5F}" destId="{0491BC7E-7FA3-48B0-A2CA-A55412C7863C}" srcOrd="7" destOrd="0" presId="urn:microsoft.com/office/officeart/2005/8/layout/matrix1"/>
    <dgm:cxn modelId="{2C6112D2-BDE5-4697-9061-3CA5215F5B57}" type="presParOf" srcId="{ACDC1DAE-0D0A-4054-A513-4A1C12EA7232}" destId="{6A130CAB-C211-46B9-91B2-C3037E4F7B62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68697C2-0F72-4DF6-A1F6-6ECBEFE1349A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9FA4BC25-7D8E-44ED-846B-8FEC9D81F2CE}">
      <dgm:prSet phldrT="[Text]" custT="1"/>
      <dgm:spPr>
        <a:solidFill>
          <a:srgbClr val="00B0F0"/>
        </a:solidFill>
      </dgm:spPr>
      <dgm:t>
        <a:bodyPr/>
        <a:lstStyle/>
        <a:p>
          <a:r>
            <a:rPr lang="hr-HR" sz="1400" dirty="0" smtClean="0"/>
            <a:t>Savjetovanja s javnošću</a:t>
          </a:r>
          <a:endParaRPr lang="en-IE" sz="1400" dirty="0"/>
        </a:p>
      </dgm:t>
    </dgm:pt>
    <dgm:pt modelId="{3CD86CEB-65AB-4366-A9F6-4E59C7FEA7CF}" type="parTrans" cxnId="{811DDCC6-DE0F-4685-8924-9A43CE91C24B}">
      <dgm:prSet/>
      <dgm:spPr/>
      <dgm:t>
        <a:bodyPr/>
        <a:lstStyle/>
        <a:p>
          <a:endParaRPr lang="en-IE"/>
        </a:p>
      </dgm:t>
    </dgm:pt>
    <dgm:pt modelId="{370F2654-A3B2-4BAE-AF3A-CCC8693849E0}" type="sibTrans" cxnId="{811DDCC6-DE0F-4685-8924-9A43CE91C24B}">
      <dgm:prSet/>
      <dgm:spPr/>
      <dgm:t>
        <a:bodyPr/>
        <a:lstStyle/>
        <a:p>
          <a:endParaRPr lang="en-IE"/>
        </a:p>
      </dgm:t>
    </dgm:pt>
    <dgm:pt modelId="{698DE051-292D-4E4E-A4FE-5D53C0118DCF}">
      <dgm:prSet phldrT="[Text]" custT="1"/>
      <dgm:spPr>
        <a:solidFill>
          <a:srgbClr val="00B0F0"/>
        </a:solidFill>
      </dgm:spPr>
      <dgm:t>
        <a:bodyPr/>
        <a:lstStyle/>
        <a:p>
          <a:r>
            <a:rPr lang="hr-HR" sz="1400" dirty="0" smtClean="0"/>
            <a:t>Podatci i informacije od ministarstava</a:t>
          </a:r>
          <a:endParaRPr lang="en-IE" sz="1400" dirty="0"/>
        </a:p>
      </dgm:t>
    </dgm:pt>
    <dgm:pt modelId="{9B2F2AA5-25E2-49C9-99D9-787181E322B7}" type="parTrans" cxnId="{E4DD1E43-836D-410B-A2A3-F4EFBA4B2AC5}">
      <dgm:prSet/>
      <dgm:spPr/>
      <dgm:t>
        <a:bodyPr/>
        <a:lstStyle/>
        <a:p>
          <a:endParaRPr lang="en-IE"/>
        </a:p>
      </dgm:t>
    </dgm:pt>
    <dgm:pt modelId="{2483EF77-7569-4A62-B6C1-5B3E3B705CEF}" type="sibTrans" cxnId="{E4DD1E43-836D-410B-A2A3-F4EFBA4B2AC5}">
      <dgm:prSet/>
      <dgm:spPr/>
      <dgm:t>
        <a:bodyPr/>
        <a:lstStyle/>
        <a:p>
          <a:endParaRPr lang="en-IE"/>
        </a:p>
      </dgm:t>
    </dgm:pt>
    <dgm:pt modelId="{42AC6AF2-7F52-4BBA-B791-B05683885F87}">
      <dgm:prSet phldrT="[Text]"/>
      <dgm:spPr/>
      <dgm:t>
        <a:bodyPr/>
        <a:lstStyle/>
        <a:p>
          <a:r>
            <a:rPr lang="en-IE" dirty="0" smtClean="0"/>
            <a:t>Internal analysis</a:t>
          </a:r>
          <a:endParaRPr lang="en-IE" dirty="0"/>
        </a:p>
      </dgm:t>
    </dgm:pt>
    <dgm:pt modelId="{C836104B-A855-402C-8C8D-C4774AF908F2}" type="parTrans" cxnId="{51BEF5CF-BD27-4BD6-B8FC-78FB02BDD892}">
      <dgm:prSet/>
      <dgm:spPr/>
      <dgm:t>
        <a:bodyPr/>
        <a:lstStyle/>
        <a:p>
          <a:endParaRPr lang="en-IE"/>
        </a:p>
      </dgm:t>
    </dgm:pt>
    <dgm:pt modelId="{3B5A2871-2624-4B3F-81C0-F88F88DD5F78}" type="sibTrans" cxnId="{51BEF5CF-BD27-4BD6-B8FC-78FB02BDD892}">
      <dgm:prSet/>
      <dgm:spPr/>
      <dgm:t>
        <a:bodyPr/>
        <a:lstStyle/>
        <a:p>
          <a:endParaRPr lang="en-IE"/>
        </a:p>
      </dgm:t>
    </dgm:pt>
    <dgm:pt modelId="{2730D96F-055F-4653-B5D2-F1E2CDDDA5AD}">
      <dgm:prSet phldrT="[Text]" custT="1"/>
      <dgm:spPr/>
      <dgm:t>
        <a:bodyPr/>
        <a:lstStyle/>
        <a:p>
          <a:r>
            <a:rPr lang="hr-HR" sz="2600" baseline="0" dirty="0" smtClean="0">
              <a:solidFill>
                <a:srgbClr val="2C57AE"/>
              </a:solidFill>
            </a:rPr>
            <a:t>Upravljačka skupina</a:t>
          </a:r>
          <a:endParaRPr lang="en-IE" sz="2600" dirty="0"/>
        </a:p>
      </dgm:t>
    </dgm:pt>
    <dgm:pt modelId="{ED9FA228-0D6D-4F5C-8402-A1D8689ABEAE}" type="parTrans" cxnId="{C2EF1743-C53E-4B97-A1E0-8E17B225D90B}">
      <dgm:prSet/>
      <dgm:spPr/>
      <dgm:t>
        <a:bodyPr/>
        <a:lstStyle/>
        <a:p>
          <a:endParaRPr lang="en-IE"/>
        </a:p>
      </dgm:t>
    </dgm:pt>
    <dgm:pt modelId="{6CC2E07D-51FE-417B-9921-B4DA6207A0B2}" type="sibTrans" cxnId="{C2EF1743-C53E-4B97-A1E0-8E17B225D90B}">
      <dgm:prSet/>
      <dgm:spPr/>
      <dgm:t>
        <a:bodyPr/>
        <a:lstStyle/>
        <a:p>
          <a:endParaRPr lang="en-IE"/>
        </a:p>
      </dgm:t>
    </dgm:pt>
    <dgm:pt modelId="{D7CA93B4-13FF-49E3-992A-A0B617FEB9D7}" type="pres">
      <dgm:prSet presAssocID="{568697C2-0F72-4DF6-A1F6-6ECBEFE1349A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n-IE"/>
        </a:p>
      </dgm:t>
    </dgm:pt>
    <dgm:pt modelId="{89593BE5-95E7-4944-8135-EF31CF6FEF8B}" type="pres">
      <dgm:prSet presAssocID="{568697C2-0F72-4DF6-A1F6-6ECBEFE1349A}" presName="ellipse" presStyleLbl="trBgShp" presStyleIdx="0" presStyleCnt="1"/>
      <dgm:spPr/>
    </dgm:pt>
    <dgm:pt modelId="{67DD8B6E-ACCE-4E9B-8959-393102A905AB}" type="pres">
      <dgm:prSet presAssocID="{568697C2-0F72-4DF6-A1F6-6ECBEFE1349A}" presName="arrow1" presStyleLbl="fgShp" presStyleIdx="0" presStyleCnt="1" custLinFactNeighborX="4918" custLinFactNeighborY="48187"/>
      <dgm:spPr>
        <a:solidFill>
          <a:srgbClr val="0088EE"/>
        </a:solidFill>
      </dgm:spPr>
    </dgm:pt>
    <dgm:pt modelId="{91DEC491-7F17-4296-BE62-6662B9EDFE72}" type="pres">
      <dgm:prSet presAssocID="{568697C2-0F72-4DF6-A1F6-6ECBEFE1349A}" presName="rectangle" presStyleLbl="revTx" presStyleIdx="0" presStyleCnt="1" custScaleX="124323" custLinFactNeighborX="-3780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6C14CC11-10DC-41E1-B5A4-1A36B4DFCFB3}" type="pres">
      <dgm:prSet presAssocID="{698DE051-292D-4E4E-A4FE-5D53C0118DCF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21BF31D1-522A-47E0-B77A-8D72649D3972}" type="pres">
      <dgm:prSet presAssocID="{42AC6AF2-7F52-4BBA-B791-B05683885F87}" presName="item2" presStyleLbl="node1" presStyleIdx="1" presStyleCnt="3" custScaleX="141760" custScaleY="113306" custLinFactNeighborX="-22515" custLinFactNeighborY="-11257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379D780A-F694-490A-BE3E-7991F65EE673}" type="pres">
      <dgm:prSet presAssocID="{2730D96F-055F-4653-B5D2-F1E2CDDDA5AD}" presName="item3" presStyleLbl="node1" presStyleIdx="2" presStyleCnt="3" custScaleX="137865" custScaleY="109980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6AAAFE1B-15CB-4FA7-827E-13773C3E799E}" type="pres">
      <dgm:prSet presAssocID="{568697C2-0F72-4DF6-A1F6-6ECBEFE1349A}" presName="funnel" presStyleLbl="trAlignAcc1" presStyleIdx="0" presStyleCnt="1" custScaleX="136111" custScaleY="109045" custLinFactNeighborX="3367" custLinFactNeighborY="3535"/>
      <dgm:spPr/>
    </dgm:pt>
  </dgm:ptLst>
  <dgm:cxnLst>
    <dgm:cxn modelId="{C2EF1743-C53E-4B97-A1E0-8E17B225D90B}" srcId="{568697C2-0F72-4DF6-A1F6-6ECBEFE1349A}" destId="{2730D96F-055F-4653-B5D2-F1E2CDDDA5AD}" srcOrd="3" destOrd="0" parTransId="{ED9FA228-0D6D-4F5C-8402-A1D8689ABEAE}" sibTransId="{6CC2E07D-51FE-417B-9921-B4DA6207A0B2}"/>
    <dgm:cxn modelId="{F0D7371B-B84E-44E7-9631-3344E41AED5A}" type="presOf" srcId="{9FA4BC25-7D8E-44ED-846B-8FEC9D81F2CE}" destId="{379D780A-F694-490A-BE3E-7991F65EE673}" srcOrd="0" destOrd="0" presId="urn:microsoft.com/office/officeart/2005/8/layout/funnel1"/>
    <dgm:cxn modelId="{60E04FA7-5BFB-466B-AE7D-EEF62B8D2232}" type="presOf" srcId="{2730D96F-055F-4653-B5D2-F1E2CDDDA5AD}" destId="{91DEC491-7F17-4296-BE62-6662B9EDFE72}" srcOrd="0" destOrd="0" presId="urn:microsoft.com/office/officeart/2005/8/layout/funnel1"/>
    <dgm:cxn modelId="{74BD021B-1957-43A1-9943-CE6BD201B751}" type="presOf" srcId="{568697C2-0F72-4DF6-A1F6-6ECBEFE1349A}" destId="{D7CA93B4-13FF-49E3-992A-A0B617FEB9D7}" srcOrd="0" destOrd="0" presId="urn:microsoft.com/office/officeart/2005/8/layout/funnel1"/>
    <dgm:cxn modelId="{51BEF5CF-BD27-4BD6-B8FC-78FB02BDD892}" srcId="{568697C2-0F72-4DF6-A1F6-6ECBEFE1349A}" destId="{42AC6AF2-7F52-4BBA-B791-B05683885F87}" srcOrd="2" destOrd="0" parTransId="{C836104B-A855-402C-8C8D-C4774AF908F2}" sibTransId="{3B5A2871-2624-4B3F-81C0-F88F88DD5F78}"/>
    <dgm:cxn modelId="{49E81417-3E2E-4685-9456-5B3DA44FD5E5}" type="presOf" srcId="{42AC6AF2-7F52-4BBA-B791-B05683885F87}" destId="{6C14CC11-10DC-41E1-B5A4-1A36B4DFCFB3}" srcOrd="0" destOrd="0" presId="urn:microsoft.com/office/officeart/2005/8/layout/funnel1"/>
    <dgm:cxn modelId="{811DDCC6-DE0F-4685-8924-9A43CE91C24B}" srcId="{568697C2-0F72-4DF6-A1F6-6ECBEFE1349A}" destId="{9FA4BC25-7D8E-44ED-846B-8FEC9D81F2CE}" srcOrd="0" destOrd="0" parTransId="{3CD86CEB-65AB-4366-A9F6-4E59C7FEA7CF}" sibTransId="{370F2654-A3B2-4BAE-AF3A-CCC8693849E0}"/>
    <dgm:cxn modelId="{E4DD1E43-836D-410B-A2A3-F4EFBA4B2AC5}" srcId="{568697C2-0F72-4DF6-A1F6-6ECBEFE1349A}" destId="{698DE051-292D-4E4E-A4FE-5D53C0118DCF}" srcOrd="1" destOrd="0" parTransId="{9B2F2AA5-25E2-49C9-99D9-787181E322B7}" sibTransId="{2483EF77-7569-4A62-B6C1-5B3E3B705CEF}"/>
    <dgm:cxn modelId="{135D59E8-92B6-42F7-A065-5CC5748ACC06}" type="presOf" srcId="{698DE051-292D-4E4E-A4FE-5D53C0118DCF}" destId="{21BF31D1-522A-47E0-B77A-8D72649D3972}" srcOrd="0" destOrd="0" presId="urn:microsoft.com/office/officeart/2005/8/layout/funnel1"/>
    <dgm:cxn modelId="{811549B6-28FD-4C42-9656-C2043F2F0DA0}" type="presParOf" srcId="{D7CA93B4-13FF-49E3-992A-A0B617FEB9D7}" destId="{89593BE5-95E7-4944-8135-EF31CF6FEF8B}" srcOrd="0" destOrd="0" presId="urn:microsoft.com/office/officeart/2005/8/layout/funnel1"/>
    <dgm:cxn modelId="{F2071AC7-1EFF-4BB7-A259-083F59FA9B4A}" type="presParOf" srcId="{D7CA93B4-13FF-49E3-992A-A0B617FEB9D7}" destId="{67DD8B6E-ACCE-4E9B-8959-393102A905AB}" srcOrd="1" destOrd="0" presId="urn:microsoft.com/office/officeart/2005/8/layout/funnel1"/>
    <dgm:cxn modelId="{646A75D4-BFA6-424B-8444-12B0B7295F4C}" type="presParOf" srcId="{D7CA93B4-13FF-49E3-992A-A0B617FEB9D7}" destId="{91DEC491-7F17-4296-BE62-6662B9EDFE72}" srcOrd="2" destOrd="0" presId="urn:microsoft.com/office/officeart/2005/8/layout/funnel1"/>
    <dgm:cxn modelId="{FEF31CF8-F38C-4AAF-9466-FE6B93F190DA}" type="presParOf" srcId="{D7CA93B4-13FF-49E3-992A-A0B617FEB9D7}" destId="{6C14CC11-10DC-41E1-B5A4-1A36B4DFCFB3}" srcOrd="3" destOrd="0" presId="urn:microsoft.com/office/officeart/2005/8/layout/funnel1"/>
    <dgm:cxn modelId="{F219007C-053C-4C7A-8D81-374D21B544D3}" type="presParOf" srcId="{D7CA93B4-13FF-49E3-992A-A0B617FEB9D7}" destId="{21BF31D1-522A-47E0-B77A-8D72649D3972}" srcOrd="4" destOrd="0" presId="urn:microsoft.com/office/officeart/2005/8/layout/funnel1"/>
    <dgm:cxn modelId="{BB075087-7B3A-4343-B6DE-C22C62824C13}" type="presParOf" srcId="{D7CA93B4-13FF-49E3-992A-A0B617FEB9D7}" destId="{379D780A-F694-490A-BE3E-7991F65EE673}" srcOrd="5" destOrd="0" presId="urn:microsoft.com/office/officeart/2005/8/layout/funnel1"/>
    <dgm:cxn modelId="{99AA57CF-7CD4-4410-8F5C-E4CD5F92BBE2}" type="presParOf" srcId="{D7CA93B4-13FF-49E3-992A-A0B617FEB9D7}" destId="{6AAAFE1B-15CB-4FA7-827E-13773C3E799E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81444E9-89FF-40FC-885F-E45C516A6156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05F063DC-9E24-46C8-8AFC-AB5BECCA3E15}">
      <dgm:prSet phldrT="[Text]"/>
      <dgm:spPr>
        <a:solidFill>
          <a:srgbClr val="2C57AE"/>
        </a:solidFill>
      </dgm:spPr>
      <dgm:t>
        <a:bodyPr/>
        <a:lstStyle/>
        <a:p>
          <a:r>
            <a:rPr lang="hr-HR" dirty="0" smtClean="0"/>
            <a:t>1. test</a:t>
          </a:r>
          <a:r>
            <a:rPr lang="en-IE" dirty="0" smtClean="0"/>
            <a:t> – </a:t>
          </a:r>
          <a:r>
            <a:rPr lang="hr-HR" dirty="0" smtClean="0"/>
            <a:t>načela</a:t>
          </a:r>
          <a:endParaRPr lang="en-IE" dirty="0" smtClean="0"/>
        </a:p>
        <a:p>
          <a:endParaRPr lang="en-IE" dirty="0"/>
        </a:p>
      </dgm:t>
    </dgm:pt>
    <dgm:pt modelId="{C68244C8-4557-4DEB-99E1-03337667BB00}" type="parTrans" cxnId="{5F348668-E74F-43A5-AD61-C6946B50A58C}">
      <dgm:prSet/>
      <dgm:spPr/>
      <dgm:t>
        <a:bodyPr/>
        <a:lstStyle/>
        <a:p>
          <a:endParaRPr lang="en-IE"/>
        </a:p>
      </dgm:t>
    </dgm:pt>
    <dgm:pt modelId="{BEC2782E-0C72-42DE-8ED9-55AA96A119B2}" type="sibTrans" cxnId="{5F348668-E74F-43A5-AD61-C6946B50A58C}">
      <dgm:prSet/>
      <dgm:spPr/>
      <dgm:t>
        <a:bodyPr/>
        <a:lstStyle/>
        <a:p>
          <a:endParaRPr lang="en-IE"/>
        </a:p>
      </dgm:t>
    </dgm:pt>
    <dgm:pt modelId="{D82DDAAB-8320-4D96-B9D4-3A6940C6B548}">
      <dgm:prSet phldrT="[Text]"/>
      <dgm:spPr>
        <a:solidFill>
          <a:srgbClr val="2C57AE"/>
        </a:solidFill>
      </dgm:spPr>
      <dgm:t>
        <a:bodyPr/>
        <a:lstStyle/>
        <a:p>
          <a:r>
            <a:rPr lang="hr-HR" dirty="0" smtClean="0"/>
            <a:t>Ciljevi</a:t>
          </a:r>
          <a:endParaRPr lang="en-IE" dirty="0"/>
        </a:p>
      </dgm:t>
    </dgm:pt>
    <dgm:pt modelId="{BB03D175-7A62-48C7-826E-C46F44FC37A3}" type="parTrans" cxnId="{4C425B9F-33B9-4626-8472-5DD3565FD2E4}">
      <dgm:prSet/>
      <dgm:spPr/>
      <dgm:t>
        <a:bodyPr/>
        <a:lstStyle/>
        <a:p>
          <a:endParaRPr lang="en-IE"/>
        </a:p>
      </dgm:t>
    </dgm:pt>
    <dgm:pt modelId="{58585D89-D9FA-481E-8496-C770C61280C7}" type="sibTrans" cxnId="{4C425B9F-33B9-4626-8472-5DD3565FD2E4}">
      <dgm:prSet/>
      <dgm:spPr/>
      <dgm:t>
        <a:bodyPr/>
        <a:lstStyle/>
        <a:p>
          <a:endParaRPr lang="en-IE"/>
        </a:p>
      </dgm:t>
    </dgm:pt>
    <dgm:pt modelId="{B3B22353-673E-40B6-B963-586C33BE009F}">
      <dgm:prSet phldrT="[Text]"/>
      <dgm:spPr>
        <a:solidFill>
          <a:srgbClr val="2C57AE"/>
        </a:solidFill>
      </dgm:spPr>
      <dgm:t>
        <a:bodyPr/>
        <a:lstStyle/>
        <a:p>
          <a:r>
            <a:rPr lang="en-IE" dirty="0" smtClean="0"/>
            <a:t>2</a:t>
          </a:r>
          <a:r>
            <a:rPr lang="hr-HR" dirty="0" smtClean="0"/>
            <a:t>. test</a:t>
          </a:r>
          <a:r>
            <a:rPr lang="en-IE" dirty="0" smtClean="0"/>
            <a:t> – </a:t>
          </a:r>
          <a:r>
            <a:rPr lang="hr-HR" dirty="0" smtClean="0"/>
            <a:t>djelotvornost</a:t>
          </a:r>
          <a:endParaRPr lang="en-IE" dirty="0" smtClean="0"/>
        </a:p>
        <a:p>
          <a:endParaRPr lang="en-IE" dirty="0"/>
        </a:p>
      </dgm:t>
    </dgm:pt>
    <dgm:pt modelId="{17993515-A389-4F13-BD3B-066CF73939CA}" type="parTrans" cxnId="{9A3EC418-BABC-41F6-98D1-C9FB635EEFC0}">
      <dgm:prSet/>
      <dgm:spPr/>
      <dgm:t>
        <a:bodyPr/>
        <a:lstStyle/>
        <a:p>
          <a:endParaRPr lang="en-IE"/>
        </a:p>
      </dgm:t>
    </dgm:pt>
    <dgm:pt modelId="{1892E25D-0D3A-4288-8FE5-164CAEAD11E3}" type="sibTrans" cxnId="{9A3EC418-BABC-41F6-98D1-C9FB635EEFC0}">
      <dgm:prSet/>
      <dgm:spPr/>
      <dgm:t>
        <a:bodyPr/>
        <a:lstStyle/>
        <a:p>
          <a:endParaRPr lang="en-IE"/>
        </a:p>
      </dgm:t>
    </dgm:pt>
    <dgm:pt modelId="{0D92F6A9-B68A-4873-A2FB-8EC0A6999D9A}">
      <dgm:prSet phldrT="[Text]"/>
      <dgm:spPr>
        <a:solidFill>
          <a:srgbClr val="2C57AE"/>
        </a:solidFill>
      </dgm:spPr>
      <dgm:t>
        <a:bodyPr/>
        <a:lstStyle/>
        <a:p>
          <a:r>
            <a:rPr lang="hr-HR" dirty="0" smtClean="0"/>
            <a:t>Ostvarenje ciljeva</a:t>
          </a:r>
          <a:endParaRPr lang="en-IE" dirty="0"/>
        </a:p>
      </dgm:t>
    </dgm:pt>
    <dgm:pt modelId="{6D926290-7ADC-469A-9451-726F5370586C}" type="parTrans" cxnId="{973195C6-0C18-42DF-A688-135A039FDAB7}">
      <dgm:prSet/>
      <dgm:spPr/>
      <dgm:t>
        <a:bodyPr/>
        <a:lstStyle/>
        <a:p>
          <a:endParaRPr lang="en-IE"/>
        </a:p>
      </dgm:t>
    </dgm:pt>
    <dgm:pt modelId="{3BE5E2EC-B26B-4A4E-B601-D5167AA44185}" type="sibTrans" cxnId="{973195C6-0C18-42DF-A688-135A039FDAB7}">
      <dgm:prSet/>
      <dgm:spPr/>
      <dgm:t>
        <a:bodyPr/>
        <a:lstStyle/>
        <a:p>
          <a:endParaRPr lang="en-IE"/>
        </a:p>
      </dgm:t>
    </dgm:pt>
    <dgm:pt modelId="{97C352AF-A032-4B98-9717-02FD4DB60459}">
      <dgm:prSet phldrT="[Text]"/>
      <dgm:spPr>
        <a:solidFill>
          <a:srgbClr val="2C57AE"/>
        </a:solidFill>
      </dgm:spPr>
      <dgm:t>
        <a:bodyPr/>
        <a:lstStyle/>
        <a:p>
          <a:r>
            <a:rPr lang="hr-HR" dirty="0" smtClean="0"/>
            <a:t>Alternativna rješenja</a:t>
          </a:r>
          <a:endParaRPr lang="en-IE" dirty="0"/>
        </a:p>
      </dgm:t>
    </dgm:pt>
    <dgm:pt modelId="{E6560A1E-71F0-4ADF-A821-0D4B395BC8F5}" type="parTrans" cxnId="{E294AFDB-33FF-461F-B0E5-514D301F42E5}">
      <dgm:prSet/>
      <dgm:spPr/>
      <dgm:t>
        <a:bodyPr/>
        <a:lstStyle/>
        <a:p>
          <a:endParaRPr lang="en-IE"/>
        </a:p>
      </dgm:t>
    </dgm:pt>
    <dgm:pt modelId="{01210202-DF74-4515-8F8C-2CE0C2B7D129}" type="sibTrans" cxnId="{E294AFDB-33FF-461F-B0E5-514D301F42E5}">
      <dgm:prSet/>
      <dgm:spPr/>
      <dgm:t>
        <a:bodyPr/>
        <a:lstStyle/>
        <a:p>
          <a:endParaRPr lang="en-IE"/>
        </a:p>
      </dgm:t>
    </dgm:pt>
    <dgm:pt modelId="{3C95A995-359E-49B9-A280-3C8A49A83649}">
      <dgm:prSet phldrT="[Text]"/>
      <dgm:spPr>
        <a:solidFill>
          <a:srgbClr val="2C57AE"/>
        </a:solidFill>
      </dgm:spPr>
      <dgm:t>
        <a:bodyPr/>
        <a:lstStyle/>
        <a:p>
          <a:r>
            <a:rPr lang="en-IE" dirty="0" smtClean="0"/>
            <a:t>3</a:t>
          </a:r>
          <a:r>
            <a:rPr lang="hr-HR" dirty="0" smtClean="0"/>
            <a:t>. test</a:t>
          </a:r>
          <a:r>
            <a:rPr lang="en-IE" dirty="0" smtClean="0"/>
            <a:t> – </a:t>
          </a:r>
          <a:r>
            <a:rPr lang="hr-HR" dirty="0" smtClean="0"/>
            <a:t>učinkovitost</a:t>
          </a:r>
          <a:endParaRPr lang="en-IE" dirty="0" smtClean="0"/>
        </a:p>
        <a:p>
          <a:endParaRPr lang="en-IE" dirty="0" smtClean="0"/>
        </a:p>
      </dgm:t>
    </dgm:pt>
    <dgm:pt modelId="{DE519D79-F13B-4F0C-A69E-71C99D8FEA03}" type="parTrans" cxnId="{C95B9463-3593-4E73-AD68-91D945CE4ECB}">
      <dgm:prSet/>
      <dgm:spPr/>
      <dgm:t>
        <a:bodyPr/>
        <a:lstStyle/>
        <a:p>
          <a:endParaRPr lang="en-IE"/>
        </a:p>
      </dgm:t>
    </dgm:pt>
    <dgm:pt modelId="{8F5116F3-15B9-4C8B-9541-AE7032D8E3EC}" type="sibTrans" cxnId="{C95B9463-3593-4E73-AD68-91D945CE4ECB}">
      <dgm:prSet/>
      <dgm:spPr/>
      <dgm:t>
        <a:bodyPr/>
        <a:lstStyle/>
        <a:p>
          <a:endParaRPr lang="en-IE"/>
        </a:p>
      </dgm:t>
    </dgm:pt>
    <dgm:pt modelId="{4829D496-837E-4AF9-AC70-4F29A5CAB1DE}">
      <dgm:prSet phldrT="[Text]"/>
      <dgm:spPr>
        <a:solidFill>
          <a:srgbClr val="2C57AE"/>
        </a:solidFill>
      </dgm:spPr>
      <dgm:t>
        <a:bodyPr/>
        <a:lstStyle/>
        <a:p>
          <a:r>
            <a:rPr lang="hr-HR" dirty="0" smtClean="0"/>
            <a:t>Ishodi i trend</a:t>
          </a:r>
          <a:endParaRPr lang="en-IE" dirty="0"/>
        </a:p>
      </dgm:t>
    </dgm:pt>
    <dgm:pt modelId="{65436834-8E1D-47CE-AA80-C31D9A3D5F45}" type="parTrans" cxnId="{4F89C901-72DE-4F04-A8E4-F973CC748319}">
      <dgm:prSet/>
      <dgm:spPr/>
      <dgm:t>
        <a:bodyPr/>
        <a:lstStyle/>
        <a:p>
          <a:endParaRPr lang="en-IE"/>
        </a:p>
      </dgm:t>
    </dgm:pt>
    <dgm:pt modelId="{893A7338-3418-43C9-A96D-782B3EBC68BA}" type="sibTrans" cxnId="{4F89C901-72DE-4F04-A8E4-F973CC748319}">
      <dgm:prSet/>
      <dgm:spPr/>
      <dgm:t>
        <a:bodyPr/>
        <a:lstStyle/>
        <a:p>
          <a:endParaRPr lang="en-IE"/>
        </a:p>
      </dgm:t>
    </dgm:pt>
    <dgm:pt modelId="{C67D9A06-7DC8-45EB-92AE-8D07823A6B2A}">
      <dgm:prSet phldrT="[Text]"/>
      <dgm:spPr>
        <a:solidFill>
          <a:srgbClr val="2C57AE"/>
        </a:solidFill>
      </dgm:spPr>
      <dgm:t>
        <a:bodyPr/>
        <a:lstStyle/>
        <a:p>
          <a:r>
            <a:rPr lang="hr-HR" dirty="0" smtClean="0"/>
            <a:t>Administrativni troškovi</a:t>
          </a:r>
          <a:endParaRPr lang="en-IE" dirty="0"/>
        </a:p>
      </dgm:t>
    </dgm:pt>
    <dgm:pt modelId="{2F85C3AA-D9E0-4F82-9543-E117CC6BF079}" type="parTrans" cxnId="{30AFCF15-D411-4AE7-A13E-1D0EFA8D8A94}">
      <dgm:prSet/>
      <dgm:spPr/>
      <dgm:t>
        <a:bodyPr/>
        <a:lstStyle/>
        <a:p>
          <a:endParaRPr lang="en-IE"/>
        </a:p>
      </dgm:t>
    </dgm:pt>
    <dgm:pt modelId="{963DE47C-184D-4737-A75D-A14448E13F0B}" type="sibTrans" cxnId="{30AFCF15-D411-4AE7-A13E-1D0EFA8D8A94}">
      <dgm:prSet/>
      <dgm:spPr/>
      <dgm:t>
        <a:bodyPr/>
        <a:lstStyle/>
        <a:p>
          <a:endParaRPr lang="en-IE"/>
        </a:p>
      </dgm:t>
    </dgm:pt>
    <dgm:pt modelId="{980386DA-0C2B-41FC-B65D-69F63B4613A6}">
      <dgm:prSet phldrT="[Text]"/>
      <dgm:spPr>
        <a:solidFill>
          <a:srgbClr val="2C57AE"/>
        </a:solidFill>
      </dgm:spPr>
      <dgm:t>
        <a:bodyPr/>
        <a:lstStyle/>
        <a:p>
          <a:r>
            <a:rPr lang="hr-HR" dirty="0" smtClean="0"/>
            <a:t>Relevantnost</a:t>
          </a:r>
          <a:endParaRPr lang="en-IE" dirty="0"/>
        </a:p>
      </dgm:t>
    </dgm:pt>
    <dgm:pt modelId="{DC20B696-138A-4DE8-8AAF-48C0EF254A13}" type="parTrans" cxnId="{EECC2138-BE7A-4AFE-BFE8-5974C97B10C7}">
      <dgm:prSet/>
      <dgm:spPr/>
      <dgm:t>
        <a:bodyPr/>
        <a:lstStyle/>
        <a:p>
          <a:endParaRPr lang="en-IE"/>
        </a:p>
      </dgm:t>
    </dgm:pt>
    <dgm:pt modelId="{F3977FC1-C269-4453-AD39-FA9DE4499B5E}" type="sibTrans" cxnId="{EECC2138-BE7A-4AFE-BFE8-5974C97B10C7}">
      <dgm:prSet/>
      <dgm:spPr/>
      <dgm:t>
        <a:bodyPr/>
        <a:lstStyle/>
        <a:p>
          <a:endParaRPr lang="en-IE"/>
        </a:p>
      </dgm:t>
    </dgm:pt>
    <dgm:pt modelId="{76E0E5EA-1BAD-44CF-8EDC-434C7DDE6D11}">
      <dgm:prSet phldrT="[Text]"/>
      <dgm:spPr>
        <a:solidFill>
          <a:srgbClr val="2C57AE"/>
        </a:solidFill>
      </dgm:spPr>
      <dgm:t>
        <a:bodyPr/>
        <a:lstStyle/>
        <a:p>
          <a:r>
            <a:rPr lang="hr-HR" dirty="0" smtClean="0"/>
            <a:t>Utvrđivanje mjerila</a:t>
          </a:r>
          <a:endParaRPr lang="en-IE" dirty="0"/>
        </a:p>
      </dgm:t>
    </dgm:pt>
    <dgm:pt modelId="{7B073169-5EF0-44EE-A6A9-9463D8E57496}" type="parTrans" cxnId="{C7B0693F-E1B5-4AA7-B6AF-9EFFD8E23D9C}">
      <dgm:prSet/>
      <dgm:spPr/>
      <dgm:t>
        <a:bodyPr/>
        <a:lstStyle/>
        <a:p>
          <a:endParaRPr lang="en-IE"/>
        </a:p>
      </dgm:t>
    </dgm:pt>
    <dgm:pt modelId="{3602F9AD-21E2-4067-B462-18B9222EEDC4}" type="sibTrans" cxnId="{C7B0693F-E1B5-4AA7-B6AF-9EFFD8E23D9C}">
      <dgm:prSet/>
      <dgm:spPr/>
      <dgm:t>
        <a:bodyPr/>
        <a:lstStyle/>
        <a:p>
          <a:endParaRPr lang="en-IE"/>
        </a:p>
      </dgm:t>
    </dgm:pt>
    <dgm:pt modelId="{6BAF6487-A1D2-47E8-AC5D-8072363CEC12}">
      <dgm:prSet phldrT="[Text]"/>
      <dgm:spPr>
        <a:solidFill>
          <a:srgbClr val="2C57AE"/>
        </a:solidFill>
      </dgm:spPr>
      <dgm:t>
        <a:bodyPr/>
        <a:lstStyle/>
        <a:p>
          <a:r>
            <a:rPr lang="hr-HR" dirty="0" smtClean="0"/>
            <a:t>Jedinična cijena</a:t>
          </a:r>
          <a:endParaRPr lang="en-IE" dirty="0"/>
        </a:p>
      </dgm:t>
    </dgm:pt>
    <dgm:pt modelId="{35AD08E3-A204-4BF6-AC98-47DF1C52B917}" type="parTrans" cxnId="{FB8281F7-0234-43D5-99A3-2BCD1E91D2A5}">
      <dgm:prSet/>
      <dgm:spPr/>
      <dgm:t>
        <a:bodyPr/>
        <a:lstStyle/>
        <a:p>
          <a:endParaRPr lang="en-IE"/>
        </a:p>
      </dgm:t>
    </dgm:pt>
    <dgm:pt modelId="{70F9592A-D99C-49EA-A65B-A07EF6A3F7C9}" type="sibTrans" cxnId="{FB8281F7-0234-43D5-99A3-2BCD1E91D2A5}">
      <dgm:prSet/>
      <dgm:spPr/>
      <dgm:t>
        <a:bodyPr/>
        <a:lstStyle/>
        <a:p>
          <a:endParaRPr lang="en-IE"/>
        </a:p>
      </dgm:t>
    </dgm:pt>
    <dgm:pt modelId="{9CBEAD2A-9FE1-476E-BD60-FA9BD8181CDA}">
      <dgm:prSet phldrT="[Text]"/>
      <dgm:spPr>
        <a:solidFill>
          <a:srgbClr val="2C57AE"/>
        </a:solidFill>
      </dgm:spPr>
      <dgm:t>
        <a:bodyPr/>
        <a:lstStyle/>
        <a:p>
          <a:r>
            <a:rPr lang="hr-HR" dirty="0" smtClean="0"/>
            <a:t>Klauzule o vremenskom ograničenju valjanosti</a:t>
          </a:r>
          <a:endParaRPr lang="en-IE" dirty="0"/>
        </a:p>
      </dgm:t>
    </dgm:pt>
    <dgm:pt modelId="{2927448D-9C01-4FF8-954E-76930B969823}" type="parTrans" cxnId="{03D11EFF-7AAF-4430-93F2-2728EF506DDE}">
      <dgm:prSet/>
      <dgm:spPr/>
      <dgm:t>
        <a:bodyPr/>
        <a:lstStyle/>
        <a:p>
          <a:endParaRPr lang="en-IE"/>
        </a:p>
      </dgm:t>
    </dgm:pt>
    <dgm:pt modelId="{C0FF0CA2-6B4A-4F20-946B-9A0AA72C1DDE}" type="sibTrans" cxnId="{03D11EFF-7AAF-4430-93F2-2728EF506DDE}">
      <dgm:prSet/>
      <dgm:spPr/>
      <dgm:t>
        <a:bodyPr/>
        <a:lstStyle/>
        <a:p>
          <a:endParaRPr lang="en-IE"/>
        </a:p>
      </dgm:t>
    </dgm:pt>
    <dgm:pt modelId="{C84D861F-1717-4630-9675-3F75F4D20CB3}">
      <dgm:prSet phldrT="[Text]"/>
      <dgm:spPr>
        <a:solidFill>
          <a:srgbClr val="2C57AE"/>
        </a:solidFill>
      </dgm:spPr>
      <dgm:t>
        <a:bodyPr/>
        <a:lstStyle/>
        <a:p>
          <a:endParaRPr lang="en-IE" dirty="0"/>
        </a:p>
      </dgm:t>
    </dgm:pt>
    <dgm:pt modelId="{099EF958-9981-4864-953B-0959C44BDA12}" type="parTrans" cxnId="{DF98371C-F11C-407D-8B6C-BB681CA1B41A}">
      <dgm:prSet/>
      <dgm:spPr/>
      <dgm:t>
        <a:bodyPr/>
        <a:lstStyle/>
        <a:p>
          <a:endParaRPr lang="en-IE"/>
        </a:p>
      </dgm:t>
    </dgm:pt>
    <dgm:pt modelId="{04F68E37-F7E6-4040-A7BC-F52910345195}" type="sibTrans" cxnId="{DF98371C-F11C-407D-8B6C-BB681CA1B41A}">
      <dgm:prSet/>
      <dgm:spPr/>
      <dgm:t>
        <a:bodyPr/>
        <a:lstStyle/>
        <a:p>
          <a:endParaRPr lang="en-IE"/>
        </a:p>
      </dgm:t>
    </dgm:pt>
    <dgm:pt modelId="{BF95FE5D-0B0B-4E02-B7F3-283822F2978B}">
      <dgm:prSet phldrT="[Text]"/>
      <dgm:spPr>
        <a:solidFill>
          <a:srgbClr val="2C57AE"/>
        </a:solidFill>
      </dgm:spPr>
      <dgm:t>
        <a:bodyPr/>
        <a:lstStyle/>
        <a:p>
          <a:r>
            <a:rPr lang="hr-HR" dirty="0" smtClean="0"/>
            <a:t>Učinci</a:t>
          </a:r>
          <a:endParaRPr lang="en-IE" dirty="0"/>
        </a:p>
      </dgm:t>
    </dgm:pt>
    <dgm:pt modelId="{8C241F13-7203-4DE8-BD7C-BB0ABCD0995A}" type="parTrans" cxnId="{6B1AC4C8-B445-4E2F-841A-74C3F218903D}">
      <dgm:prSet/>
      <dgm:spPr/>
      <dgm:t>
        <a:bodyPr/>
        <a:lstStyle/>
        <a:p>
          <a:endParaRPr lang="hr-HR"/>
        </a:p>
      </dgm:t>
    </dgm:pt>
    <dgm:pt modelId="{9C34856B-83ED-4A0C-9B73-D71A4ABC7502}" type="sibTrans" cxnId="{6B1AC4C8-B445-4E2F-841A-74C3F218903D}">
      <dgm:prSet/>
      <dgm:spPr/>
      <dgm:t>
        <a:bodyPr/>
        <a:lstStyle/>
        <a:p>
          <a:endParaRPr lang="hr-HR"/>
        </a:p>
      </dgm:t>
    </dgm:pt>
    <dgm:pt modelId="{A2AE0A6B-E544-48FA-93AC-B9031D7BE3F1}" type="pres">
      <dgm:prSet presAssocID="{881444E9-89FF-40FC-885F-E45C516A615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IE"/>
        </a:p>
      </dgm:t>
    </dgm:pt>
    <dgm:pt modelId="{5B9187C9-B11F-4C45-B21C-FA374727A3D6}" type="pres">
      <dgm:prSet presAssocID="{05F063DC-9E24-46C8-8AFC-AB5BECCA3E1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AEB25A8E-0127-4BAC-B67D-158419FC7C58}" type="pres">
      <dgm:prSet presAssocID="{BEC2782E-0C72-42DE-8ED9-55AA96A119B2}" presName="sibTrans" presStyleCnt="0"/>
      <dgm:spPr/>
    </dgm:pt>
    <dgm:pt modelId="{69C60228-DBC2-41D6-9A6C-3CFD5937D95C}" type="pres">
      <dgm:prSet presAssocID="{B3B22353-673E-40B6-B963-586C33BE009F}" presName="node" presStyleLbl="node1" presStyleIdx="1" presStyleCnt="3" custLinFactNeighborX="21556" custLinFactNeighborY="557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ED9744FF-B974-4A4A-9741-02012581C103}" type="pres">
      <dgm:prSet presAssocID="{1892E25D-0D3A-4288-8FE5-164CAEAD11E3}" presName="sibTrans" presStyleCnt="0"/>
      <dgm:spPr/>
    </dgm:pt>
    <dgm:pt modelId="{A17316D0-0D6E-4C92-BE88-D75D2A30B55F}" type="pres">
      <dgm:prSet presAssocID="{3C95A995-359E-49B9-A280-3C8A49A8364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</dgm:ptLst>
  <dgm:cxnLst>
    <dgm:cxn modelId="{1535C2AC-1B0F-4782-A9CE-C1AF433B6226}" type="presOf" srcId="{C67D9A06-7DC8-45EB-92AE-8D07823A6B2A}" destId="{A17316D0-0D6E-4C92-BE88-D75D2A30B55F}" srcOrd="0" destOrd="3" presId="urn:microsoft.com/office/officeart/2005/8/layout/hList6"/>
    <dgm:cxn modelId="{F5141F09-F81B-4D4A-8CA0-5DF58BD3709E}" type="presOf" srcId="{05F063DC-9E24-46C8-8AFC-AB5BECCA3E15}" destId="{5B9187C9-B11F-4C45-B21C-FA374727A3D6}" srcOrd="0" destOrd="0" presId="urn:microsoft.com/office/officeart/2005/8/layout/hList6"/>
    <dgm:cxn modelId="{C7CAC1E2-3D2A-4827-9A45-AC3CD94AD248}" type="presOf" srcId="{0D92F6A9-B68A-4873-A2FB-8EC0A6999D9A}" destId="{69C60228-DBC2-41D6-9A6C-3CFD5937D95C}" srcOrd="0" destOrd="1" presId="urn:microsoft.com/office/officeart/2005/8/layout/hList6"/>
    <dgm:cxn modelId="{6B1AC4C8-B445-4E2F-841A-74C3F218903D}" srcId="{B3B22353-673E-40B6-B963-586C33BE009F}" destId="{BF95FE5D-0B0B-4E02-B7F3-283822F2978B}" srcOrd="1" destOrd="0" parTransId="{8C241F13-7203-4DE8-BD7C-BB0ABCD0995A}" sibTransId="{9C34856B-83ED-4A0C-9B73-D71A4ABC7502}"/>
    <dgm:cxn modelId="{9A5CE4CC-6400-4804-835F-BB052718AEA8}" type="presOf" srcId="{980386DA-0C2B-41FC-B65D-69F63B4613A6}" destId="{5B9187C9-B11F-4C45-B21C-FA374727A3D6}" srcOrd="0" destOrd="2" presId="urn:microsoft.com/office/officeart/2005/8/layout/hList6"/>
    <dgm:cxn modelId="{A46E8416-2E12-4F84-87B0-3A9D94F2EEE5}" type="presOf" srcId="{3C95A995-359E-49B9-A280-3C8A49A83649}" destId="{A17316D0-0D6E-4C92-BE88-D75D2A30B55F}" srcOrd="0" destOrd="0" presId="urn:microsoft.com/office/officeart/2005/8/layout/hList6"/>
    <dgm:cxn modelId="{FB8281F7-0234-43D5-99A3-2BCD1E91D2A5}" srcId="{3C95A995-359E-49B9-A280-3C8A49A83649}" destId="{6BAF6487-A1D2-47E8-AC5D-8072363CEC12}" srcOrd="1" destOrd="0" parTransId="{35AD08E3-A204-4BF6-AC98-47DF1C52B917}" sibTransId="{70F9592A-D99C-49EA-A65B-A07EF6A3F7C9}"/>
    <dgm:cxn modelId="{973195C6-0C18-42DF-A688-135A039FDAB7}" srcId="{B3B22353-673E-40B6-B963-586C33BE009F}" destId="{0D92F6A9-B68A-4873-A2FB-8EC0A6999D9A}" srcOrd="0" destOrd="0" parTransId="{6D926290-7ADC-469A-9451-726F5370586C}" sibTransId="{3BE5E2EC-B26B-4A4E-B601-D5167AA44185}"/>
    <dgm:cxn modelId="{30AFCF15-D411-4AE7-A13E-1D0EFA8D8A94}" srcId="{3C95A995-359E-49B9-A280-3C8A49A83649}" destId="{C67D9A06-7DC8-45EB-92AE-8D07823A6B2A}" srcOrd="2" destOrd="0" parTransId="{2F85C3AA-D9E0-4F82-9543-E117CC6BF079}" sibTransId="{963DE47C-184D-4737-A75D-A14448E13F0B}"/>
    <dgm:cxn modelId="{AFC0651B-A49C-4B1A-954D-8E5ECCB9A1E8}" type="presOf" srcId="{9CBEAD2A-9FE1-476E-BD60-FA9BD8181CDA}" destId="{5B9187C9-B11F-4C45-B21C-FA374727A3D6}" srcOrd="0" destOrd="3" presId="urn:microsoft.com/office/officeart/2005/8/layout/hList6"/>
    <dgm:cxn modelId="{61847366-B516-48EC-91D9-9F21F6924750}" type="presOf" srcId="{C84D861F-1717-4630-9675-3F75F4D20CB3}" destId="{5B9187C9-B11F-4C45-B21C-FA374727A3D6}" srcOrd="0" destOrd="4" presId="urn:microsoft.com/office/officeart/2005/8/layout/hList6"/>
    <dgm:cxn modelId="{9EC37A61-7471-4FF6-8E61-D804B04390A2}" type="presOf" srcId="{4829D496-837E-4AF9-AC70-4F29A5CAB1DE}" destId="{A17316D0-0D6E-4C92-BE88-D75D2A30B55F}" srcOrd="0" destOrd="1" presId="urn:microsoft.com/office/officeart/2005/8/layout/hList6"/>
    <dgm:cxn modelId="{091C3F90-D193-4562-996D-340A74291C68}" type="presOf" srcId="{97C352AF-A032-4B98-9717-02FD4DB60459}" destId="{69C60228-DBC2-41D6-9A6C-3CFD5937D95C}" srcOrd="0" destOrd="3" presId="urn:microsoft.com/office/officeart/2005/8/layout/hList6"/>
    <dgm:cxn modelId="{5F348668-E74F-43A5-AD61-C6946B50A58C}" srcId="{881444E9-89FF-40FC-885F-E45C516A6156}" destId="{05F063DC-9E24-46C8-8AFC-AB5BECCA3E15}" srcOrd="0" destOrd="0" parTransId="{C68244C8-4557-4DEB-99E1-03337667BB00}" sibTransId="{BEC2782E-0C72-42DE-8ED9-55AA96A119B2}"/>
    <dgm:cxn modelId="{BD649F73-8285-405D-8154-AC9098FE7F57}" type="presOf" srcId="{D82DDAAB-8320-4D96-B9D4-3A6940C6B548}" destId="{5B9187C9-B11F-4C45-B21C-FA374727A3D6}" srcOrd="0" destOrd="1" presId="urn:microsoft.com/office/officeart/2005/8/layout/hList6"/>
    <dgm:cxn modelId="{03D11EFF-7AAF-4430-93F2-2728EF506DDE}" srcId="{05F063DC-9E24-46C8-8AFC-AB5BECCA3E15}" destId="{9CBEAD2A-9FE1-476E-BD60-FA9BD8181CDA}" srcOrd="2" destOrd="0" parTransId="{2927448D-9C01-4FF8-954E-76930B969823}" sibTransId="{C0FF0CA2-6B4A-4F20-946B-9A0AA72C1DDE}"/>
    <dgm:cxn modelId="{7770D04E-58F1-4A18-9F2F-79A1AD9DD849}" type="presOf" srcId="{881444E9-89FF-40FC-885F-E45C516A6156}" destId="{A2AE0A6B-E544-48FA-93AC-B9031D7BE3F1}" srcOrd="0" destOrd="0" presId="urn:microsoft.com/office/officeart/2005/8/layout/hList6"/>
    <dgm:cxn modelId="{4C425B9F-33B9-4626-8472-5DD3565FD2E4}" srcId="{05F063DC-9E24-46C8-8AFC-AB5BECCA3E15}" destId="{D82DDAAB-8320-4D96-B9D4-3A6940C6B548}" srcOrd="0" destOrd="0" parTransId="{BB03D175-7A62-48C7-826E-C46F44FC37A3}" sibTransId="{58585D89-D9FA-481E-8496-C770C61280C7}"/>
    <dgm:cxn modelId="{EECC2138-BE7A-4AFE-BFE8-5974C97B10C7}" srcId="{05F063DC-9E24-46C8-8AFC-AB5BECCA3E15}" destId="{980386DA-0C2B-41FC-B65D-69F63B4613A6}" srcOrd="1" destOrd="0" parTransId="{DC20B696-138A-4DE8-8AAF-48C0EF254A13}" sibTransId="{F3977FC1-C269-4453-AD39-FA9DE4499B5E}"/>
    <dgm:cxn modelId="{C95B9463-3593-4E73-AD68-91D945CE4ECB}" srcId="{881444E9-89FF-40FC-885F-E45C516A6156}" destId="{3C95A995-359E-49B9-A280-3C8A49A83649}" srcOrd="2" destOrd="0" parTransId="{DE519D79-F13B-4F0C-A69E-71C99D8FEA03}" sibTransId="{8F5116F3-15B9-4C8B-9541-AE7032D8E3EC}"/>
    <dgm:cxn modelId="{9A3EC418-BABC-41F6-98D1-C9FB635EEFC0}" srcId="{881444E9-89FF-40FC-885F-E45C516A6156}" destId="{B3B22353-673E-40B6-B963-586C33BE009F}" srcOrd="1" destOrd="0" parTransId="{17993515-A389-4F13-BD3B-066CF73939CA}" sibTransId="{1892E25D-0D3A-4288-8FE5-164CAEAD11E3}"/>
    <dgm:cxn modelId="{CBE729CE-21C6-44F8-BFF7-4AD0729C7237}" type="presOf" srcId="{76E0E5EA-1BAD-44CF-8EDC-434C7DDE6D11}" destId="{69C60228-DBC2-41D6-9A6C-3CFD5937D95C}" srcOrd="0" destOrd="4" presId="urn:microsoft.com/office/officeart/2005/8/layout/hList6"/>
    <dgm:cxn modelId="{E672CBE2-F6F2-4CD8-82B7-DA9E4C530DB9}" type="presOf" srcId="{B3B22353-673E-40B6-B963-586C33BE009F}" destId="{69C60228-DBC2-41D6-9A6C-3CFD5937D95C}" srcOrd="0" destOrd="0" presId="urn:microsoft.com/office/officeart/2005/8/layout/hList6"/>
    <dgm:cxn modelId="{E294AFDB-33FF-461F-B0E5-514D301F42E5}" srcId="{B3B22353-673E-40B6-B963-586C33BE009F}" destId="{97C352AF-A032-4B98-9717-02FD4DB60459}" srcOrd="2" destOrd="0" parTransId="{E6560A1E-71F0-4ADF-A821-0D4B395BC8F5}" sibTransId="{01210202-DF74-4515-8F8C-2CE0C2B7D129}"/>
    <dgm:cxn modelId="{4F89C901-72DE-4F04-A8E4-F973CC748319}" srcId="{3C95A995-359E-49B9-A280-3C8A49A83649}" destId="{4829D496-837E-4AF9-AC70-4F29A5CAB1DE}" srcOrd="0" destOrd="0" parTransId="{65436834-8E1D-47CE-AA80-C31D9A3D5F45}" sibTransId="{893A7338-3418-43C9-A96D-782B3EBC68BA}"/>
    <dgm:cxn modelId="{DF98371C-F11C-407D-8B6C-BB681CA1B41A}" srcId="{05F063DC-9E24-46C8-8AFC-AB5BECCA3E15}" destId="{C84D861F-1717-4630-9675-3F75F4D20CB3}" srcOrd="3" destOrd="0" parTransId="{099EF958-9981-4864-953B-0959C44BDA12}" sibTransId="{04F68E37-F7E6-4040-A7BC-F52910345195}"/>
    <dgm:cxn modelId="{44B76762-6C4B-49A0-AC78-979DA22CF66E}" type="presOf" srcId="{6BAF6487-A1D2-47E8-AC5D-8072363CEC12}" destId="{A17316D0-0D6E-4C92-BE88-D75D2A30B55F}" srcOrd="0" destOrd="2" presId="urn:microsoft.com/office/officeart/2005/8/layout/hList6"/>
    <dgm:cxn modelId="{C7B0693F-E1B5-4AA7-B6AF-9EFFD8E23D9C}" srcId="{B3B22353-673E-40B6-B963-586C33BE009F}" destId="{76E0E5EA-1BAD-44CF-8EDC-434C7DDE6D11}" srcOrd="3" destOrd="0" parTransId="{7B073169-5EF0-44EE-A6A9-9463D8E57496}" sibTransId="{3602F9AD-21E2-4067-B462-18B9222EEDC4}"/>
    <dgm:cxn modelId="{33704661-1C39-4987-BBD1-903BA0181838}" type="presOf" srcId="{BF95FE5D-0B0B-4E02-B7F3-283822F2978B}" destId="{69C60228-DBC2-41D6-9A6C-3CFD5937D95C}" srcOrd="0" destOrd="2" presId="urn:microsoft.com/office/officeart/2005/8/layout/hList6"/>
    <dgm:cxn modelId="{05DD984B-ECE9-4AE3-B0A5-89FDEDFC01D4}" type="presParOf" srcId="{A2AE0A6B-E544-48FA-93AC-B9031D7BE3F1}" destId="{5B9187C9-B11F-4C45-B21C-FA374727A3D6}" srcOrd="0" destOrd="0" presId="urn:microsoft.com/office/officeart/2005/8/layout/hList6"/>
    <dgm:cxn modelId="{9F4DB29E-7BB0-4EF0-B262-CBC1D8BB53CE}" type="presParOf" srcId="{A2AE0A6B-E544-48FA-93AC-B9031D7BE3F1}" destId="{AEB25A8E-0127-4BAC-B67D-158419FC7C58}" srcOrd="1" destOrd="0" presId="urn:microsoft.com/office/officeart/2005/8/layout/hList6"/>
    <dgm:cxn modelId="{98002EA3-F613-4B0E-A39F-B2BB915C26B6}" type="presParOf" srcId="{A2AE0A6B-E544-48FA-93AC-B9031D7BE3F1}" destId="{69C60228-DBC2-41D6-9A6C-3CFD5937D95C}" srcOrd="2" destOrd="0" presId="urn:microsoft.com/office/officeart/2005/8/layout/hList6"/>
    <dgm:cxn modelId="{915E5FAB-3236-4913-A564-6DA14791ECB4}" type="presParOf" srcId="{A2AE0A6B-E544-48FA-93AC-B9031D7BE3F1}" destId="{ED9744FF-B974-4A4A-9741-02012581C103}" srcOrd="3" destOrd="0" presId="urn:microsoft.com/office/officeart/2005/8/layout/hList6"/>
    <dgm:cxn modelId="{058FC643-F84A-4D1B-BD18-C8717F7C8E78}" type="presParOf" srcId="{A2AE0A6B-E544-48FA-93AC-B9031D7BE3F1}" destId="{A17316D0-0D6E-4C92-BE88-D75D2A30B55F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D9ACB1A-7C95-43DD-AA93-E37131005F3E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45437B1C-E598-4950-A894-CA1B2BFD7F2F}">
      <dgm:prSet phldrT="[Text]"/>
      <dgm:spPr>
        <a:solidFill>
          <a:srgbClr val="2C57AE"/>
        </a:solidFill>
      </dgm:spPr>
      <dgm:t>
        <a:bodyPr/>
        <a:lstStyle/>
        <a:p>
          <a:r>
            <a:rPr lang="hr-HR" dirty="0" smtClean="0"/>
            <a:t>Podrška socijalnoj stanogradnji</a:t>
          </a:r>
          <a:endParaRPr lang="en-IE" dirty="0"/>
        </a:p>
      </dgm:t>
    </dgm:pt>
    <dgm:pt modelId="{23F9AB1B-E1D4-4676-878C-37696C000C80}" type="parTrans" cxnId="{6A7CE5C9-2AC7-4DE0-85F4-5C6517CB1560}">
      <dgm:prSet/>
      <dgm:spPr/>
      <dgm:t>
        <a:bodyPr/>
        <a:lstStyle/>
        <a:p>
          <a:endParaRPr lang="en-IE"/>
        </a:p>
      </dgm:t>
    </dgm:pt>
    <dgm:pt modelId="{70DB4105-BEC0-41BA-A495-9006C6E8F9E5}" type="sibTrans" cxnId="{6A7CE5C9-2AC7-4DE0-85F4-5C6517CB1560}">
      <dgm:prSet/>
      <dgm:spPr>
        <a:solidFill>
          <a:srgbClr val="2C57AE"/>
        </a:solidFill>
      </dgm:spPr>
      <dgm:t>
        <a:bodyPr/>
        <a:lstStyle/>
        <a:p>
          <a:r>
            <a:rPr lang="hr-HR" dirty="0" smtClean="0"/>
            <a:t>Aktivacija na tržištu rada</a:t>
          </a:r>
          <a:endParaRPr lang="en-IE" dirty="0"/>
        </a:p>
      </dgm:t>
    </dgm:pt>
    <dgm:pt modelId="{97BB7A47-2669-48EA-9049-90CD08B64010}">
      <dgm:prSet phldrT="[Text]"/>
      <dgm:spPr>
        <a:solidFill>
          <a:srgbClr val="2C57AE"/>
        </a:solidFill>
      </dgm:spPr>
      <dgm:t>
        <a:bodyPr/>
        <a:lstStyle/>
        <a:p>
          <a:r>
            <a:rPr lang="hr-HR" dirty="0" smtClean="0"/>
            <a:t>Izvori financiranja za</a:t>
          </a:r>
        </a:p>
        <a:p>
          <a:r>
            <a:rPr lang="hr-HR" dirty="0" smtClean="0"/>
            <a:t>treći </a:t>
          </a:r>
        </a:p>
        <a:p>
          <a:r>
            <a:rPr lang="hr-HR" dirty="0" smtClean="0"/>
            <a:t>sektor</a:t>
          </a:r>
          <a:endParaRPr lang="en-IE" dirty="0"/>
        </a:p>
      </dgm:t>
    </dgm:pt>
    <dgm:pt modelId="{3AE78B95-1C6D-4520-8F69-FB3208388C6E}" type="parTrans" cxnId="{6EFBFBDE-8CB3-4225-9563-A5CED5460C85}">
      <dgm:prSet/>
      <dgm:spPr/>
      <dgm:t>
        <a:bodyPr/>
        <a:lstStyle/>
        <a:p>
          <a:endParaRPr lang="en-IE"/>
        </a:p>
      </dgm:t>
    </dgm:pt>
    <dgm:pt modelId="{28884977-ED0B-416D-BB3F-329F80F34AE1}" type="sibTrans" cxnId="{6EFBFBDE-8CB3-4225-9563-A5CED5460C85}">
      <dgm:prSet custT="1"/>
      <dgm:spPr>
        <a:solidFill>
          <a:srgbClr val="2C57AE"/>
        </a:solidFill>
      </dgm:spPr>
      <dgm:t>
        <a:bodyPr/>
        <a:lstStyle/>
        <a:p>
          <a:r>
            <a:rPr lang="hr-HR" sz="1200" dirty="0" smtClean="0"/>
            <a:t>Javno financiranje lokalnog prijevoza</a:t>
          </a:r>
          <a:endParaRPr lang="en-IE" sz="1100" dirty="0"/>
        </a:p>
      </dgm:t>
    </dgm:pt>
    <dgm:pt modelId="{CE2E49E3-D7F4-407A-9C9D-A5C3DB40D1B5}">
      <dgm:prSet phldrT="[Text]" custT="1"/>
      <dgm:spPr>
        <a:solidFill>
          <a:srgbClr val="2C57AE"/>
        </a:solidFill>
      </dgm:spPr>
      <dgm:t>
        <a:bodyPr/>
        <a:lstStyle/>
        <a:p>
          <a:r>
            <a:rPr lang="hr-HR" sz="900" dirty="0" smtClean="0"/>
            <a:t>Podrška poduzetnicima</a:t>
          </a:r>
          <a:endParaRPr lang="en-IE" sz="900" dirty="0"/>
        </a:p>
      </dgm:t>
    </dgm:pt>
    <dgm:pt modelId="{25DCFA2A-9F02-4F59-8B9F-9FA9B547B9C6}" type="parTrans" cxnId="{A1E9D898-AD84-4FB5-B7BE-AF549AEA127D}">
      <dgm:prSet/>
      <dgm:spPr/>
      <dgm:t>
        <a:bodyPr/>
        <a:lstStyle/>
        <a:p>
          <a:endParaRPr lang="en-IE"/>
        </a:p>
      </dgm:t>
    </dgm:pt>
    <dgm:pt modelId="{C7EB5C56-16F6-4A74-8ADE-53D2A0CA8008}" type="sibTrans" cxnId="{A1E9D898-AD84-4FB5-B7BE-AF549AEA127D}">
      <dgm:prSet/>
      <dgm:spPr>
        <a:solidFill>
          <a:srgbClr val="2C57AE"/>
        </a:solidFill>
      </dgm:spPr>
      <dgm:t>
        <a:bodyPr/>
        <a:lstStyle/>
        <a:p>
          <a:r>
            <a:rPr lang="hr-HR" dirty="0" smtClean="0"/>
            <a:t>Naslijeđeni programi</a:t>
          </a:r>
          <a:endParaRPr lang="en-IE" dirty="0"/>
        </a:p>
      </dgm:t>
    </dgm:pt>
    <dgm:pt modelId="{9E70450E-A3F6-42A4-9495-3715104389FB}" type="pres">
      <dgm:prSet presAssocID="{AD9ACB1A-7C95-43DD-AA93-E37131005F3E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IE"/>
        </a:p>
      </dgm:t>
    </dgm:pt>
    <dgm:pt modelId="{CD7908D9-BCD3-4265-84B1-D2C36C553CCC}" type="pres">
      <dgm:prSet presAssocID="{45437B1C-E598-4950-A894-CA1B2BFD7F2F}" presName="composite" presStyleCnt="0"/>
      <dgm:spPr/>
    </dgm:pt>
    <dgm:pt modelId="{E5A7AD7D-282A-4FDA-9D97-C369465267BF}" type="pres">
      <dgm:prSet presAssocID="{45437B1C-E598-4950-A894-CA1B2BFD7F2F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CBB1AC63-284B-4380-ADBD-3972AAE729C6}" type="pres">
      <dgm:prSet presAssocID="{45437B1C-E598-4950-A894-CA1B2BFD7F2F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E6F4031F-E773-4727-87E9-0CA8DF295B3F}" type="pres">
      <dgm:prSet presAssocID="{45437B1C-E598-4950-A894-CA1B2BFD7F2F}" presName="BalanceSpacing" presStyleCnt="0"/>
      <dgm:spPr/>
    </dgm:pt>
    <dgm:pt modelId="{4DEA1E3C-B552-44DA-86A4-9B8A1098758C}" type="pres">
      <dgm:prSet presAssocID="{45437B1C-E598-4950-A894-CA1B2BFD7F2F}" presName="BalanceSpacing1" presStyleCnt="0"/>
      <dgm:spPr/>
    </dgm:pt>
    <dgm:pt modelId="{59E5D1C6-793C-45D9-89AC-5D63DA047405}" type="pres">
      <dgm:prSet presAssocID="{70DB4105-BEC0-41BA-A495-9006C6E8F9E5}" presName="Accent1Text" presStyleLbl="node1" presStyleIdx="1" presStyleCnt="6"/>
      <dgm:spPr/>
      <dgm:t>
        <a:bodyPr/>
        <a:lstStyle/>
        <a:p>
          <a:endParaRPr lang="en-IE"/>
        </a:p>
      </dgm:t>
    </dgm:pt>
    <dgm:pt modelId="{B1740290-8C4C-4781-8587-A5761551A485}" type="pres">
      <dgm:prSet presAssocID="{70DB4105-BEC0-41BA-A495-9006C6E8F9E5}" presName="spaceBetweenRectangles" presStyleCnt="0"/>
      <dgm:spPr/>
    </dgm:pt>
    <dgm:pt modelId="{53FA0A22-AABE-4F65-B082-66A968160774}" type="pres">
      <dgm:prSet presAssocID="{97BB7A47-2669-48EA-9049-90CD08B64010}" presName="composite" presStyleCnt="0"/>
      <dgm:spPr/>
    </dgm:pt>
    <dgm:pt modelId="{233B542E-60C0-47CC-A701-CFE4D631777E}" type="pres">
      <dgm:prSet presAssocID="{97BB7A47-2669-48EA-9049-90CD08B64010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887A4EE3-D56A-4739-95E9-2438085AEBE3}" type="pres">
      <dgm:prSet presAssocID="{97BB7A47-2669-48EA-9049-90CD08B64010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213F5004-C443-4675-9D77-131494700F69}" type="pres">
      <dgm:prSet presAssocID="{97BB7A47-2669-48EA-9049-90CD08B64010}" presName="BalanceSpacing" presStyleCnt="0"/>
      <dgm:spPr/>
    </dgm:pt>
    <dgm:pt modelId="{C3AA6176-7896-44EB-9E0E-095B159060E7}" type="pres">
      <dgm:prSet presAssocID="{97BB7A47-2669-48EA-9049-90CD08B64010}" presName="BalanceSpacing1" presStyleCnt="0"/>
      <dgm:spPr/>
    </dgm:pt>
    <dgm:pt modelId="{7DAF1F40-BB53-4FB6-8C5B-1B15D72A8C30}" type="pres">
      <dgm:prSet presAssocID="{28884977-ED0B-416D-BB3F-329F80F34AE1}" presName="Accent1Text" presStyleLbl="node1" presStyleIdx="3" presStyleCnt="6" custLinFactNeighborX="-3714" custLinFactNeighborY="1154"/>
      <dgm:spPr/>
      <dgm:t>
        <a:bodyPr/>
        <a:lstStyle/>
        <a:p>
          <a:endParaRPr lang="en-IE"/>
        </a:p>
      </dgm:t>
    </dgm:pt>
    <dgm:pt modelId="{B2E613EA-D68D-44F6-A43B-385EE77DAAC3}" type="pres">
      <dgm:prSet presAssocID="{28884977-ED0B-416D-BB3F-329F80F34AE1}" presName="spaceBetweenRectangles" presStyleCnt="0"/>
      <dgm:spPr/>
    </dgm:pt>
    <dgm:pt modelId="{6B61473B-0E66-48DD-8146-1BA9C8FD6595}" type="pres">
      <dgm:prSet presAssocID="{CE2E49E3-D7F4-407A-9C9D-A5C3DB40D1B5}" presName="composite" presStyleCnt="0"/>
      <dgm:spPr/>
    </dgm:pt>
    <dgm:pt modelId="{C5491433-0D69-4751-9B65-AA30516D1504}" type="pres">
      <dgm:prSet presAssocID="{CE2E49E3-D7F4-407A-9C9D-A5C3DB40D1B5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0C6240EA-35DA-431C-A9E4-B14E3667212A}" type="pres">
      <dgm:prSet presAssocID="{CE2E49E3-D7F4-407A-9C9D-A5C3DB40D1B5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EA600386-B660-4F62-AA5E-9CAE703D2B0A}" type="pres">
      <dgm:prSet presAssocID="{CE2E49E3-D7F4-407A-9C9D-A5C3DB40D1B5}" presName="BalanceSpacing" presStyleCnt="0"/>
      <dgm:spPr/>
    </dgm:pt>
    <dgm:pt modelId="{067E3E2F-A77E-4214-8CA4-32AB7C1FE144}" type="pres">
      <dgm:prSet presAssocID="{CE2E49E3-D7F4-407A-9C9D-A5C3DB40D1B5}" presName="BalanceSpacing1" presStyleCnt="0"/>
      <dgm:spPr/>
    </dgm:pt>
    <dgm:pt modelId="{832BC413-19F9-400E-A86C-4659E19D0CE0}" type="pres">
      <dgm:prSet presAssocID="{C7EB5C56-16F6-4A74-8ADE-53D2A0CA8008}" presName="Accent1Text" presStyleLbl="node1" presStyleIdx="5" presStyleCnt="6"/>
      <dgm:spPr/>
      <dgm:t>
        <a:bodyPr/>
        <a:lstStyle/>
        <a:p>
          <a:endParaRPr lang="en-IE"/>
        </a:p>
      </dgm:t>
    </dgm:pt>
  </dgm:ptLst>
  <dgm:cxnLst>
    <dgm:cxn modelId="{2B17A3F0-8AB3-4D98-8E5B-C2E68C518B46}" type="presOf" srcId="{97BB7A47-2669-48EA-9049-90CD08B64010}" destId="{233B542E-60C0-47CC-A701-CFE4D631777E}" srcOrd="0" destOrd="0" presId="urn:microsoft.com/office/officeart/2008/layout/AlternatingHexagons"/>
    <dgm:cxn modelId="{8950F71D-A99A-4A83-898E-AFF5171841C7}" type="presOf" srcId="{AD9ACB1A-7C95-43DD-AA93-E37131005F3E}" destId="{9E70450E-A3F6-42A4-9495-3715104389FB}" srcOrd="0" destOrd="0" presId="urn:microsoft.com/office/officeart/2008/layout/AlternatingHexagons"/>
    <dgm:cxn modelId="{A1E9D898-AD84-4FB5-B7BE-AF549AEA127D}" srcId="{AD9ACB1A-7C95-43DD-AA93-E37131005F3E}" destId="{CE2E49E3-D7F4-407A-9C9D-A5C3DB40D1B5}" srcOrd="2" destOrd="0" parTransId="{25DCFA2A-9F02-4F59-8B9F-9FA9B547B9C6}" sibTransId="{C7EB5C56-16F6-4A74-8ADE-53D2A0CA8008}"/>
    <dgm:cxn modelId="{2201EB14-0FCA-4126-AFC8-6CCB6B8EE9C3}" type="presOf" srcId="{C7EB5C56-16F6-4A74-8ADE-53D2A0CA8008}" destId="{832BC413-19F9-400E-A86C-4659E19D0CE0}" srcOrd="0" destOrd="0" presId="urn:microsoft.com/office/officeart/2008/layout/AlternatingHexagons"/>
    <dgm:cxn modelId="{3E42DC55-411E-4FA1-9573-A61A2D5B96E0}" type="presOf" srcId="{70DB4105-BEC0-41BA-A495-9006C6E8F9E5}" destId="{59E5D1C6-793C-45D9-89AC-5D63DA047405}" srcOrd="0" destOrd="0" presId="urn:microsoft.com/office/officeart/2008/layout/AlternatingHexagons"/>
    <dgm:cxn modelId="{6EFBFBDE-8CB3-4225-9563-A5CED5460C85}" srcId="{AD9ACB1A-7C95-43DD-AA93-E37131005F3E}" destId="{97BB7A47-2669-48EA-9049-90CD08B64010}" srcOrd="1" destOrd="0" parTransId="{3AE78B95-1C6D-4520-8F69-FB3208388C6E}" sibTransId="{28884977-ED0B-416D-BB3F-329F80F34AE1}"/>
    <dgm:cxn modelId="{5D250C2E-3700-4EC1-B9A4-AC57C5BF08B8}" type="presOf" srcId="{CE2E49E3-D7F4-407A-9C9D-A5C3DB40D1B5}" destId="{C5491433-0D69-4751-9B65-AA30516D1504}" srcOrd="0" destOrd="0" presId="urn:microsoft.com/office/officeart/2008/layout/AlternatingHexagons"/>
    <dgm:cxn modelId="{69F9EAD5-BC44-41E0-9EC3-D84345EE0703}" type="presOf" srcId="{45437B1C-E598-4950-A894-CA1B2BFD7F2F}" destId="{E5A7AD7D-282A-4FDA-9D97-C369465267BF}" srcOrd="0" destOrd="0" presId="urn:microsoft.com/office/officeart/2008/layout/AlternatingHexagons"/>
    <dgm:cxn modelId="{8DE211CB-3235-445A-A8CC-A9268099E1AB}" type="presOf" srcId="{28884977-ED0B-416D-BB3F-329F80F34AE1}" destId="{7DAF1F40-BB53-4FB6-8C5B-1B15D72A8C30}" srcOrd="0" destOrd="0" presId="urn:microsoft.com/office/officeart/2008/layout/AlternatingHexagons"/>
    <dgm:cxn modelId="{6A7CE5C9-2AC7-4DE0-85F4-5C6517CB1560}" srcId="{AD9ACB1A-7C95-43DD-AA93-E37131005F3E}" destId="{45437B1C-E598-4950-A894-CA1B2BFD7F2F}" srcOrd="0" destOrd="0" parTransId="{23F9AB1B-E1D4-4676-878C-37696C000C80}" sibTransId="{70DB4105-BEC0-41BA-A495-9006C6E8F9E5}"/>
    <dgm:cxn modelId="{E6564CF2-6A18-4540-91AF-74DD97EAA44B}" type="presParOf" srcId="{9E70450E-A3F6-42A4-9495-3715104389FB}" destId="{CD7908D9-BCD3-4265-84B1-D2C36C553CCC}" srcOrd="0" destOrd="0" presId="urn:microsoft.com/office/officeart/2008/layout/AlternatingHexagons"/>
    <dgm:cxn modelId="{731A56C4-3E18-4795-A4E1-94E66B4C656A}" type="presParOf" srcId="{CD7908D9-BCD3-4265-84B1-D2C36C553CCC}" destId="{E5A7AD7D-282A-4FDA-9D97-C369465267BF}" srcOrd="0" destOrd="0" presId="urn:microsoft.com/office/officeart/2008/layout/AlternatingHexagons"/>
    <dgm:cxn modelId="{B66E455A-A6D4-4A11-9774-A4E3818BAE6F}" type="presParOf" srcId="{CD7908D9-BCD3-4265-84B1-D2C36C553CCC}" destId="{CBB1AC63-284B-4380-ADBD-3972AAE729C6}" srcOrd="1" destOrd="0" presId="urn:microsoft.com/office/officeart/2008/layout/AlternatingHexagons"/>
    <dgm:cxn modelId="{0B62A9A2-377D-46E4-87F1-7273E23488BA}" type="presParOf" srcId="{CD7908D9-BCD3-4265-84B1-D2C36C553CCC}" destId="{E6F4031F-E773-4727-87E9-0CA8DF295B3F}" srcOrd="2" destOrd="0" presId="urn:microsoft.com/office/officeart/2008/layout/AlternatingHexagons"/>
    <dgm:cxn modelId="{956A6F88-08D9-49A7-A7B1-C36FA6227A6E}" type="presParOf" srcId="{CD7908D9-BCD3-4265-84B1-D2C36C553CCC}" destId="{4DEA1E3C-B552-44DA-86A4-9B8A1098758C}" srcOrd="3" destOrd="0" presId="urn:microsoft.com/office/officeart/2008/layout/AlternatingHexagons"/>
    <dgm:cxn modelId="{719AF40C-8E53-43E6-9CC6-4E6E3ADBE1BA}" type="presParOf" srcId="{CD7908D9-BCD3-4265-84B1-D2C36C553CCC}" destId="{59E5D1C6-793C-45D9-89AC-5D63DA047405}" srcOrd="4" destOrd="0" presId="urn:microsoft.com/office/officeart/2008/layout/AlternatingHexagons"/>
    <dgm:cxn modelId="{3E6FBD6D-561E-4ADE-BE51-131FCE7C081B}" type="presParOf" srcId="{9E70450E-A3F6-42A4-9495-3715104389FB}" destId="{B1740290-8C4C-4781-8587-A5761551A485}" srcOrd="1" destOrd="0" presId="urn:microsoft.com/office/officeart/2008/layout/AlternatingHexagons"/>
    <dgm:cxn modelId="{44F58BA9-F1DD-4D76-837D-B5B6633561A8}" type="presParOf" srcId="{9E70450E-A3F6-42A4-9495-3715104389FB}" destId="{53FA0A22-AABE-4F65-B082-66A968160774}" srcOrd="2" destOrd="0" presId="urn:microsoft.com/office/officeart/2008/layout/AlternatingHexagons"/>
    <dgm:cxn modelId="{1EDDE1A4-49C0-4774-A649-66B356B9B510}" type="presParOf" srcId="{53FA0A22-AABE-4F65-B082-66A968160774}" destId="{233B542E-60C0-47CC-A701-CFE4D631777E}" srcOrd="0" destOrd="0" presId="urn:microsoft.com/office/officeart/2008/layout/AlternatingHexagons"/>
    <dgm:cxn modelId="{FAFE21A5-69F6-4140-AEEB-DB9CC8BACCCB}" type="presParOf" srcId="{53FA0A22-AABE-4F65-B082-66A968160774}" destId="{887A4EE3-D56A-4739-95E9-2438085AEBE3}" srcOrd="1" destOrd="0" presId="urn:microsoft.com/office/officeart/2008/layout/AlternatingHexagons"/>
    <dgm:cxn modelId="{16F476A7-A954-45C2-8E6D-F96CF599097C}" type="presParOf" srcId="{53FA0A22-AABE-4F65-B082-66A968160774}" destId="{213F5004-C443-4675-9D77-131494700F69}" srcOrd="2" destOrd="0" presId="urn:microsoft.com/office/officeart/2008/layout/AlternatingHexagons"/>
    <dgm:cxn modelId="{5F1445A8-A56B-4893-933B-4717C9BFEA3B}" type="presParOf" srcId="{53FA0A22-AABE-4F65-B082-66A968160774}" destId="{C3AA6176-7896-44EB-9E0E-095B159060E7}" srcOrd="3" destOrd="0" presId="urn:microsoft.com/office/officeart/2008/layout/AlternatingHexagons"/>
    <dgm:cxn modelId="{FC436AF8-3DB7-4348-B256-581895DEA61D}" type="presParOf" srcId="{53FA0A22-AABE-4F65-B082-66A968160774}" destId="{7DAF1F40-BB53-4FB6-8C5B-1B15D72A8C30}" srcOrd="4" destOrd="0" presId="urn:microsoft.com/office/officeart/2008/layout/AlternatingHexagons"/>
    <dgm:cxn modelId="{67F3E45A-98C7-4A47-90D4-7A518CF2295C}" type="presParOf" srcId="{9E70450E-A3F6-42A4-9495-3715104389FB}" destId="{B2E613EA-D68D-44F6-A43B-385EE77DAAC3}" srcOrd="3" destOrd="0" presId="urn:microsoft.com/office/officeart/2008/layout/AlternatingHexagons"/>
    <dgm:cxn modelId="{D7DB740E-965F-412E-B0F0-F4D3F9CC6E5A}" type="presParOf" srcId="{9E70450E-A3F6-42A4-9495-3715104389FB}" destId="{6B61473B-0E66-48DD-8146-1BA9C8FD6595}" srcOrd="4" destOrd="0" presId="urn:microsoft.com/office/officeart/2008/layout/AlternatingHexagons"/>
    <dgm:cxn modelId="{9A757783-6948-4FD7-8DE1-CDB2628B2F52}" type="presParOf" srcId="{6B61473B-0E66-48DD-8146-1BA9C8FD6595}" destId="{C5491433-0D69-4751-9B65-AA30516D1504}" srcOrd="0" destOrd="0" presId="urn:microsoft.com/office/officeart/2008/layout/AlternatingHexagons"/>
    <dgm:cxn modelId="{A4A3FE74-FC35-4A17-B072-15163D8D8CF4}" type="presParOf" srcId="{6B61473B-0E66-48DD-8146-1BA9C8FD6595}" destId="{0C6240EA-35DA-431C-A9E4-B14E3667212A}" srcOrd="1" destOrd="0" presId="urn:microsoft.com/office/officeart/2008/layout/AlternatingHexagons"/>
    <dgm:cxn modelId="{DA5957DA-A103-46B4-BBC2-15059B8DAEB8}" type="presParOf" srcId="{6B61473B-0E66-48DD-8146-1BA9C8FD6595}" destId="{EA600386-B660-4F62-AA5E-9CAE703D2B0A}" srcOrd="2" destOrd="0" presId="urn:microsoft.com/office/officeart/2008/layout/AlternatingHexagons"/>
    <dgm:cxn modelId="{FD15022C-E045-498F-96DD-0D200AE14902}" type="presParOf" srcId="{6B61473B-0E66-48DD-8146-1BA9C8FD6595}" destId="{067E3E2F-A77E-4214-8CA4-32AB7C1FE144}" srcOrd="3" destOrd="0" presId="urn:microsoft.com/office/officeart/2008/layout/AlternatingHexagons"/>
    <dgm:cxn modelId="{A0AF1CCA-8481-4497-A8CA-F26F723E9B67}" type="presParOf" srcId="{6B61473B-0E66-48DD-8146-1BA9C8FD6595}" destId="{832BC413-19F9-400E-A86C-4659E19D0CE0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6913E2D-3B4F-4161-9996-3FACED54DD76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53378038-36EA-4DFE-894F-551386EAC079}">
      <dgm:prSet phldrT="[Text]"/>
      <dgm:spPr/>
      <dgm:t>
        <a:bodyPr/>
        <a:lstStyle/>
        <a:p>
          <a:r>
            <a:rPr lang="hr-HR" baseline="0" dirty="0" smtClean="0">
              <a:solidFill>
                <a:srgbClr val="2C57AE"/>
              </a:solidFill>
            </a:rPr>
            <a:t>Slično upravljanje</a:t>
          </a:r>
          <a:endParaRPr lang="en-IE" baseline="0" dirty="0" smtClean="0">
            <a:solidFill>
              <a:srgbClr val="2C57AE"/>
            </a:solidFill>
          </a:endParaRPr>
        </a:p>
        <a:p>
          <a:r>
            <a:rPr lang="hr-HR" baseline="0" dirty="0" smtClean="0">
              <a:solidFill>
                <a:srgbClr val="2C57AE"/>
              </a:solidFill>
            </a:rPr>
            <a:t>Fokus na unutarnjem upravljanju</a:t>
          </a:r>
          <a:endParaRPr lang="en-IE" baseline="0" dirty="0" smtClean="0">
            <a:solidFill>
              <a:srgbClr val="2C57AE"/>
            </a:solidFill>
          </a:endParaRPr>
        </a:p>
        <a:p>
          <a:endParaRPr lang="en-IE" baseline="0" dirty="0" smtClean="0">
            <a:solidFill>
              <a:srgbClr val="2C57AE"/>
            </a:solidFill>
          </a:endParaRPr>
        </a:p>
      </dgm:t>
    </dgm:pt>
    <dgm:pt modelId="{ABB3EA37-9105-4CF0-9D5C-9883D3F88C45}" type="parTrans" cxnId="{C4B5F35C-9F4C-41ED-8C84-C31FCEEBE3E9}">
      <dgm:prSet/>
      <dgm:spPr/>
      <dgm:t>
        <a:bodyPr/>
        <a:lstStyle/>
        <a:p>
          <a:endParaRPr lang="en-IE"/>
        </a:p>
      </dgm:t>
    </dgm:pt>
    <dgm:pt modelId="{E1B3177B-20D3-4AE4-A2CF-F6C80A81E0D4}" type="sibTrans" cxnId="{C4B5F35C-9F4C-41ED-8C84-C31FCEEBE3E9}">
      <dgm:prSet/>
      <dgm:spPr/>
      <dgm:t>
        <a:bodyPr/>
        <a:lstStyle/>
        <a:p>
          <a:endParaRPr lang="en-IE"/>
        </a:p>
      </dgm:t>
    </dgm:pt>
    <dgm:pt modelId="{35F27065-3C2E-4DCD-BC85-D4ED8B994973}">
      <dgm:prSet phldrT="[Text]" custT="1"/>
      <dgm:spPr/>
      <dgm:t>
        <a:bodyPr/>
        <a:lstStyle/>
        <a:p>
          <a:r>
            <a:rPr lang="hr-HR" sz="1800" baseline="0" dirty="0" smtClean="0">
              <a:solidFill>
                <a:srgbClr val="2C57AE"/>
              </a:solidFill>
            </a:rPr>
            <a:t>Povećati koristi od reforme</a:t>
          </a:r>
          <a:endParaRPr lang="en-IE" sz="1800" baseline="0" dirty="0" smtClean="0">
            <a:solidFill>
              <a:srgbClr val="2C57AE"/>
            </a:solidFill>
          </a:endParaRPr>
        </a:p>
        <a:p>
          <a:r>
            <a:rPr lang="hr-HR" sz="1800" baseline="0" dirty="0" smtClean="0">
              <a:solidFill>
                <a:srgbClr val="2C57AE"/>
              </a:solidFill>
            </a:rPr>
            <a:t>Više analiza službenika riznice</a:t>
          </a:r>
          <a:endParaRPr lang="en-IE" sz="1800" baseline="0" dirty="0" smtClean="0">
            <a:solidFill>
              <a:srgbClr val="2C57AE"/>
            </a:solidFill>
          </a:endParaRPr>
        </a:p>
        <a:p>
          <a:endParaRPr lang="en-IE" sz="1300" baseline="0" dirty="0" smtClean="0">
            <a:solidFill>
              <a:srgbClr val="2C57AE"/>
            </a:solidFill>
          </a:endParaRPr>
        </a:p>
        <a:p>
          <a:endParaRPr lang="en-IE" sz="1300" baseline="0" dirty="0">
            <a:solidFill>
              <a:srgbClr val="2C57AE"/>
            </a:solidFill>
          </a:endParaRPr>
        </a:p>
      </dgm:t>
    </dgm:pt>
    <dgm:pt modelId="{E9E97E17-5F94-4EF3-B964-D98106828C93}" type="parTrans" cxnId="{A09C411F-9C25-419A-9B07-42D8A95EA7E3}">
      <dgm:prSet/>
      <dgm:spPr/>
      <dgm:t>
        <a:bodyPr/>
        <a:lstStyle/>
        <a:p>
          <a:endParaRPr lang="en-IE"/>
        </a:p>
      </dgm:t>
    </dgm:pt>
    <dgm:pt modelId="{5CA37943-A5A1-40DC-8530-B91816433399}" type="sibTrans" cxnId="{A09C411F-9C25-419A-9B07-42D8A95EA7E3}">
      <dgm:prSet/>
      <dgm:spPr/>
      <dgm:t>
        <a:bodyPr/>
        <a:lstStyle/>
        <a:p>
          <a:endParaRPr lang="en-IE"/>
        </a:p>
      </dgm:t>
    </dgm:pt>
    <dgm:pt modelId="{4E793319-B3A0-4FEF-9C57-8479824DBD8E}">
      <dgm:prSet phldrT="[Text]" custT="1"/>
      <dgm:spPr/>
      <dgm:t>
        <a:bodyPr/>
        <a:lstStyle/>
        <a:p>
          <a:r>
            <a:rPr lang="hr-HR" sz="2000" baseline="0" dirty="0" smtClean="0">
              <a:solidFill>
                <a:srgbClr val="2C57AE"/>
              </a:solidFill>
            </a:rPr>
            <a:t>Bolji fokus</a:t>
          </a:r>
          <a:endParaRPr lang="en-IE" sz="2000" baseline="0" dirty="0">
            <a:solidFill>
              <a:srgbClr val="2C57AE"/>
            </a:solidFill>
          </a:endParaRPr>
        </a:p>
      </dgm:t>
    </dgm:pt>
    <dgm:pt modelId="{16DC8EC5-7AE9-4D44-9700-B46707A7AD2C}" type="parTrans" cxnId="{88FA79BA-62F6-4D20-B0FE-18AFBDF5ED62}">
      <dgm:prSet/>
      <dgm:spPr/>
      <dgm:t>
        <a:bodyPr/>
        <a:lstStyle/>
        <a:p>
          <a:endParaRPr lang="en-IE"/>
        </a:p>
      </dgm:t>
    </dgm:pt>
    <dgm:pt modelId="{3BE7291A-C381-4E2E-BAF6-6FDFF246B7CA}" type="sibTrans" cxnId="{88FA79BA-62F6-4D20-B0FE-18AFBDF5ED62}">
      <dgm:prSet/>
      <dgm:spPr/>
      <dgm:t>
        <a:bodyPr/>
        <a:lstStyle/>
        <a:p>
          <a:endParaRPr lang="en-IE"/>
        </a:p>
      </dgm:t>
    </dgm:pt>
    <dgm:pt modelId="{37A829CE-0FC1-4B7E-A1AF-C425C410E336}" type="pres">
      <dgm:prSet presAssocID="{16913E2D-3B4F-4161-9996-3FACED54DD76}" presName="arrowDiagram" presStyleCnt="0">
        <dgm:presLayoutVars>
          <dgm:chMax val="5"/>
          <dgm:dir/>
          <dgm:resizeHandles val="exact"/>
        </dgm:presLayoutVars>
      </dgm:prSet>
      <dgm:spPr/>
    </dgm:pt>
    <dgm:pt modelId="{7EA33B29-DB7F-4257-9A18-F53D1D03E16B}" type="pres">
      <dgm:prSet presAssocID="{16913E2D-3B4F-4161-9996-3FACED54DD76}" presName="arrow" presStyleLbl="bgShp" presStyleIdx="0" presStyleCnt="1" custLinFactNeighborY="447"/>
      <dgm:spPr>
        <a:solidFill>
          <a:schemeClr val="accent1">
            <a:lumMod val="60000"/>
            <a:lumOff val="40000"/>
          </a:schemeClr>
        </a:solidFill>
      </dgm:spPr>
    </dgm:pt>
    <dgm:pt modelId="{BF6C5610-D467-4C3F-8564-1321C0EF8475}" type="pres">
      <dgm:prSet presAssocID="{16913E2D-3B4F-4161-9996-3FACED54DD76}" presName="arrowDiagram3" presStyleCnt="0"/>
      <dgm:spPr/>
    </dgm:pt>
    <dgm:pt modelId="{E414FC10-BA1B-4A58-B2B4-B6BAF22C4019}" type="pres">
      <dgm:prSet presAssocID="{53378038-36EA-4DFE-894F-551386EAC079}" presName="bullet3a" presStyleLbl="node1" presStyleIdx="0" presStyleCnt="3"/>
      <dgm:spPr/>
    </dgm:pt>
    <dgm:pt modelId="{74578D7D-E2B6-472A-B893-BFA385149C19}" type="pres">
      <dgm:prSet presAssocID="{53378038-36EA-4DFE-894F-551386EAC079}" presName="textBox3a" presStyleLbl="revTx" presStyleIdx="0" presStyleCnt="3" custScaleX="120280" custScaleY="161210" custLinFactNeighborX="10890" custLinFactNeighborY="42341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C990ACAF-21B2-43E4-98C0-14287BE3568E}" type="pres">
      <dgm:prSet presAssocID="{35F27065-3C2E-4DCD-BC85-D4ED8B994973}" presName="bullet3b" presStyleLbl="node1" presStyleIdx="1" presStyleCnt="3" custLinFactNeighborX="-4532" custLinFactNeighborY="2474"/>
      <dgm:spPr/>
    </dgm:pt>
    <dgm:pt modelId="{33CC1645-1DCA-4FD3-8A7B-AB83CDE747E0}" type="pres">
      <dgm:prSet presAssocID="{35F27065-3C2E-4DCD-BC85-D4ED8B994973}" presName="textBox3b" presStyleLbl="revTx" presStyleIdx="1" presStyleCnt="3" custScaleX="134575" custScaleY="106191" custLinFactNeighborX="31217" custLinFactNeighborY="1181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1C82A8A2-87EE-4C2A-BA7B-257D1099748C}" type="pres">
      <dgm:prSet presAssocID="{4E793319-B3A0-4FEF-9C57-8479824DBD8E}" presName="bullet3c" presStyleLbl="node1" presStyleIdx="2" presStyleCnt="3" custLinFactNeighborX="-28090" custLinFactNeighborY="-2728"/>
      <dgm:spPr/>
    </dgm:pt>
    <dgm:pt modelId="{D499A950-8894-4A6B-B8C1-1917DEC87800}" type="pres">
      <dgm:prSet presAssocID="{4E793319-B3A0-4FEF-9C57-8479824DBD8E}" presName="textBox3c" presStyleLbl="revTx" presStyleIdx="2" presStyleCnt="3" custLinFactNeighborX="29815" custLinFactNeighborY="-6966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</dgm:ptLst>
  <dgm:cxnLst>
    <dgm:cxn modelId="{BFAAF00B-CE4F-46D9-93DC-DB5030136F22}" type="presOf" srcId="{35F27065-3C2E-4DCD-BC85-D4ED8B994973}" destId="{33CC1645-1DCA-4FD3-8A7B-AB83CDE747E0}" srcOrd="0" destOrd="0" presId="urn:microsoft.com/office/officeart/2005/8/layout/arrow2"/>
    <dgm:cxn modelId="{A61ACDC6-5109-40DD-8995-F6F2C49FA050}" type="presOf" srcId="{4E793319-B3A0-4FEF-9C57-8479824DBD8E}" destId="{D499A950-8894-4A6B-B8C1-1917DEC87800}" srcOrd="0" destOrd="0" presId="urn:microsoft.com/office/officeart/2005/8/layout/arrow2"/>
    <dgm:cxn modelId="{7FE5D82F-4DCA-4DE6-87E9-488D0C68BE36}" type="presOf" srcId="{53378038-36EA-4DFE-894F-551386EAC079}" destId="{74578D7D-E2B6-472A-B893-BFA385149C19}" srcOrd="0" destOrd="0" presId="urn:microsoft.com/office/officeart/2005/8/layout/arrow2"/>
    <dgm:cxn modelId="{C4B5F35C-9F4C-41ED-8C84-C31FCEEBE3E9}" srcId="{16913E2D-3B4F-4161-9996-3FACED54DD76}" destId="{53378038-36EA-4DFE-894F-551386EAC079}" srcOrd="0" destOrd="0" parTransId="{ABB3EA37-9105-4CF0-9D5C-9883D3F88C45}" sibTransId="{E1B3177B-20D3-4AE4-A2CF-F6C80A81E0D4}"/>
    <dgm:cxn modelId="{A09C411F-9C25-419A-9B07-42D8A95EA7E3}" srcId="{16913E2D-3B4F-4161-9996-3FACED54DD76}" destId="{35F27065-3C2E-4DCD-BC85-D4ED8B994973}" srcOrd="1" destOrd="0" parTransId="{E9E97E17-5F94-4EF3-B964-D98106828C93}" sibTransId="{5CA37943-A5A1-40DC-8530-B91816433399}"/>
    <dgm:cxn modelId="{88FA79BA-62F6-4D20-B0FE-18AFBDF5ED62}" srcId="{16913E2D-3B4F-4161-9996-3FACED54DD76}" destId="{4E793319-B3A0-4FEF-9C57-8479824DBD8E}" srcOrd="2" destOrd="0" parTransId="{16DC8EC5-7AE9-4D44-9700-B46707A7AD2C}" sibTransId="{3BE7291A-C381-4E2E-BAF6-6FDFF246B7CA}"/>
    <dgm:cxn modelId="{86199F80-A6B5-464A-9B56-DDB7FC9E7492}" type="presOf" srcId="{16913E2D-3B4F-4161-9996-3FACED54DD76}" destId="{37A829CE-0FC1-4B7E-A1AF-C425C410E336}" srcOrd="0" destOrd="0" presId="urn:microsoft.com/office/officeart/2005/8/layout/arrow2"/>
    <dgm:cxn modelId="{3DDBAAC4-FBA9-4545-8F09-DE086589F3F1}" type="presParOf" srcId="{37A829CE-0FC1-4B7E-A1AF-C425C410E336}" destId="{7EA33B29-DB7F-4257-9A18-F53D1D03E16B}" srcOrd="0" destOrd="0" presId="urn:microsoft.com/office/officeart/2005/8/layout/arrow2"/>
    <dgm:cxn modelId="{73B3700B-AE20-41A5-8A10-B1C626249DCA}" type="presParOf" srcId="{37A829CE-0FC1-4B7E-A1AF-C425C410E336}" destId="{BF6C5610-D467-4C3F-8564-1321C0EF8475}" srcOrd="1" destOrd="0" presId="urn:microsoft.com/office/officeart/2005/8/layout/arrow2"/>
    <dgm:cxn modelId="{ACD5D32D-AF61-4483-9343-84F07277A912}" type="presParOf" srcId="{BF6C5610-D467-4C3F-8564-1321C0EF8475}" destId="{E414FC10-BA1B-4A58-B2B4-B6BAF22C4019}" srcOrd="0" destOrd="0" presId="urn:microsoft.com/office/officeart/2005/8/layout/arrow2"/>
    <dgm:cxn modelId="{F9150B0A-9C34-4DDD-B88C-84CEA1BDA517}" type="presParOf" srcId="{BF6C5610-D467-4C3F-8564-1321C0EF8475}" destId="{74578D7D-E2B6-472A-B893-BFA385149C19}" srcOrd="1" destOrd="0" presId="urn:microsoft.com/office/officeart/2005/8/layout/arrow2"/>
    <dgm:cxn modelId="{35BB1649-E47D-4ABB-BAAC-368D75948C44}" type="presParOf" srcId="{BF6C5610-D467-4C3F-8564-1321C0EF8475}" destId="{C990ACAF-21B2-43E4-98C0-14287BE3568E}" srcOrd="2" destOrd="0" presId="urn:microsoft.com/office/officeart/2005/8/layout/arrow2"/>
    <dgm:cxn modelId="{BFF0034F-22D5-40F3-BC93-F6C91805200D}" type="presParOf" srcId="{BF6C5610-D467-4C3F-8564-1321C0EF8475}" destId="{33CC1645-1DCA-4FD3-8A7B-AB83CDE747E0}" srcOrd="3" destOrd="0" presId="urn:microsoft.com/office/officeart/2005/8/layout/arrow2"/>
    <dgm:cxn modelId="{BEF720D7-2CA5-40D6-85D5-2155BFB5069C}" type="presParOf" srcId="{BF6C5610-D467-4C3F-8564-1321C0EF8475}" destId="{1C82A8A2-87EE-4C2A-BA7B-257D1099748C}" srcOrd="4" destOrd="0" presId="urn:microsoft.com/office/officeart/2005/8/layout/arrow2"/>
    <dgm:cxn modelId="{8FE1F2E9-0C27-41FB-A01B-E69D5E36E646}" type="presParOf" srcId="{BF6C5610-D467-4C3F-8564-1321C0EF8475}" destId="{D499A950-8894-4A6B-B8C1-1917DEC87800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4A74D7-E369-463F-9DBF-891811CCD899}">
      <dsp:nvSpPr>
        <dsp:cNvPr id="0" name=""/>
        <dsp:cNvSpPr/>
      </dsp:nvSpPr>
      <dsp:spPr>
        <a:xfrm rot="16200000">
          <a:off x="501072" y="-467097"/>
          <a:ext cx="2031999" cy="3034145"/>
        </a:xfrm>
        <a:prstGeom prst="round1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100" b="1" kern="1200" baseline="0" dirty="0" smtClean="0">
              <a:solidFill>
                <a:schemeClr val="tx1"/>
              </a:solidFill>
            </a:rPr>
            <a:t>Fiskalna pravila </a:t>
          </a:r>
          <a:r>
            <a:rPr lang="en-IE" sz="2100" b="1" kern="1200" baseline="0" dirty="0" smtClean="0">
              <a:solidFill>
                <a:schemeClr val="tx1"/>
              </a:solidFill>
            </a:rPr>
            <a:t>EU</a:t>
          </a:r>
          <a:r>
            <a:rPr lang="hr-HR" sz="2100" b="1" kern="1200" baseline="0" dirty="0" smtClean="0">
              <a:solidFill>
                <a:schemeClr val="tx1"/>
              </a:solidFill>
            </a:rPr>
            <a:t>-a</a:t>
          </a:r>
          <a:r>
            <a:rPr lang="en-IE" sz="2100" b="1" kern="1200" baseline="0" dirty="0" smtClean="0">
              <a:solidFill>
                <a:schemeClr val="tx1"/>
              </a:solidFill>
            </a:rPr>
            <a:t> </a:t>
          </a:r>
          <a:r>
            <a:rPr lang="hr-HR" sz="2100" b="1" kern="1200" baseline="0" dirty="0" smtClean="0">
              <a:solidFill>
                <a:schemeClr val="tx1"/>
              </a:solidFill>
            </a:rPr>
            <a:t> i semestar </a:t>
          </a:r>
          <a:r>
            <a:rPr lang="en-IE" sz="2100" b="1" kern="1200" baseline="0" dirty="0" smtClean="0">
              <a:solidFill>
                <a:schemeClr val="tx1"/>
              </a:solidFill>
            </a:rPr>
            <a:t> EU</a:t>
          </a:r>
          <a:r>
            <a:rPr lang="hr-HR" sz="2100" b="1" kern="1200" baseline="0" dirty="0" smtClean="0">
              <a:solidFill>
                <a:schemeClr val="tx1"/>
              </a:solidFill>
            </a:rPr>
            <a:t>-a</a:t>
          </a:r>
          <a:endParaRPr lang="en-IE" sz="2100" b="1" kern="1200" baseline="0" dirty="0">
            <a:solidFill>
              <a:schemeClr val="tx1"/>
            </a:solidFill>
          </a:endParaRPr>
        </a:p>
      </dsp:txBody>
      <dsp:txXfrm rot="5400000">
        <a:off x="0" y="33975"/>
        <a:ext cx="3034145" cy="1524000"/>
      </dsp:txXfrm>
    </dsp:sp>
    <dsp:sp modelId="{8D9B7993-42B9-4B40-B8EB-DF1EF2C99B62}">
      <dsp:nvSpPr>
        <dsp:cNvPr id="0" name=""/>
        <dsp:cNvSpPr/>
      </dsp:nvSpPr>
      <dsp:spPr>
        <a:xfrm>
          <a:off x="3034145" y="16926"/>
          <a:ext cx="3034145" cy="2031999"/>
        </a:xfrm>
        <a:prstGeom prst="round1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100" b="1" kern="1200" baseline="0" noProof="0" dirty="0" smtClean="0">
              <a:solidFill>
                <a:schemeClr val="tx1"/>
              </a:solidFill>
            </a:rPr>
            <a:t>Revidirani rokovi nacionalnog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100" b="1" kern="1200" baseline="0" noProof="0" dirty="0" smtClean="0">
              <a:solidFill>
                <a:schemeClr val="tx1"/>
              </a:solidFill>
            </a:rPr>
            <a:t>proračuna</a:t>
          </a:r>
          <a:endParaRPr lang="hr-HR" sz="2100" b="1" kern="1200" baseline="0" noProof="0" dirty="0">
            <a:solidFill>
              <a:schemeClr val="tx1"/>
            </a:solidFill>
          </a:endParaRPr>
        </a:p>
      </dsp:txBody>
      <dsp:txXfrm>
        <a:off x="3034145" y="16926"/>
        <a:ext cx="3034145" cy="1524000"/>
      </dsp:txXfrm>
    </dsp:sp>
    <dsp:sp modelId="{9A66175E-7C54-41D2-8663-F77DBB82BF31}">
      <dsp:nvSpPr>
        <dsp:cNvPr id="0" name=""/>
        <dsp:cNvSpPr/>
      </dsp:nvSpPr>
      <dsp:spPr>
        <a:xfrm rot="10800000">
          <a:off x="0" y="1978192"/>
          <a:ext cx="3034145" cy="2031999"/>
        </a:xfrm>
        <a:prstGeom prst="round1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100" b="1" kern="1200" baseline="0" dirty="0" smtClean="0">
              <a:solidFill>
                <a:schemeClr val="tx1"/>
              </a:solidFill>
            </a:rPr>
            <a:t>Revizija srednjoročnog okvira rashoda i potrošnje</a:t>
          </a:r>
          <a:endParaRPr lang="en-IE" sz="2100" b="1" kern="1200" baseline="0" dirty="0">
            <a:solidFill>
              <a:schemeClr val="tx1"/>
            </a:solidFill>
          </a:endParaRPr>
        </a:p>
      </dsp:txBody>
      <dsp:txXfrm rot="10800000">
        <a:off x="0" y="2486192"/>
        <a:ext cx="3034145" cy="1524000"/>
      </dsp:txXfrm>
    </dsp:sp>
    <dsp:sp modelId="{9523DF07-3AC7-4F3B-8940-C9279B668642}">
      <dsp:nvSpPr>
        <dsp:cNvPr id="0" name=""/>
        <dsp:cNvSpPr/>
      </dsp:nvSpPr>
      <dsp:spPr>
        <a:xfrm rot="5400000">
          <a:off x="3525417" y="1477119"/>
          <a:ext cx="2031999" cy="3034145"/>
        </a:xfrm>
        <a:prstGeom prst="round1Rect">
          <a:avLst/>
        </a:prstGeom>
        <a:solidFill>
          <a:srgbClr val="5D74D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100" b="1" kern="1200" baseline="0" dirty="0" smtClean="0">
              <a:solidFill>
                <a:schemeClr val="tx1"/>
              </a:solidFill>
            </a:rPr>
            <a:t>Politika rashoda temeljena na dokazima</a:t>
          </a:r>
          <a:endParaRPr lang="en-IE" sz="2100" b="1" kern="1200" baseline="0" dirty="0" smtClean="0">
            <a:solidFill>
              <a:schemeClr val="tx1"/>
            </a:solidFill>
          </a:endParaRPr>
        </a:p>
      </dsp:txBody>
      <dsp:txXfrm rot="-5400000">
        <a:off x="3024345" y="2486191"/>
        <a:ext cx="3034145" cy="1524000"/>
      </dsp:txXfrm>
    </dsp:sp>
    <dsp:sp modelId="{6A130CAB-C211-46B9-91B2-C3037E4F7B62}">
      <dsp:nvSpPr>
        <dsp:cNvPr id="0" name=""/>
        <dsp:cNvSpPr/>
      </dsp:nvSpPr>
      <dsp:spPr>
        <a:xfrm>
          <a:off x="2150426" y="1512173"/>
          <a:ext cx="1820487" cy="1015999"/>
        </a:xfrm>
        <a:prstGeom prst="roundRect">
          <a:avLst/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100" b="1" kern="1200" dirty="0" smtClean="0">
              <a:solidFill>
                <a:schemeClr val="tx1"/>
              </a:solidFill>
            </a:rPr>
            <a:t>Proračun</a:t>
          </a:r>
          <a:endParaRPr lang="en-IE" sz="2100" b="1" kern="1200" dirty="0">
            <a:solidFill>
              <a:schemeClr val="tx1"/>
            </a:solidFill>
          </a:endParaRPr>
        </a:p>
      </dsp:txBody>
      <dsp:txXfrm>
        <a:off x="2200023" y="1561770"/>
        <a:ext cx="1721293" cy="9168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593BE5-95E7-4944-8135-EF31CF6FEF8B}">
      <dsp:nvSpPr>
        <dsp:cNvPr id="0" name=""/>
        <dsp:cNvSpPr/>
      </dsp:nvSpPr>
      <dsp:spPr>
        <a:xfrm>
          <a:off x="2144760" y="256786"/>
          <a:ext cx="3667316" cy="1273610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DD8B6E-ACCE-4E9B-8959-393102A905AB}">
      <dsp:nvSpPr>
        <dsp:cNvPr id="0" name=""/>
        <dsp:cNvSpPr/>
      </dsp:nvSpPr>
      <dsp:spPr>
        <a:xfrm>
          <a:off x="3663697" y="3594609"/>
          <a:ext cx="710720" cy="454860"/>
        </a:xfrm>
        <a:prstGeom prst="downArrow">
          <a:avLst/>
        </a:prstGeom>
        <a:solidFill>
          <a:srgbClr val="0088E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DEC491-7F17-4296-BE62-6662B9EDFE72}">
      <dsp:nvSpPr>
        <dsp:cNvPr id="0" name=""/>
        <dsp:cNvSpPr/>
      </dsp:nvSpPr>
      <dsp:spPr>
        <a:xfrm>
          <a:off x="1734538" y="3739314"/>
          <a:ext cx="4241225" cy="8528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600" kern="1200" baseline="0" dirty="0" smtClean="0">
              <a:solidFill>
                <a:srgbClr val="2C57AE"/>
              </a:solidFill>
            </a:rPr>
            <a:t>Upravljačka skupina</a:t>
          </a:r>
          <a:endParaRPr lang="en-IE" sz="2600" kern="1200" dirty="0"/>
        </a:p>
      </dsp:txBody>
      <dsp:txXfrm>
        <a:off x="1734538" y="3739314"/>
        <a:ext cx="4241225" cy="852864"/>
      </dsp:txXfrm>
    </dsp:sp>
    <dsp:sp modelId="{6C14CC11-10DC-41E1-B5A4-1A36B4DFCFB3}">
      <dsp:nvSpPr>
        <dsp:cNvPr id="0" name=""/>
        <dsp:cNvSpPr/>
      </dsp:nvSpPr>
      <dsp:spPr>
        <a:xfrm>
          <a:off x="3478071" y="1628760"/>
          <a:ext cx="1279296" cy="12792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600" kern="1200" dirty="0" smtClean="0"/>
            <a:t>Internal analysis</a:t>
          </a:r>
          <a:endParaRPr lang="en-IE" sz="1600" kern="1200" dirty="0"/>
        </a:p>
      </dsp:txBody>
      <dsp:txXfrm>
        <a:off x="3665420" y="1816109"/>
        <a:ext cx="904598" cy="904598"/>
      </dsp:txXfrm>
    </dsp:sp>
    <dsp:sp modelId="{21BF31D1-522A-47E0-B77A-8D72649D3972}">
      <dsp:nvSpPr>
        <dsp:cNvPr id="0" name=""/>
        <dsp:cNvSpPr/>
      </dsp:nvSpPr>
      <dsp:spPr>
        <a:xfrm>
          <a:off x="2007513" y="439881"/>
          <a:ext cx="1813530" cy="1449519"/>
        </a:xfrm>
        <a:prstGeom prst="ellipse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/>
            <a:t>Podatci i informacije od ministarstava</a:t>
          </a:r>
          <a:endParaRPr lang="en-IE" sz="1400" kern="1200" dirty="0"/>
        </a:p>
      </dsp:txBody>
      <dsp:txXfrm>
        <a:off x="2273098" y="652158"/>
        <a:ext cx="1282360" cy="1024965"/>
      </dsp:txXfrm>
    </dsp:sp>
    <dsp:sp modelId="{379D780A-F694-490A-BE3E-7991F65EE673}">
      <dsp:nvSpPr>
        <dsp:cNvPr id="0" name=""/>
        <dsp:cNvSpPr/>
      </dsp:nvSpPr>
      <dsp:spPr>
        <a:xfrm>
          <a:off x="3628186" y="295861"/>
          <a:ext cx="1763701" cy="1406970"/>
        </a:xfrm>
        <a:prstGeom prst="ellipse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/>
            <a:t>Savjetovanja s javnošću</a:t>
          </a:r>
          <a:endParaRPr lang="en-IE" sz="1400" kern="1200" dirty="0"/>
        </a:p>
      </dsp:txBody>
      <dsp:txXfrm>
        <a:off x="3886474" y="501907"/>
        <a:ext cx="1247125" cy="994878"/>
      </dsp:txXfrm>
    </dsp:sp>
    <dsp:sp modelId="{6AAAFE1B-15CB-4FA7-827E-13773C3E799E}">
      <dsp:nvSpPr>
        <dsp:cNvPr id="0" name=""/>
        <dsp:cNvSpPr/>
      </dsp:nvSpPr>
      <dsp:spPr>
        <a:xfrm>
          <a:off x="1409480" y="68985"/>
          <a:ext cx="5417262" cy="3472021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9187C9-B11F-4C45-B21C-FA374727A3D6}">
      <dsp:nvSpPr>
        <dsp:cNvPr id="0" name=""/>
        <dsp:cNvSpPr/>
      </dsp:nvSpPr>
      <dsp:spPr>
        <a:xfrm rot="16200000">
          <a:off x="-533201" y="534133"/>
          <a:ext cx="3490800" cy="2422534"/>
        </a:xfrm>
        <a:prstGeom prst="flowChartManualOperation">
          <a:avLst/>
        </a:prstGeom>
        <a:solidFill>
          <a:srgbClr val="2C57A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6582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/>
            <a:t>1. test</a:t>
          </a:r>
          <a:r>
            <a:rPr lang="en-IE" sz="1800" kern="1200" dirty="0" smtClean="0"/>
            <a:t> – </a:t>
          </a:r>
          <a:r>
            <a:rPr lang="hr-HR" sz="1800" kern="1200" dirty="0" smtClean="0"/>
            <a:t>načela</a:t>
          </a:r>
          <a:endParaRPr lang="en-IE" sz="1800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E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400" kern="1200" dirty="0" smtClean="0"/>
            <a:t>Ciljevi</a:t>
          </a:r>
          <a:endParaRPr lang="en-IE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400" kern="1200" dirty="0" smtClean="0"/>
            <a:t>Relevantnost</a:t>
          </a:r>
          <a:endParaRPr lang="en-IE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400" kern="1200" dirty="0" smtClean="0"/>
            <a:t>Klauzule o vremenskom ograničenju valjanosti</a:t>
          </a:r>
          <a:endParaRPr lang="en-IE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IE" sz="1400" kern="1200" dirty="0"/>
        </a:p>
      </dsp:txBody>
      <dsp:txXfrm rot="5400000">
        <a:off x="932" y="698160"/>
        <a:ext cx="2422534" cy="2094480"/>
      </dsp:txXfrm>
    </dsp:sp>
    <dsp:sp modelId="{69C60228-DBC2-41D6-9A6C-3CFD5937D95C}">
      <dsp:nvSpPr>
        <dsp:cNvPr id="0" name=""/>
        <dsp:cNvSpPr/>
      </dsp:nvSpPr>
      <dsp:spPr>
        <a:xfrm rot="16200000">
          <a:off x="2110188" y="534133"/>
          <a:ext cx="3490800" cy="2422534"/>
        </a:xfrm>
        <a:prstGeom prst="flowChartManualOperation">
          <a:avLst/>
        </a:prstGeom>
        <a:solidFill>
          <a:srgbClr val="2C57A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6582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800" kern="1200" dirty="0" smtClean="0"/>
            <a:t>2</a:t>
          </a:r>
          <a:r>
            <a:rPr lang="hr-HR" sz="1800" kern="1200" dirty="0" smtClean="0"/>
            <a:t>. test</a:t>
          </a:r>
          <a:r>
            <a:rPr lang="en-IE" sz="1800" kern="1200" dirty="0" smtClean="0"/>
            <a:t> – </a:t>
          </a:r>
          <a:r>
            <a:rPr lang="hr-HR" sz="1800" kern="1200" dirty="0" smtClean="0"/>
            <a:t>djelotvornost</a:t>
          </a:r>
          <a:endParaRPr lang="en-IE" sz="1800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E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400" kern="1200" dirty="0" smtClean="0"/>
            <a:t>Ostvarenje ciljeva</a:t>
          </a:r>
          <a:endParaRPr lang="en-IE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400" kern="1200" dirty="0" smtClean="0"/>
            <a:t>Učinci</a:t>
          </a:r>
          <a:endParaRPr lang="en-IE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400" kern="1200" dirty="0" smtClean="0"/>
            <a:t>Alternativna rješenja</a:t>
          </a:r>
          <a:endParaRPr lang="en-IE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400" kern="1200" dirty="0" smtClean="0"/>
            <a:t>Utvrđivanje mjerila</a:t>
          </a:r>
          <a:endParaRPr lang="en-IE" sz="1400" kern="1200" dirty="0"/>
        </a:p>
      </dsp:txBody>
      <dsp:txXfrm rot="5400000">
        <a:off x="2644321" y="698160"/>
        <a:ext cx="2422534" cy="2094480"/>
      </dsp:txXfrm>
    </dsp:sp>
    <dsp:sp modelId="{A17316D0-0D6E-4C92-BE88-D75D2A30B55F}">
      <dsp:nvSpPr>
        <dsp:cNvPr id="0" name=""/>
        <dsp:cNvSpPr/>
      </dsp:nvSpPr>
      <dsp:spPr>
        <a:xfrm rot="16200000">
          <a:off x="4675248" y="534133"/>
          <a:ext cx="3490800" cy="2422534"/>
        </a:xfrm>
        <a:prstGeom prst="flowChartManualOperation">
          <a:avLst/>
        </a:prstGeom>
        <a:solidFill>
          <a:srgbClr val="2C57A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6582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800" kern="1200" dirty="0" smtClean="0"/>
            <a:t>3</a:t>
          </a:r>
          <a:r>
            <a:rPr lang="hr-HR" sz="1800" kern="1200" dirty="0" smtClean="0"/>
            <a:t>. test</a:t>
          </a:r>
          <a:r>
            <a:rPr lang="en-IE" sz="1800" kern="1200" dirty="0" smtClean="0"/>
            <a:t> – </a:t>
          </a:r>
          <a:r>
            <a:rPr lang="hr-HR" sz="1800" kern="1200" dirty="0" smtClean="0"/>
            <a:t>učinkovitost</a:t>
          </a:r>
          <a:endParaRPr lang="en-IE" sz="1800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E" sz="1800" kern="1200" dirty="0" smtClean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400" kern="1200" dirty="0" smtClean="0"/>
            <a:t>Ishodi i trend</a:t>
          </a:r>
          <a:endParaRPr lang="en-IE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400" kern="1200" dirty="0" smtClean="0"/>
            <a:t>Jedinična cijena</a:t>
          </a:r>
          <a:endParaRPr lang="en-IE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400" kern="1200" dirty="0" smtClean="0"/>
            <a:t>Administrativni troškovi</a:t>
          </a:r>
          <a:endParaRPr lang="en-IE" sz="1400" kern="1200" dirty="0"/>
        </a:p>
      </dsp:txBody>
      <dsp:txXfrm rot="5400000">
        <a:off x="5209381" y="698160"/>
        <a:ext cx="2422534" cy="20944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A7AD7D-282A-4FDA-9D97-C369465267BF}">
      <dsp:nvSpPr>
        <dsp:cNvPr id="0" name=""/>
        <dsp:cNvSpPr/>
      </dsp:nvSpPr>
      <dsp:spPr>
        <a:xfrm rot="5400000">
          <a:off x="2630104" y="97992"/>
          <a:ext cx="1506471" cy="1310630"/>
        </a:xfrm>
        <a:prstGeom prst="hexagon">
          <a:avLst>
            <a:gd name="adj" fmla="val 25000"/>
            <a:gd name="vf" fmla="val 115470"/>
          </a:avLst>
        </a:prstGeom>
        <a:solidFill>
          <a:srgbClr val="2C57A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kern="1200" dirty="0" smtClean="0"/>
            <a:t>Podrška socijalnoj stanogradnji</a:t>
          </a:r>
          <a:endParaRPr lang="en-IE" sz="1000" kern="1200" dirty="0"/>
        </a:p>
      </dsp:txBody>
      <dsp:txXfrm rot="-5400000">
        <a:off x="2932264" y="234830"/>
        <a:ext cx="902150" cy="1036955"/>
      </dsp:txXfrm>
    </dsp:sp>
    <dsp:sp modelId="{CBB1AC63-284B-4380-ADBD-3972AAE729C6}">
      <dsp:nvSpPr>
        <dsp:cNvPr id="0" name=""/>
        <dsp:cNvSpPr/>
      </dsp:nvSpPr>
      <dsp:spPr>
        <a:xfrm>
          <a:off x="4078426" y="301365"/>
          <a:ext cx="1681222" cy="9038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E5D1C6-793C-45D9-89AC-5D63DA047405}">
      <dsp:nvSpPr>
        <dsp:cNvPr id="0" name=""/>
        <dsp:cNvSpPr/>
      </dsp:nvSpPr>
      <dsp:spPr>
        <a:xfrm rot="5400000">
          <a:off x="1214624" y="97992"/>
          <a:ext cx="1506471" cy="1310630"/>
        </a:xfrm>
        <a:prstGeom prst="hexagon">
          <a:avLst>
            <a:gd name="adj" fmla="val 25000"/>
            <a:gd name="vf" fmla="val 115470"/>
          </a:avLst>
        </a:prstGeom>
        <a:solidFill>
          <a:srgbClr val="2C57A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/>
            <a:t>Aktivacija na tržištu rada</a:t>
          </a:r>
          <a:endParaRPr lang="en-IE" sz="1400" kern="1200" dirty="0"/>
        </a:p>
      </dsp:txBody>
      <dsp:txXfrm rot="-5400000">
        <a:off x="1516784" y="234830"/>
        <a:ext cx="902150" cy="1036955"/>
      </dsp:txXfrm>
    </dsp:sp>
    <dsp:sp modelId="{233B542E-60C0-47CC-A701-CFE4D631777E}">
      <dsp:nvSpPr>
        <dsp:cNvPr id="0" name=""/>
        <dsp:cNvSpPr/>
      </dsp:nvSpPr>
      <dsp:spPr>
        <a:xfrm rot="5400000">
          <a:off x="1919652" y="1376684"/>
          <a:ext cx="1506471" cy="1310630"/>
        </a:xfrm>
        <a:prstGeom prst="hexagon">
          <a:avLst>
            <a:gd name="adj" fmla="val 25000"/>
            <a:gd name="vf" fmla="val 115470"/>
          </a:avLst>
        </a:prstGeom>
        <a:solidFill>
          <a:srgbClr val="2C57A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kern="1200" dirty="0" smtClean="0"/>
            <a:t>Izvori financiranja za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kern="1200" dirty="0" smtClean="0"/>
            <a:t>treći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kern="1200" dirty="0" smtClean="0"/>
            <a:t>sektor</a:t>
          </a:r>
          <a:endParaRPr lang="en-IE" sz="1000" kern="1200" dirty="0"/>
        </a:p>
      </dsp:txBody>
      <dsp:txXfrm rot="-5400000">
        <a:off x="2221812" y="1513522"/>
        <a:ext cx="902150" cy="1036955"/>
      </dsp:txXfrm>
    </dsp:sp>
    <dsp:sp modelId="{887A4EE3-D56A-4739-95E9-2438085AEBE3}">
      <dsp:nvSpPr>
        <dsp:cNvPr id="0" name=""/>
        <dsp:cNvSpPr/>
      </dsp:nvSpPr>
      <dsp:spPr>
        <a:xfrm>
          <a:off x="336351" y="1580058"/>
          <a:ext cx="1626989" cy="9038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AF1F40-BB53-4FB6-8C5B-1B15D72A8C30}">
      <dsp:nvSpPr>
        <dsp:cNvPr id="0" name=""/>
        <dsp:cNvSpPr/>
      </dsp:nvSpPr>
      <dsp:spPr>
        <a:xfrm rot="5400000">
          <a:off x="3286456" y="1394069"/>
          <a:ext cx="1506471" cy="1310630"/>
        </a:xfrm>
        <a:prstGeom prst="hexagon">
          <a:avLst>
            <a:gd name="adj" fmla="val 25000"/>
            <a:gd name="vf" fmla="val 115470"/>
          </a:avLst>
        </a:prstGeom>
        <a:solidFill>
          <a:srgbClr val="2C57A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kern="1200" dirty="0" smtClean="0"/>
            <a:t>Javno financiranje lokalnog prijevoza</a:t>
          </a:r>
          <a:endParaRPr lang="en-IE" sz="1100" kern="1200" dirty="0"/>
        </a:p>
      </dsp:txBody>
      <dsp:txXfrm rot="-5400000">
        <a:off x="3588616" y="1530907"/>
        <a:ext cx="902150" cy="1036955"/>
      </dsp:txXfrm>
    </dsp:sp>
    <dsp:sp modelId="{C5491433-0D69-4751-9B65-AA30516D1504}">
      <dsp:nvSpPr>
        <dsp:cNvPr id="0" name=""/>
        <dsp:cNvSpPr/>
      </dsp:nvSpPr>
      <dsp:spPr>
        <a:xfrm rot="5400000">
          <a:off x="2630104" y="2655377"/>
          <a:ext cx="1506471" cy="1310630"/>
        </a:xfrm>
        <a:prstGeom prst="hexagon">
          <a:avLst>
            <a:gd name="adj" fmla="val 25000"/>
            <a:gd name="vf" fmla="val 115470"/>
          </a:avLst>
        </a:prstGeom>
        <a:solidFill>
          <a:srgbClr val="2C57A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900" kern="1200" dirty="0" smtClean="0"/>
            <a:t>Podrška poduzetnicima</a:t>
          </a:r>
          <a:endParaRPr lang="en-IE" sz="900" kern="1200" dirty="0"/>
        </a:p>
      </dsp:txBody>
      <dsp:txXfrm rot="-5400000">
        <a:off x="2932264" y="2792215"/>
        <a:ext cx="902150" cy="1036955"/>
      </dsp:txXfrm>
    </dsp:sp>
    <dsp:sp modelId="{0C6240EA-35DA-431C-A9E4-B14E3667212A}">
      <dsp:nvSpPr>
        <dsp:cNvPr id="0" name=""/>
        <dsp:cNvSpPr/>
      </dsp:nvSpPr>
      <dsp:spPr>
        <a:xfrm>
          <a:off x="4078426" y="2858751"/>
          <a:ext cx="1681222" cy="9038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2BC413-19F9-400E-A86C-4659E19D0CE0}">
      <dsp:nvSpPr>
        <dsp:cNvPr id="0" name=""/>
        <dsp:cNvSpPr/>
      </dsp:nvSpPr>
      <dsp:spPr>
        <a:xfrm rot="5400000">
          <a:off x="1214624" y="2655377"/>
          <a:ext cx="1506471" cy="1310630"/>
        </a:xfrm>
        <a:prstGeom prst="hexagon">
          <a:avLst>
            <a:gd name="adj" fmla="val 25000"/>
            <a:gd name="vf" fmla="val 115470"/>
          </a:avLst>
        </a:prstGeom>
        <a:solidFill>
          <a:srgbClr val="2C57A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kern="1200" dirty="0" smtClean="0"/>
            <a:t>Naslijeđeni programi</a:t>
          </a:r>
          <a:endParaRPr lang="en-IE" sz="1200" kern="1200" dirty="0"/>
        </a:p>
      </dsp:txBody>
      <dsp:txXfrm rot="-5400000">
        <a:off x="1516784" y="2792215"/>
        <a:ext cx="902150" cy="103695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A33B29-DB7F-4257-9A18-F53D1D03E16B}">
      <dsp:nvSpPr>
        <dsp:cNvPr id="0" name=""/>
        <dsp:cNvSpPr/>
      </dsp:nvSpPr>
      <dsp:spPr>
        <a:xfrm>
          <a:off x="0" y="-24463"/>
          <a:ext cx="6096000" cy="3809999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14FC10-BA1B-4A58-B2B4-B6BAF22C4019}">
      <dsp:nvSpPr>
        <dsp:cNvPr id="0" name=""/>
        <dsp:cNvSpPr/>
      </dsp:nvSpPr>
      <dsp:spPr>
        <a:xfrm>
          <a:off x="774192" y="2588167"/>
          <a:ext cx="158496" cy="1584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578D7D-E2B6-472A-B893-BFA385149C19}">
      <dsp:nvSpPr>
        <dsp:cNvPr id="0" name=""/>
        <dsp:cNvSpPr/>
      </dsp:nvSpPr>
      <dsp:spPr>
        <a:xfrm>
          <a:off x="864092" y="2330427"/>
          <a:ext cx="1708418" cy="17750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984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baseline="0" dirty="0" smtClean="0">
              <a:solidFill>
                <a:srgbClr val="2C57AE"/>
              </a:solidFill>
            </a:rPr>
            <a:t>Slično upravljanje</a:t>
          </a:r>
          <a:endParaRPr lang="en-IE" sz="1800" kern="1200" baseline="0" dirty="0" smtClean="0">
            <a:solidFill>
              <a:srgbClr val="2C57AE"/>
            </a:solidFill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baseline="0" dirty="0" smtClean="0">
              <a:solidFill>
                <a:srgbClr val="2C57AE"/>
              </a:solidFill>
            </a:rPr>
            <a:t>Fokus na unutarnjem upravljanju</a:t>
          </a:r>
          <a:endParaRPr lang="en-IE" sz="1800" kern="1200" baseline="0" dirty="0" smtClean="0">
            <a:solidFill>
              <a:srgbClr val="2C57AE"/>
            </a:solidFill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E" sz="1800" kern="1200" baseline="0" dirty="0" smtClean="0">
            <a:solidFill>
              <a:srgbClr val="2C57AE"/>
            </a:solidFill>
          </a:endParaRPr>
        </a:p>
      </dsp:txBody>
      <dsp:txXfrm>
        <a:off x="864092" y="2330427"/>
        <a:ext cx="1708418" cy="1775067"/>
      </dsp:txXfrm>
    </dsp:sp>
    <dsp:sp modelId="{C990ACAF-21B2-43E4-98C0-14287BE3568E}">
      <dsp:nvSpPr>
        <dsp:cNvPr id="0" name=""/>
        <dsp:cNvSpPr/>
      </dsp:nvSpPr>
      <dsp:spPr>
        <a:xfrm>
          <a:off x="2160239" y="1559698"/>
          <a:ext cx="286512" cy="2865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CC1645-1DCA-4FD3-8A7B-AB83CDE747E0}">
      <dsp:nvSpPr>
        <dsp:cNvPr id="0" name=""/>
        <dsp:cNvSpPr/>
      </dsp:nvSpPr>
      <dsp:spPr>
        <a:xfrm>
          <a:off x="2520274" y="1656185"/>
          <a:ext cx="1968886" cy="2200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1817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baseline="0" dirty="0" smtClean="0">
              <a:solidFill>
                <a:srgbClr val="2C57AE"/>
              </a:solidFill>
            </a:rPr>
            <a:t>Povećati koristi od reforme</a:t>
          </a:r>
          <a:endParaRPr lang="en-IE" sz="1800" kern="1200" baseline="0" dirty="0" smtClean="0">
            <a:solidFill>
              <a:srgbClr val="2C57AE"/>
            </a:solidFill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baseline="0" dirty="0" smtClean="0">
              <a:solidFill>
                <a:srgbClr val="2C57AE"/>
              </a:solidFill>
            </a:rPr>
            <a:t>Više analiza službenika riznice</a:t>
          </a:r>
          <a:endParaRPr lang="en-IE" sz="1800" kern="1200" baseline="0" dirty="0" smtClean="0">
            <a:solidFill>
              <a:srgbClr val="2C57AE"/>
            </a:solidFill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E" sz="1300" kern="1200" baseline="0" dirty="0" smtClean="0">
            <a:solidFill>
              <a:srgbClr val="2C57AE"/>
            </a:solidFill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E" sz="1300" kern="1200" baseline="0" dirty="0">
            <a:solidFill>
              <a:srgbClr val="2C57AE"/>
            </a:solidFill>
          </a:endParaRPr>
        </a:p>
      </dsp:txBody>
      <dsp:txXfrm>
        <a:off x="2520274" y="1656185"/>
        <a:ext cx="1968886" cy="2200957"/>
      </dsp:txXfrm>
    </dsp:sp>
    <dsp:sp modelId="{1C82A8A2-87EE-4C2A-BA7B-257D1099748C}">
      <dsp:nvSpPr>
        <dsp:cNvPr id="0" name=""/>
        <dsp:cNvSpPr/>
      </dsp:nvSpPr>
      <dsp:spPr>
        <a:xfrm>
          <a:off x="3744416" y="911626"/>
          <a:ext cx="396240" cy="3962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99A950-8894-4A6B-B8C1-1917DEC87800}">
      <dsp:nvSpPr>
        <dsp:cNvPr id="0" name=""/>
        <dsp:cNvSpPr/>
      </dsp:nvSpPr>
      <dsp:spPr>
        <a:xfrm>
          <a:off x="4490045" y="936099"/>
          <a:ext cx="1463040" cy="26479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959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baseline="0" dirty="0" smtClean="0">
              <a:solidFill>
                <a:srgbClr val="2C57AE"/>
              </a:solidFill>
            </a:rPr>
            <a:t>Bolji fokus</a:t>
          </a:r>
          <a:endParaRPr lang="en-IE" sz="2000" kern="1200" baseline="0" dirty="0">
            <a:solidFill>
              <a:srgbClr val="2C57AE"/>
            </a:solidFill>
          </a:endParaRPr>
        </a:p>
      </dsp:txBody>
      <dsp:txXfrm>
        <a:off x="4490045" y="936099"/>
        <a:ext cx="1463040" cy="26479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1313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5550" y="0"/>
            <a:ext cx="2881313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56725"/>
            <a:ext cx="2881313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5550" y="9356725"/>
            <a:ext cx="2881313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859FBEE7-FC4F-4EF6-8DA4-0E47A38954A0}" type="slidenum">
              <a:rPr lang="en-GB" altLang="sr-Latn-RS"/>
              <a:pPr>
                <a:defRPr/>
              </a:pPr>
              <a:t>‹#›</a:t>
            </a:fld>
            <a:endParaRPr lang="en-GB" altLang="sr-Latn-RS"/>
          </a:p>
        </p:txBody>
      </p:sp>
    </p:spTree>
    <p:extLst>
      <p:ext uri="{BB962C8B-B14F-4D97-AF65-F5344CB8AC3E}">
        <p14:creationId xmlns:p14="http://schemas.microsoft.com/office/powerpoint/2010/main" val="30533477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1313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65550" y="0"/>
            <a:ext cx="2881313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2355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860425" y="738188"/>
            <a:ext cx="4927600" cy="36941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6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5163" y="4679950"/>
            <a:ext cx="5318125" cy="443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56725"/>
            <a:ext cx="2881313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65550" y="9356725"/>
            <a:ext cx="2881313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00F6966C-0C47-4C25-9F2C-C285461B43CB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4761411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62013" y="738188"/>
            <a:ext cx="4924425" cy="3694112"/>
          </a:xfrm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IE" alt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fld id="{C1DD3EA7-B2B1-4D8F-AFF1-1228B963A14D}" type="slidenum">
              <a:rPr lang="en-US" altLang="en-US">
                <a:latin typeface="Arial" charset="0"/>
              </a:rPr>
              <a:pPr/>
              <a:t>2</a:t>
            </a:fld>
            <a:endParaRPr lang="en-US" alt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62013" y="738188"/>
            <a:ext cx="4924425" cy="3694112"/>
          </a:xfrm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IE" alt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fld id="{8A9F6F5A-42BB-4BA7-8A14-4C3A07D309A9}" type="slidenum">
              <a:rPr lang="en-US" altLang="en-US">
                <a:latin typeface="Arial" charset="0"/>
              </a:rPr>
              <a:pPr/>
              <a:t>11</a:t>
            </a:fld>
            <a:endParaRPr lang="en-US" alt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62013" y="738188"/>
            <a:ext cx="4924425" cy="3694112"/>
          </a:xfrm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IE" alt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fld id="{87CCB604-1820-463F-9CA4-B4A06B267B9D}" type="slidenum">
              <a:rPr lang="en-US" altLang="en-US">
                <a:latin typeface="Arial" charset="0"/>
              </a:rPr>
              <a:pPr/>
              <a:t>12</a:t>
            </a:fld>
            <a:endParaRPr lang="en-US" alt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fld id="{218882FD-45B8-4133-A809-055CFA657872}" type="slidenum">
              <a:rPr lang="en-US" altLang="en-US">
                <a:latin typeface="Arial" charset="0"/>
              </a:rPr>
              <a:pPr/>
              <a:t>13</a:t>
            </a:fld>
            <a:endParaRPr lang="en-US" altLang="en-US">
              <a:latin typeface="Arial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2013" y="738188"/>
            <a:ext cx="4924425" cy="3694112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168275" indent="-168275" eaLnBrk="1" hangingPunct="1">
              <a:buFontTx/>
              <a:buChar char="•"/>
            </a:pPr>
            <a:endParaRPr lang="en-GB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62013" y="738188"/>
            <a:ext cx="4924425" cy="3694112"/>
          </a:xfrm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IE" alt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fld id="{7143F419-7F7E-4AC9-8F31-FB547D5E5876}" type="slidenum">
              <a:rPr lang="en-US" altLang="en-US">
                <a:latin typeface="Arial" charset="0"/>
              </a:rPr>
              <a:pPr/>
              <a:t>14</a:t>
            </a:fld>
            <a:endParaRPr lang="en-US" alt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62013" y="738188"/>
            <a:ext cx="4924425" cy="3694112"/>
          </a:xfrm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IE" alt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fld id="{14ACF04B-4870-4D88-81BD-1CDFDE4A9CFD}" type="slidenum">
              <a:rPr lang="en-IE" altLang="en-US">
                <a:latin typeface="Arial" charset="0"/>
              </a:rPr>
              <a:pPr/>
              <a:t>15</a:t>
            </a:fld>
            <a:endParaRPr lang="en-IE" alt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62013" y="738188"/>
            <a:ext cx="4924425" cy="3694112"/>
          </a:xfrm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IE" alt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fld id="{EF5A7AB4-13D3-46AD-8C86-0964AA6B1C27}" type="slidenum">
              <a:rPr lang="en-US" altLang="en-US">
                <a:latin typeface="Arial" charset="0"/>
              </a:rPr>
              <a:pPr/>
              <a:t>16</a:t>
            </a:fld>
            <a:endParaRPr lang="en-US" alt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62013" y="738188"/>
            <a:ext cx="4924425" cy="3694112"/>
          </a:xfrm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IE" alt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fld id="{7B6AD316-8FD9-4D55-BBEF-017A64DB8008}" type="slidenum">
              <a:rPr lang="en-US" altLang="en-US">
                <a:latin typeface="Arial" charset="0"/>
              </a:rPr>
              <a:pPr/>
              <a:t>17</a:t>
            </a:fld>
            <a:endParaRPr lang="en-US" alt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62013" y="738188"/>
            <a:ext cx="4924425" cy="3694112"/>
          </a:xfrm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IE" alt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fld id="{4227E99E-4310-4209-B975-023F38E932C2}" type="slidenum">
              <a:rPr lang="en-US" altLang="en-US">
                <a:latin typeface="Arial" charset="0"/>
              </a:rPr>
              <a:pPr/>
              <a:t>18</a:t>
            </a:fld>
            <a:endParaRPr lang="en-US" alt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62013" y="738188"/>
            <a:ext cx="4924425" cy="3694112"/>
          </a:xfrm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IE" alt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fld id="{53B9E32C-B23A-401A-A442-663C058AE50F}" type="slidenum">
              <a:rPr lang="en-US" altLang="en-US">
                <a:latin typeface="Arial" charset="0"/>
              </a:rPr>
              <a:pPr/>
              <a:t>19</a:t>
            </a:fld>
            <a:endParaRPr lang="en-US" alt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62013" y="738188"/>
            <a:ext cx="4924425" cy="3694112"/>
          </a:xfrm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17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017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017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017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017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fld id="{78DF2705-BE08-430E-A756-768BAE4204E7}" type="slidenum">
              <a:rPr lang="en-IE" altLang="en-US">
                <a:latin typeface="Arial" charset="0"/>
              </a:rPr>
              <a:pPr/>
              <a:t>20</a:t>
            </a:fld>
            <a:endParaRPr lang="en-IE" alt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62013" y="738188"/>
            <a:ext cx="4924425" cy="3694112"/>
          </a:xfrm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just"/>
            <a:endParaRPr lang="en-IE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fld id="{479A802F-A4FD-407C-A7BD-457E91F0CC9B}" type="slidenum">
              <a:rPr lang="en-US" altLang="en-US">
                <a:solidFill>
                  <a:srgbClr val="000000"/>
                </a:solidFill>
                <a:latin typeface="Arial" charset="0"/>
              </a:rPr>
              <a:pPr/>
              <a:t>3</a:t>
            </a:fld>
            <a:endParaRPr lang="en-US" altLang="en-US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62013" y="738188"/>
            <a:ext cx="4924425" cy="3694112"/>
          </a:xfrm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IE" alt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fld id="{9955EE2A-5045-4320-8787-94A1917121A4}" type="slidenum">
              <a:rPr lang="en-US" altLang="en-US">
                <a:latin typeface="Arial" charset="0"/>
              </a:rPr>
              <a:pPr/>
              <a:t>4</a:t>
            </a:fld>
            <a:endParaRPr lang="en-US" alt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62013" y="738188"/>
            <a:ext cx="4924425" cy="3694112"/>
          </a:xfrm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IE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fld id="{AD0AFC29-2153-4FC3-BC65-CE7F9BD5FD77}" type="slidenum">
              <a:rPr lang="en-US" altLang="en-US">
                <a:latin typeface="Arial" charset="0"/>
              </a:rPr>
              <a:pPr/>
              <a:t>5</a:t>
            </a:fld>
            <a:endParaRPr lang="en-US" alt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62013" y="738188"/>
            <a:ext cx="4924425" cy="3694112"/>
          </a:xfrm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IE" altLang="sr-Latn-RS" smtClean="0">
              <a:latin typeface="Calibri" pitchFamily="34" charset="0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fld id="{A959A8AE-2D4C-414F-BB91-E16C8A9BA852}" type="slidenum">
              <a:rPr lang="en-US" altLang="en-US">
                <a:solidFill>
                  <a:srgbClr val="000000"/>
                </a:solidFill>
                <a:latin typeface="Arial" charset="0"/>
              </a:rPr>
              <a:pPr/>
              <a:t>6</a:t>
            </a:fld>
            <a:endParaRPr lang="en-US" altLang="en-US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62013" y="738188"/>
            <a:ext cx="4924425" cy="3694112"/>
          </a:xfrm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IE" altLang="sr-Latn-RS" smtClean="0"/>
              <a:t>Scale of savings very significant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fld id="{DB40C5D9-ED08-4DFA-9A1D-41A63C3CFA49}" type="slidenum">
              <a:rPr lang="en-IE" altLang="sr-Latn-RS">
                <a:latin typeface="Arial" charset="0"/>
              </a:rPr>
              <a:pPr/>
              <a:t>7</a:t>
            </a:fld>
            <a:endParaRPr lang="en-IE" altLang="sr-Latn-R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62013" y="738188"/>
            <a:ext cx="4924425" cy="3694112"/>
          </a:xfrm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IE" altLang="en-US" smtClean="0"/>
          </a:p>
          <a:p>
            <a:r>
              <a:rPr lang="en-IE" altLang="en-US" smtClean="0"/>
              <a:t>Strategic and efficiency</a:t>
            </a: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fld id="{E40A3B05-81E2-4EC8-8D81-BE2B6C267D35}" type="slidenum">
              <a:rPr lang="en-US" altLang="en-US">
                <a:latin typeface="Arial" charset="0"/>
              </a:rPr>
              <a:pPr/>
              <a:t>8</a:t>
            </a:fld>
            <a:endParaRPr lang="en-US" alt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62013" y="738188"/>
            <a:ext cx="4924425" cy="3694112"/>
          </a:xfrm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IE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fld id="{0CA1E30E-C582-43B7-B147-523708552D8F}" type="slidenum">
              <a:rPr lang="en-IE" altLang="en-US">
                <a:latin typeface="Arial" charset="0"/>
              </a:rPr>
              <a:pPr/>
              <a:t>9</a:t>
            </a:fld>
            <a:endParaRPr lang="en-IE" alt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62013" y="738188"/>
            <a:ext cx="4924425" cy="3694112"/>
          </a:xfrm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IE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fld id="{6EE37561-DE41-4E40-8971-FFB77412D441}" type="slidenum">
              <a:rPr lang="en-US" altLang="en-US">
                <a:latin typeface="Arial" charset="0"/>
              </a:rPr>
              <a:pPr/>
              <a:t>10</a:t>
            </a:fld>
            <a:endParaRPr lang="en-US" altLang="en-US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4988" y="0"/>
            <a:ext cx="3529012" cy="145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96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2197DF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F3B2FAE-CADF-492B-88ED-F2CB8E417025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205366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258B14-C817-44F7-9A53-94B3451C8AF7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192015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0988" y="301625"/>
            <a:ext cx="2052637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8313" y="301625"/>
            <a:ext cx="6010275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43B8C-0249-48E7-AA1A-42932FEDAD75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891893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2A0DCA-15D6-4231-9227-D473038FAC6C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435955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F31BA6-CD3B-4AD5-B900-366F4EFC1AA1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449022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750" y="1827213"/>
            <a:ext cx="39957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7888" y="1827213"/>
            <a:ext cx="39957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58CEAB-9F34-445D-8606-0B8D471EFAD5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498650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9C11F1-9BB9-479F-93CE-3DDAE8D8CCDE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193418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AD9BBD-A544-4F32-B5F3-5103A2220BF6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815862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6A87DE-463C-4DE8-9E2B-02C3C7AB78FE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516131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C8ED59-659F-4338-908D-EC774F906FCE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720094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5BFA7-A296-45E9-9F97-EA50A6E578CB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993089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301625"/>
            <a:ext cx="82153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827213"/>
            <a:ext cx="814387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686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01292CA3-ACAA-4B7C-A6DA-AB2B1678EA9E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  <p:pic>
        <p:nvPicPr>
          <p:cNvPr id="1031" name="Picture 7" descr="Picture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4371975"/>
            <a:ext cx="1411288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68313" y="1557338"/>
            <a:ext cx="8207375" cy="0"/>
          </a:xfrm>
          <a:prstGeom prst="line">
            <a:avLst/>
          </a:prstGeom>
          <a:noFill/>
          <a:ln w="79375">
            <a:solidFill>
              <a:srgbClr val="66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34" r:id="rId2"/>
    <p:sldLayoutId id="2147483835" r:id="rId3"/>
    <p:sldLayoutId id="2147483836" r:id="rId4"/>
    <p:sldLayoutId id="2147483837" r:id="rId5"/>
    <p:sldLayoutId id="2147483838" r:id="rId6"/>
    <p:sldLayoutId id="2147483839" r:id="rId7"/>
    <p:sldLayoutId id="2147483840" r:id="rId8"/>
    <p:sldLayoutId id="2147483841" r:id="rId9"/>
    <p:sldLayoutId id="2147483842" r:id="rId10"/>
    <p:sldLayoutId id="214748384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2C57A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2C57AE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2C57AE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2C57AE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2C57AE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2C57AE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2C57AE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2C57AE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2C57AE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rgbClr val="2C57AE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rgbClr val="2197DF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rgbClr val="2197DF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rgbClr val="2197DF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rgbClr val="2197DF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rgbClr val="2197DF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rgbClr val="2197DF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rgbClr val="2197DF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rgbClr val="2197D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emf"/><Relationship Id="rId5" Type="http://schemas.openxmlformats.org/officeDocument/2006/relationships/oleObject" Target="../embeddings/Microsoft_Excel_97-2003_Worksheet1.xls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3"/>
          <p:cNvSpPr txBox="1">
            <a:spLocks noChangeArrowheads="1"/>
          </p:cNvSpPr>
          <p:nvPr/>
        </p:nvSpPr>
        <p:spPr bwMode="auto">
          <a:xfrm>
            <a:off x="684213" y="1773238"/>
            <a:ext cx="7343775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hr-HR" altLang="sr-Latn-RS" sz="2800" b="1" smtClean="0">
                <a:solidFill>
                  <a:srgbClr val="274E9D"/>
                </a:solidFill>
                <a:latin typeface="Arial" charset="0"/>
              </a:rPr>
              <a:t>Revizija </a:t>
            </a:r>
            <a:r>
              <a:rPr lang="hr-HR" altLang="sr-Latn-RS" sz="2800" b="1" dirty="0">
                <a:solidFill>
                  <a:srgbClr val="274E9D"/>
                </a:solidFill>
                <a:latin typeface="Arial" charset="0"/>
              </a:rPr>
              <a:t>javne potrošnje: teorija i praksa</a:t>
            </a:r>
          </a:p>
          <a:p>
            <a:pPr algn="ctr" eaLnBrk="1" hangingPunct="1">
              <a:spcBef>
                <a:spcPct val="50000"/>
              </a:spcBef>
            </a:pPr>
            <a:endParaRPr lang="hr-HR" altLang="sr-Latn-RS" sz="2800" b="1" dirty="0">
              <a:solidFill>
                <a:srgbClr val="274E9D"/>
              </a:solidFill>
              <a:latin typeface="Arial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hr-HR" altLang="sr-Latn-RS" sz="2800" b="1" dirty="0">
                <a:solidFill>
                  <a:srgbClr val="274E9D"/>
                </a:solidFill>
                <a:latin typeface="Arial" charset="0"/>
              </a:rPr>
              <a:t>Irsko iskustvo</a:t>
            </a:r>
            <a:endParaRPr lang="hr-HR" altLang="sr-Latn-RS" sz="2000" dirty="0">
              <a:solidFill>
                <a:srgbClr val="274E9D"/>
              </a:solidFill>
              <a:latin typeface="Arial" charset="0"/>
            </a:endParaRPr>
          </a:p>
          <a:p>
            <a:pPr eaLnBrk="1" hangingPunct="1">
              <a:spcBef>
                <a:spcPct val="50000"/>
              </a:spcBef>
            </a:pPr>
            <a:endParaRPr lang="en-IE" altLang="sr-Latn-RS" dirty="0">
              <a:solidFill>
                <a:srgbClr val="274E9D"/>
              </a:solidFill>
              <a:latin typeface="Arial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IE" altLang="sr-Latn-RS" dirty="0">
                <a:solidFill>
                  <a:srgbClr val="274E9D"/>
                </a:solidFill>
                <a:latin typeface="Arial" charset="0"/>
              </a:rPr>
              <a:t>12</a:t>
            </a:r>
            <a:r>
              <a:rPr lang="hr-HR" altLang="sr-Latn-RS" dirty="0">
                <a:solidFill>
                  <a:srgbClr val="274E9D"/>
                </a:solidFill>
                <a:latin typeface="Arial" charset="0"/>
              </a:rPr>
              <a:t>. rujna</a:t>
            </a:r>
            <a:r>
              <a:rPr lang="en-IE" altLang="sr-Latn-RS" dirty="0">
                <a:solidFill>
                  <a:srgbClr val="274E9D"/>
                </a:solidFill>
                <a:latin typeface="Arial" charset="0"/>
              </a:rPr>
              <a:t> 2014</a:t>
            </a:r>
            <a:r>
              <a:rPr lang="hr-HR" altLang="sr-Latn-RS" dirty="0">
                <a:solidFill>
                  <a:srgbClr val="274E9D"/>
                </a:solidFill>
                <a:latin typeface="Arial" charset="0"/>
              </a:rPr>
              <a:t>.</a:t>
            </a:r>
            <a:endParaRPr lang="en-IE" altLang="sr-Latn-RS" dirty="0">
              <a:solidFill>
                <a:srgbClr val="274E9D"/>
              </a:solidFill>
              <a:latin typeface="Arial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IE" altLang="sr-Latn-RS" dirty="0">
                <a:solidFill>
                  <a:srgbClr val="0070C0"/>
                </a:solidFill>
                <a:latin typeface="Arial" charset="0"/>
              </a:rPr>
              <a:t>Eoin Dormer</a:t>
            </a:r>
          </a:p>
          <a:p>
            <a:pPr eaLnBrk="1" hangingPunct="1">
              <a:spcBef>
                <a:spcPct val="50000"/>
              </a:spcBef>
            </a:pPr>
            <a:r>
              <a:rPr lang="hr-HR" altLang="sr-Latn-RS" dirty="0">
                <a:solidFill>
                  <a:srgbClr val="0070C0"/>
                </a:solidFill>
                <a:latin typeface="Arial" charset="0"/>
              </a:rPr>
              <a:t>Središnja jedinica za evaluaciju rashoda</a:t>
            </a:r>
            <a:endParaRPr lang="en-IE" altLang="sr-Latn-RS" dirty="0">
              <a:solidFill>
                <a:srgbClr val="0070C0"/>
              </a:solidFill>
              <a:latin typeface="Arial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hr-HR" altLang="sr-Latn-RS" dirty="0">
                <a:solidFill>
                  <a:srgbClr val="0070C0"/>
                </a:solidFill>
                <a:latin typeface="Arial" charset="0"/>
              </a:rPr>
              <a:t>Ministarstvo za javne rashode i reformu - Irska</a:t>
            </a:r>
            <a:endParaRPr lang="en-IE" altLang="sr-Latn-RS" dirty="0">
              <a:solidFill>
                <a:srgbClr val="0070C0"/>
              </a:solidFill>
              <a:latin typeface="Arial" charset="0"/>
            </a:endParaRPr>
          </a:p>
          <a:p>
            <a:pPr eaLnBrk="1" hangingPunct="1">
              <a:spcBef>
                <a:spcPct val="50000"/>
              </a:spcBef>
            </a:pPr>
            <a:endParaRPr lang="en-IE" altLang="sr-Latn-RS" dirty="0">
              <a:solidFill>
                <a:srgbClr val="0070C0"/>
              </a:solidFill>
              <a:latin typeface="Arial" charset="0"/>
            </a:endParaRPr>
          </a:p>
          <a:p>
            <a:pPr eaLnBrk="1" hangingPunct="1">
              <a:spcBef>
                <a:spcPct val="50000"/>
              </a:spcBef>
            </a:pPr>
            <a:endParaRPr lang="en-IE" altLang="sr-Latn-RS" dirty="0">
              <a:latin typeface="Arial" charset="0"/>
            </a:endParaRPr>
          </a:p>
        </p:txBody>
      </p:sp>
      <p:pic>
        <p:nvPicPr>
          <p:cNvPr id="3075" name="Picture 2" descr="Description: C:\Users\carberrj\AppData\Local\Microsoft\Windows\Temporary Internet Files\Content.Outlook\N8FRRKOK\Jean Carberry fin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9525" y="142875"/>
            <a:ext cx="232410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 descr="H:\PED\PPPUNIT\Presentations\2013\16321_DPEAR_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01613"/>
            <a:ext cx="2606675" cy="93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en-US" smtClean="0"/>
              <a:t>Pristup sveobuhvatnoj reviziji rashoda</a:t>
            </a:r>
            <a:endParaRPr lang="en-IE" altLang="en-US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539750" y="1687513"/>
            <a:ext cx="8208963" cy="4114800"/>
          </a:xfrm>
        </p:spPr>
        <p:txBody>
          <a:bodyPr/>
          <a:lstStyle/>
          <a:p>
            <a:endParaRPr lang="hr-HR" altLang="en-US" sz="2000" smtClean="0"/>
          </a:p>
          <a:p>
            <a:pPr>
              <a:buFont typeface="Wingdings" pitchFamily="2" charset="2"/>
              <a:buChar char="Ø"/>
            </a:pPr>
            <a:r>
              <a:rPr lang="hr-HR" altLang="en-US" sz="2000" smtClean="0"/>
              <a:t>Jasna potpora Vlade i višeg rukovodstva</a:t>
            </a:r>
          </a:p>
          <a:p>
            <a:pPr>
              <a:buFont typeface="Wingdings" pitchFamily="2" charset="2"/>
              <a:buNone/>
            </a:pPr>
            <a:endParaRPr lang="hr-HR" altLang="en-US" sz="2000" smtClean="0"/>
          </a:p>
          <a:p>
            <a:pPr>
              <a:buFont typeface="Wingdings" pitchFamily="2" charset="2"/>
              <a:buChar char="Ø"/>
            </a:pPr>
            <a:r>
              <a:rPr lang="hr-HR" altLang="en-US" sz="2000" smtClean="0"/>
              <a:t>Fokus na pitanjima reforme javnih službi</a:t>
            </a:r>
          </a:p>
          <a:p>
            <a:pPr>
              <a:buFont typeface="Wingdings" pitchFamily="2" charset="2"/>
              <a:buNone/>
            </a:pPr>
            <a:endParaRPr lang="hr-HR" altLang="en-US" sz="2000" smtClean="0"/>
          </a:p>
          <a:p>
            <a:pPr>
              <a:buFont typeface="Wingdings" pitchFamily="2" charset="2"/>
              <a:buChar char="Ø"/>
            </a:pPr>
            <a:r>
              <a:rPr lang="hr-HR" altLang="en-US" sz="2000" smtClean="0"/>
              <a:t>Provedena s pomoću predložaka za analizu vrijednosti za novac</a:t>
            </a:r>
          </a:p>
          <a:p>
            <a:pPr>
              <a:buFont typeface="Wingdings" pitchFamily="2" charset="2"/>
              <a:buNone/>
            </a:pPr>
            <a:endParaRPr lang="hr-HR" altLang="en-US" sz="2000" smtClean="0"/>
          </a:p>
          <a:p>
            <a:pPr>
              <a:buFont typeface="Wingdings" pitchFamily="2" charset="2"/>
              <a:buChar char="Ø"/>
            </a:pPr>
            <a:r>
              <a:rPr lang="hr-HR" altLang="en-US" sz="2000" smtClean="0"/>
              <a:t>Na početku su održani seminari i radionice za ministarstva</a:t>
            </a:r>
          </a:p>
          <a:p>
            <a:pPr>
              <a:buFont typeface="Wingdings" pitchFamily="2" charset="2"/>
              <a:buChar char="Ø"/>
            </a:pPr>
            <a:endParaRPr lang="hr-HR" altLang="en-US" sz="2000" smtClean="0"/>
          </a:p>
          <a:p>
            <a:pPr>
              <a:buFont typeface="Wingdings" pitchFamily="2" charset="2"/>
              <a:buChar char="Ø"/>
            </a:pPr>
            <a:r>
              <a:rPr lang="hr-HR" altLang="en-US" sz="2000" smtClean="0"/>
              <a:t>Zasebna međusektorska/horizontalna izvješća, kao prije</a:t>
            </a:r>
          </a:p>
          <a:p>
            <a:pPr>
              <a:buFont typeface="Wingdings" pitchFamily="2" charset="2"/>
              <a:buChar char="Ø"/>
            </a:pPr>
            <a:endParaRPr lang="hr-HR" altLang="en-US" sz="2000" smtClean="0"/>
          </a:p>
          <a:p>
            <a:pPr>
              <a:buFont typeface="Wingdings" pitchFamily="2" charset="2"/>
              <a:buChar char="Ø"/>
            </a:pPr>
            <a:r>
              <a:rPr lang="hr-HR" altLang="en-US" sz="2000" smtClean="0"/>
              <a:t>Transparentnost je važna</a:t>
            </a:r>
          </a:p>
          <a:p>
            <a:endParaRPr lang="hr-HR" altLang="en-US" sz="200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en-US" smtClean="0"/>
              <a:t>Ključne komponente</a:t>
            </a:r>
            <a:endParaRPr lang="en-IE" altLang="en-US" smtClean="0"/>
          </a:p>
        </p:txBody>
      </p:sp>
      <p:graphicFrame>
        <p:nvGraphicFramePr>
          <p:cNvPr id="5" name="Diagram 4"/>
          <p:cNvGraphicFramePr/>
          <p:nvPr/>
        </p:nvGraphicFramePr>
        <p:xfrm>
          <a:off x="-1395952" y="1916832"/>
          <a:ext cx="7968208" cy="45486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ight Arrow 5"/>
          <p:cNvSpPr/>
          <p:nvPr/>
        </p:nvSpPr>
        <p:spPr>
          <a:xfrm>
            <a:off x="4156075" y="5738813"/>
            <a:ext cx="792163" cy="576262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E" altLang="sr-Latn-R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68963" y="6288088"/>
            <a:ext cx="3411537" cy="852487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Rounded Rectangle 9"/>
          <p:cNvSpPr/>
          <p:nvPr/>
        </p:nvSpPr>
        <p:spPr>
          <a:xfrm>
            <a:off x="6011863" y="3935413"/>
            <a:ext cx="1296987" cy="8636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>
                <a:solidFill>
                  <a:srgbClr val="FFFFFF"/>
                </a:solidFill>
              </a:rPr>
              <a:t>Završno izvješće</a:t>
            </a:r>
            <a:endParaRPr lang="en-IE">
              <a:solidFill>
                <a:srgbClr val="FFFFFF"/>
              </a:solidFill>
            </a:endParaRPr>
          </a:p>
        </p:txBody>
      </p:sp>
      <p:sp>
        <p:nvSpPr>
          <p:cNvPr id="11" name="Cross 10"/>
          <p:cNvSpPr/>
          <p:nvPr/>
        </p:nvSpPr>
        <p:spPr>
          <a:xfrm>
            <a:off x="6480175" y="5081588"/>
            <a:ext cx="360363" cy="376237"/>
          </a:xfrm>
          <a:prstGeom prst="plu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E" altLang="sr-Latn-RS">
              <a:solidFill>
                <a:srgbClr val="FFFFFF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011863" y="5722938"/>
            <a:ext cx="1944687" cy="852487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>
                <a:solidFill>
                  <a:srgbClr val="FFFFFF"/>
                </a:solidFill>
              </a:rPr>
              <a:t>Izvješća ministarstava</a:t>
            </a:r>
            <a:endParaRPr lang="en-IE">
              <a:solidFill>
                <a:srgbClr val="FFFFFF"/>
              </a:solidFill>
            </a:endParaRPr>
          </a:p>
        </p:txBody>
      </p:sp>
      <p:sp>
        <p:nvSpPr>
          <p:cNvPr id="13" name="Left Brace 12"/>
          <p:cNvSpPr/>
          <p:nvPr/>
        </p:nvSpPr>
        <p:spPr>
          <a:xfrm>
            <a:off x="5668963" y="3789363"/>
            <a:ext cx="198437" cy="278606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IE" altLang="sr-Latn-RS"/>
          </a:p>
        </p:txBody>
      </p:sp>
      <p:sp>
        <p:nvSpPr>
          <p:cNvPr id="4" name="Elipsa 3"/>
          <p:cNvSpPr/>
          <p:nvPr/>
        </p:nvSpPr>
        <p:spPr>
          <a:xfrm>
            <a:off x="1979613" y="3573463"/>
            <a:ext cx="1584325" cy="1295400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1400" dirty="0"/>
              <a:t>Unutarnja analiza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en-US" smtClean="0"/>
              <a:t>Metodologija</a:t>
            </a:r>
            <a:r>
              <a:rPr lang="en-IE" altLang="en-US" smtClean="0"/>
              <a:t> – </a:t>
            </a:r>
            <a:r>
              <a:rPr lang="hr-HR" altLang="en-US" smtClean="0"/>
              <a:t>Predložak </a:t>
            </a:r>
            <a:br>
              <a:rPr lang="hr-HR" altLang="en-US" smtClean="0"/>
            </a:br>
            <a:r>
              <a:rPr lang="hr-HR" altLang="en-US" smtClean="0"/>
              <a:t>vrijednost za novac</a:t>
            </a:r>
            <a:endParaRPr lang="en-IE" altLang="en-US" smtClean="0"/>
          </a:p>
        </p:txBody>
      </p:sp>
      <p:sp>
        <p:nvSpPr>
          <p:cNvPr id="1433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fld id="{725DAA82-2519-44C8-AF66-88D124C987E3}" type="slidenum">
              <a:rPr lang="en-US" altLang="en-US"/>
              <a:pPr/>
              <a:t>12</a:t>
            </a:fld>
            <a:endParaRPr lang="en-US" altLang="en-US"/>
          </a:p>
        </p:txBody>
      </p:sp>
      <p:graphicFrame>
        <p:nvGraphicFramePr>
          <p:cNvPr id="5" name="Diagram 4"/>
          <p:cNvGraphicFramePr/>
          <p:nvPr/>
        </p:nvGraphicFramePr>
        <p:xfrm>
          <a:off x="611560" y="2279712"/>
          <a:ext cx="7632848" cy="34908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1625"/>
            <a:ext cx="8683625" cy="1143000"/>
          </a:xfrm>
        </p:spPr>
        <p:txBody>
          <a:bodyPr/>
          <a:lstStyle/>
          <a:p>
            <a:pPr algn="ctr" eaLnBrk="1" hangingPunct="1"/>
            <a:r>
              <a:rPr lang="hr-HR" altLang="en-US" smtClean="0"/>
              <a:t>Međusektorski </a:t>
            </a:r>
            <a:r>
              <a:rPr lang="en-GB" altLang="en-US" smtClean="0"/>
              <a:t>– </a:t>
            </a:r>
            <a:r>
              <a:rPr lang="hr-HR" altLang="en-US" smtClean="0"/>
              <a:t>horizontalni dokumenti</a:t>
            </a:r>
            <a:endParaRPr lang="en-GB" altLang="en-U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73238"/>
            <a:ext cx="8143875" cy="4114800"/>
          </a:xfrm>
        </p:spPr>
        <p:txBody>
          <a:bodyPr/>
          <a:lstStyle/>
          <a:p>
            <a:pPr marL="514350" indent="-514350" eaLnBrk="1" hangingPunct="1">
              <a:buFont typeface="Arial" charset="0"/>
              <a:buAutoNum type="arabicPeriod"/>
            </a:pPr>
            <a:endParaRPr lang="en-IE" altLang="sr-Latn-RS" sz="2800" smtClean="0"/>
          </a:p>
          <a:p>
            <a:pPr marL="914400" lvl="1" indent="-514350" eaLnBrk="1" hangingPunct="1"/>
            <a:endParaRPr lang="en-IE" altLang="sr-Latn-RS" sz="2400" smtClean="0"/>
          </a:p>
          <a:p>
            <a:pPr marL="514350" indent="-514350" eaLnBrk="1" hangingPunct="1">
              <a:buFont typeface="Wingdings" pitchFamily="2" charset="2"/>
              <a:buNone/>
            </a:pPr>
            <a:endParaRPr lang="en-IE" altLang="sr-Latn-RS" sz="2800" smtClean="0"/>
          </a:p>
          <a:p>
            <a:pPr marL="914400" lvl="1" indent="-514350" eaLnBrk="1" hangingPunct="1">
              <a:buFont typeface="Wingdings" pitchFamily="2" charset="2"/>
              <a:buNone/>
            </a:pPr>
            <a:endParaRPr lang="en-IE" altLang="sr-Latn-RS" sz="2400" smtClean="0"/>
          </a:p>
        </p:txBody>
      </p:sp>
      <p:sp>
        <p:nvSpPr>
          <p:cNvPr id="15364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fld id="{F9A02192-FBC0-42D1-B846-FD5DC552A5BA}" type="slidenum">
              <a:rPr lang="en-US" altLang="en-US"/>
              <a:pPr/>
              <a:t>13</a:t>
            </a:fld>
            <a:endParaRPr lang="en-US" altLang="en-US"/>
          </a:p>
        </p:txBody>
      </p:sp>
      <p:graphicFrame>
        <p:nvGraphicFramePr>
          <p:cNvPr id="2" name="Diagram 1"/>
          <p:cNvGraphicFramePr/>
          <p:nvPr/>
        </p:nvGraphicFramePr>
        <p:xfrm>
          <a:off x="1475656" y="177281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en-US" sz="3200" smtClean="0"/>
              <a:t>Nova revizija potrošnje</a:t>
            </a:r>
            <a:r>
              <a:rPr lang="en-IE" altLang="en-US" sz="3200" smtClean="0"/>
              <a:t>: </a:t>
            </a:r>
            <a:r>
              <a:rPr lang="hr-HR" altLang="en-US" sz="3200" smtClean="0"/>
              <a:t>od </a:t>
            </a:r>
            <a:r>
              <a:rPr lang="en-IE" altLang="en-US" sz="3200" smtClean="0"/>
              <a:t>2015</a:t>
            </a:r>
            <a:r>
              <a:rPr lang="hr-HR" altLang="en-US" sz="3200" smtClean="0"/>
              <a:t>. do</a:t>
            </a:r>
            <a:r>
              <a:rPr lang="en-IE" altLang="en-US" sz="3200" smtClean="0"/>
              <a:t> 2018</a:t>
            </a:r>
            <a:r>
              <a:rPr lang="hr-HR" altLang="en-US" sz="3200" smtClean="0"/>
              <a:t>.</a:t>
            </a:r>
            <a:r>
              <a:rPr lang="en-IE" altLang="en-US" sz="3200" smtClean="0"/>
              <a:t> (</a:t>
            </a:r>
            <a:r>
              <a:rPr lang="hr-HR" altLang="en-US" sz="3200" smtClean="0"/>
              <a:t>u tijeku</a:t>
            </a:r>
            <a:r>
              <a:rPr lang="en-IE" altLang="en-US" sz="3200" smtClean="0"/>
              <a:t>)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179388" y="1827213"/>
            <a:ext cx="8785225" cy="4481512"/>
          </a:xfrm>
        </p:spPr>
        <p:txBody>
          <a:bodyPr/>
          <a:lstStyle/>
          <a:p>
            <a:r>
              <a:rPr lang="en-IE" altLang="en-US" sz="2400" smtClean="0"/>
              <a:t>N</a:t>
            </a:r>
            <a:r>
              <a:rPr lang="hr-HR" altLang="en-US" sz="2400" smtClean="0"/>
              <a:t>ova revizija potrošnje najavljena u proračunu za </a:t>
            </a:r>
            <a:r>
              <a:rPr lang="en-IE" altLang="en-US" sz="2400" smtClean="0"/>
              <a:t>2014</a:t>
            </a:r>
            <a:r>
              <a:rPr lang="hr-HR" altLang="en-US" sz="2400" smtClean="0"/>
              <a:t>.</a:t>
            </a:r>
            <a:endParaRPr lang="en-IE" altLang="en-US" sz="2400" smtClean="0"/>
          </a:p>
          <a:p>
            <a:r>
              <a:rPr lang="hr-HR" altLang="en-US" sz="2500" smtClean="0"/>
              <a:t>Drugačiji kontekst</a:t>
            </a:r>
            <a:endParaRPr lang="en-IE" altLang="en-US" sz="2500" smtClean="0"/>
          </a:p>
          <a:p>
            <a:pPr lvl="1">
              <a:spcBef>
                <a:spcPts val="800"/>
              </a:spcBef>
              <a:buFont typeface="Wingdings" pitchFamily="2" charset="2"/>
              <a:buChar char="q"/>
            </a:pPr>
            <a:r>
              <a:rPr lang="hr-HR" altLang="en-US" sz="1800" smtClean="0"/>
              <a:t>Reforma javnog sektora provodi se već nekoliko godina</a:t>
            </a:r>
            <a:endParaRPr lang="en-IE" altLang="en-US" sz="1800" smtClean="0"/>
          </a:p>
          <a:p>
            <a:pPr lvl="1">
              <a:buFont typeface="Wingdings" pitchFamily="2" charset="2"/>
              <a:buChar char="q"/>
            </a:pPr>
            <a:r>
              <a:rPr lang="hr-HR" altLang="en-US" sz="1800" smtClean="0"/>
              <a:t>Uvedene nove mjere o plaćama</a:t>
            </a:r>
            <a:r>
              <a:rPr lang="en-IE" altLang="en-US" sz="1800" smtClean="0"/>
              <a:t>  - </a:t>
            </a:r>
            <a:r>
              <a:rPr lang="hr-HR" altLang="en-US" sz="1800" smtClean="0"/>
              <a:t>nacionalni sporazum o plaćama</a:t>
            </a:r>
            <a:endParaRPr lang="en-IE" altLang="en-US" sz="1800" smtClean="0"/>
          </a:p>
          <a:p>
            <a:pPr lvl="1">
              <a:buFont typeface="Wingdings" pitchFamily="2" charset="2"/>
              <a:buChar char="q"/>
            </a:pPr>
            <a:r>
              <a:rPr lang="hr-HR" altLang="en-US" sz="1800" smtClean="0"/>
              <a:t>Naprednije mjere reforme javnih usluga </a:t>
            </a:r>
          </a:p>
          <a:p>
            <a:pPr lvl="1">
              <a:buClr>
                <a:schemeClr val="tx2"/>
              </a:buClr>
              <a:buFont typeface="Wingdings" pitchFamily="2" charset="2"/>
              <a:buChar char="¡"/>
            </a:pPr>
            <a:r>
              <a:rPr lang="hr-HR" altLang="en-US" smtClean="0">
                <a:solidFill>
                  <a:srgbClr val="2C57AE"/>
                </a:solidFill>
              </a:rPr>
              <a:t>Ciljevi</a:t>
            </a:r>
            <a:r>
              <a:rPr lang="en-IE" altLang="en-US" smtClean="0">
                <a:solidFill>
                  <a:srgbClr val="2C57AE"/>
                </a:solidFill>
              </a:rPr>
              <a:t>:</a:t>
            </a:r>
          </a:p>
          <a:p>
            <a:pPr lvl="1">
              <a:spcBef>
                <a:spcPts val="800"/>
              </a:spcBef>
              <a:buFont typeface="Wingdings" pitchFamily="2" charset="2"/>
              <a:buChar char="q"/>
            </a:pPr>
            <a:r>
              <a:rPr lang="hr-HR" altLang="en-US" sz="2100" smtClean="0"/>
              <a:t>Ponovno utvrditi gornje granice rashoda ministarstava</a:t>
            </a:r>
            <a:endParaRPr lang="en-IE" altLang="en-US" sz="2100" smtClean="0"/>
          </a:p>
          <a:p>
            <a:pPr lvl="1">
              <a:buFont typeface="Wingdings" pitchFamily="2" charset="2"/>
              <a:buChar char="q"/>
            </a:pPr>
            <a:r>
              <a:rPr lang="hr-HR" altLang="en-US" sz="2100" smtClean="0"/>
              <a:t>Objasniti mogućnosti/prioritete politike kao odgovor na nove gornje granice</a:t>
            </a:r>
            <a:endParaRPr lang="en-IE" altLang="en-US" sz="2100" smtClean="0"/>
          </a:p>
          <a:p>
            <a:pPr lvl="1">
              <a:buFont typeface="Wingdings" pitchFamily="2" charset="2"/>
              <a:buChar char="q"/>
            </a:pPr>
            <a:r>
              <a:rPr lang="hr-HR" altLang="en-US" sz="2100" smtClean="0"/>
              <a:t>Analiza i prognoze srednjoročnih pritisaka</a:t>
            </a:r>
            <a:endParaRPr lang="en-IE" altLang="en-US" sz="1800" smtClean="0"/>
          </a:p>
          <a:p>
            <a:pPr lvl="1"/>
            <a:endParaRPr lang="en-IE" altLang="en-US" smtClean="0"/>
          </a:p>
          <a:p>
            <a:endParaRPr lang="en-IE" alt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fld id="{4A2FF55A-35C6-48A2-B88B-6BC6AF84C0D4}" type="slidenum">
              <a:rPr lang="en-US" altLang="en-US"/>
              <a:pPr/>
              <a:t>14</a:t>
            </a:fld>
            <a:endParaRPr lang="en-US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en-US" smtClean="0"/>
              <a:t>Gornja granica rashoda </a:t>
            </a:r>
            <a:r>
              <a:rPr lang="en-IE" altLang="en-US" smtClean="0"/>
              <a:t>2014</a:t>
            </a:r>
            <a:r>
              <a:rPr lang="hr-HR" altLang="en-US" smtClean="0"/>
              <a:t>.</a:t>
            </a:r>
            <a:r>
              <a:rPr lang="en-IE" altLang="en-US" smtClean="0"/>
              <a:t>-2016</a:t>
            </a:r>
            <a:r>
              <a:rPr lang="hr-HR" altLang="en-US" smtClean="0"/>
              <a:t>.</a:t>
            </a:r>
            <a:endParaRPr lang="en-IE" altLang="en-US" smtClean="0"/>
          </a:p>
        </p:txBody>
      </p:sp>
      <p:pic>
        <p:nvPicPr>
          <p:cNvPr id="17411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47813" y="1738313"/>
            <a:ext cx="6624637" cy="4781550"/>
          </a:xfrm>
        </p:spPr>
      </p:pic>
      <p:sp>
        <p:nvSpPr>
          <p:cNvPr id="17412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fld id="{416C19EC-DDC0-4F22-92B1-D87CBBE11EDA}" type="slidenum">
              <a:rPr lang="en-US" altLang="en-US">
                <a:solidFill>
                  <a:srgbClr val="000000"/>
                </a:solidFill>
              </a:rPr>
              <a:pPr/>
              <a:t>15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en-US" sz="3200" smtClean="0"/>
              <a:t>Sveobuhvatna revizija rashoda</a:t>
            </a:r>
            <a:r>
              <a:rPr lang="en-IE" altLang="en-US" sz="3200" smtClean="0"/>
              <a:t>: </a:t>
            </a:r>
            <a:r>
              <a:rPr lang="hr-HR" altLang="en-US" sz="3200" smtClean="0"/>
              <a:t/>
            </a:r>
            <a:br>
              <a:rPr lang="hr-HR" altLang="en-US" sz="3200" smtClean="0"/>
            </a:br>
            <a:r>
              <a:rPr lang="hr-HR" altLang="en-US" sz="3200" smtClean="0"/>
              <a:t>od </a:t>
            </a:r>
            <a:r>
              <a:rPr lang="en-IE" altLang="en-US" sz="3200" smtClean="0"/>
              <a:t>2015</a:t>
            </a:r>
            <a:r>
              <a:rPr lang="hr-HR" altLang="en-US" sz="3200" smtClean="0"/>
              <a:t>.</a:t>
            </a:r>
            <a:r>
              <a:rPr lang="en-IE" altLang="en-US" sz="3200" smtClean="0"/>
              <a:t> </a:t>
            </a:r>
            <a:r>
              <a:rPr lang="hr-HR" altLang="en-US" sz="3200" smtClean="0"/>
              <a:t>do</a:t>
            </a:r>
            <a:r>
              <a:rPr lang="en-IE" altLang="en-US" sz="3200" smtClean="0"/>
              <a:t> 2017</a:t>
            </a:r>
            <a:r>
              <a:rPr lang="hr-HR" altLang="en-US" sz="3200" smtClean="0"/>
              <a:t>.</a:t>
            </a:r>
            <a:r>
              <a:rPr lang="en-IE" altLang="en-US" sz="3200" smtClean="0"/>
              <a:t> (</a:t>
            </a:r>
            <a:r>
              <a:rPr lang="hr-HR" altLang="en-US" sz="3200" smtClean="0"/>
              <a:t>u tijeku</a:t>
            </a:r>
            <a:r>
              <a:rPr lang="en-IE" altLang="en-US" sz="3200" smtClean="0"/>
              <a:t>)</a:t>
            </a: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fld id="{EB4424FB-D409-4612-9BDD-0FB164CDDF0A}" type="slidenum">
              <a:rPr lang="en-US" altLang="en-US"/>
              <a:pPr/>
              <a:t>16</a:t>
            </a:fld>
            <a:endParaRPr lang="en-US" altLang="en-US"/>
          </a:p>
        </p:txBody>
      </p:sp>
      <p:graphicFrame>
        <p:nvGraphicFramePr>
          <p:cNvPr id="5" name="Diagram 4"/>
          <p:cNvGraphicFramePr/>
          <p:nvPr/>
        </p:nvGraphicFramePr>
        <p:xfrm>
          <a:off x="1331640" y="191683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68313" y="458788"/>
            <a:ext cx="8215312" cy="823912"/>
          </a:xfrm>
        </p:spPr>
        <p:txBody>
          <a:bodyPr/>
          <a:lstStyle/>
          <a:p>
            <a:r>
              <a:rPr lang="en-IE" altLang="en-US" sz="3200" smtClean="0"/>
              <a:t>3. </a:t>
            </a:r>
            <a:r>
              <a:rPr lang="hr-HR" altLang="en-US" sz="3200" smtClean="0"/>
              <a:t>Pouke</a:t>
            </a:r>
            <a:r>
              <a:rPr lang="en-IE" altLang="en-US" smtClean="0"/>
              <a:t>	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179388" y="1590675"/>
            <a:ext cx="8713787" cy="5030788"/>
          </a:xfrm>
        </p:spPr>
        <p:txBody>
          <a:bodyPr/>
          <a:lstStyle/>
          <a:p>
            <a:pPr>
              <a:spcBef>
                <a:spcPct val="0"/>
              </a:spcBef>
              <a:buFont typeface="Wingdings" pitchFamily="2" charset="2"/>
              <a:buChar char="q"/>
            </a:pPr>
            <a:r>
              <a:rPr lang="hr-HR" altLang="sr-Latn-RS" sz="2200" smtClean="0"/>
              <a:t>Jasan, provediv i pravovremen proces kako bi se osigurali rezultati</a:t>
            </a:r>
            <a:endParaRPr lang="en-IE" altLang="sr-Latn-RS" sz="2200" smtClean="0"/>
          </a:p>
          <a:p>
            <a:pPr>
              <a:spcBef>
                <a:spcPct val="0"/>
              </a:spcBef>
              <a:buFont typeface="Wingdings" pitchFamily="2" charset="2"/>
              <a:buNone/>
            </a:pPr>
            <a:endParaRPr lang="en-IE" altLang="sr-Latn-RS" sz="2200" smtClean="0"/>
          </a:p>
          <a:p>
            <a:pPr>
              <a:spcBef>
                <a:spcPct val="0"/>
              </a:spcBef>
              <a:buFont typeface="Wingdings" pitchFamily="2" charset="2"/>
              <a:buChar char="q"/>
            </a:pPr>
            <a:r>
              <a:rPr lang="hr-HR" altLang="sr-Latn-RS" sz="2200" smtClean="0"/>
              <a:t>Važnost standardnog pristupa i predložaka</a:t>
            </a:r>
            <a:endParaRPr lang="en-IE" altLang="sr-Latn-RS" sz="2200" smtClean="0"/>
          </a:p>
          <a:p>
            <a:pPr>
              <a:spcBef>
                <a:spcPct val="0"/>
              </a:spcBef>
              <a:buFont typeface="Wingdings" pitchFamily="2" charset="2"/>
              <a:buNone/>
            </a:pPr>
            <a:endParaRPr lang="en-IE" altLang="sr-Latn-RS" sz="2200" smtClean="0"/>
          </a:p>
          <a:p>
            <a:pPr>
              <a:spcBef>
                <a:spcPct val="0"/>
              </a:spcBef>
              <a:buFont typeface="Wingdings" pitchFamily="2" charset="2"/>
              <a:buChar char="q"/>
            </a:pPr>
            <a:r>
              <a:rPr lang="hr-HR" altLang="sr-Latn-RS" sz="2200" smtClean="0"/>
              <a:t>Opcije za uštede moraju biti određene i materijalne</a:t>
            </a:r>
            <a:endParaRPr lang="en-IE" altLang="sr-Latn-RS" sz="2200" smtClean="0"/>
          </a:p>
          <a:p>
            <a:pPr>
              <a:spcBef>
                <a:spcPct val="0"/>
              </a:spcBef>
              <a:buFont typeface="Wingdings" pitchFamily="2" charset="2"/>
              <a:buNone/>
            </a:pPr>
            <a:endParaRPr lang="en-IE" altLang="sr-Latn-RS" sz="2200" smtClean="0"/>
          </a:p>
          <a:p>
            <a:pPr>
              <a:spcBef>
                <a:spcPct val="0"/>
              </a:spcBef>
              <a:buFont typeface="Wingdings" pitchFamily="2" charset="2"/>
              <a:buChar char="q"/>
            </a:pPr>
            <a:r>
              <a:rPr lang="hr-HR" altLang="sr-Latn-RS" sz="2200" smtClean="0"/>
              <a:t>Razvoj otkupa na razini ministarstava</a:t>
            </a:r>
            <a:endParaRPr lang="en-IE" altLang="sr-Latn-RS" sz="2200" smtClean="0"/>
          </a:p>
          <a:p>
            <a:pPr>
              <a:spcBef>
                <a:spcPct val="0"/>
              </a:spcBef>
              <a:buFont typeface="Wingdings" pitchFamily="2" charset="2"/>
              <a:buNone/>
            </a:pPr>
            <a:endParaRPr lang="en-IE" altLang="sr-Latn-RS" sz="2200" smtClean="0"/>
          </a:p>
          <a:p>
            <a:pPr>
              <a:spcBef>
                <a:spcPct val="0"/>
              </a:spcBef>
              <a:buFont typeface="Wingdings" pitchFamily="2" charset="2"/>
              <a:buChar char="q"/>
            </a:pPr>
            <a:r>
              <a:rPr lang="hr-HR" altLang="sr-Latn-RS" sz="2200" smtClean="0"/>
              <a:t>Kvaliteta ulaznih podataka </a:t>
            </a:r>
            <a:r>
              <a:rPr lang="en-IE" altLang="sr-Latn-RS" sz="2200" smtClean="0"/>
              <a:t>– </a:t>
            </a:r>
            <a:r>
              <a:rPr lang="hr-HR" altLang="sr-Latn-RS" sz="2200" smtClean="0"/>
              <a:t>osposobljeni ocjenjivači, ako je moguće</a:t>
            </a:r>
            <a:endParaRPr lang="en-IE" altLang="sr-Latn-RS" sz="2200" smtClean="0"/>
          </a:p>
          <a:p>
            <a:pPr>
              <a:spcBef>
                <a:spcPct val="0"/>
              </a:spcBef>
              <a:buFont typeface="Wingdings" pitchFamily="2" charset="2"/>
              <a:buChar char="q"/>
            </a:pPr>
            <a:endParaRPr lang="en-IE" altLang="sr-Latn-RS" sz="2200" smtClean="0"/>
          </a:p>
          <a:p>
            <a:pPr>
              <a:spcBef>
                <a:spcPct val="0"/>
              </a:spcBef>
              <a:buFont typeface="Wingdings" pitchFamily="2" charset="2"/>
              <a:buChar char="q"/>
            </a:pPr>
            <a:r>
              <a:rPr lang="hr-HR" altLang="sr-Latn-RS" sz="2200" smtClean="0"/>
              <a:t>Dodana vrijednost razmatranja horizontalnih pitanja</a:t>
            </a:r>
            <a:endParaRPr lang="en-IE" altLang="sr-Latn-RS" sz="2200" smtClean="0"/>
          </a:p>
          <a:p>
            <a:endParaRPr lang="en-IE" altLang="sr-Latn-RS" smtClean="0"/>
          </a:p>
          <a:p>
            <a:endParaRPr lang="en-IE" altLang="sr-Latn-RS" smtClean="0"/>
          </a:p>
          <a:p>
            <a:endParaRPr lang="en-IE" altLang="sr-Latn-R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fld id="{4C88C45B-AC0F-443E-8F42-A2250E4DAE14}" type="slidenum">
              <a:rPr lang="en-US" altLang="en-US"/>
              <a:pPr/>
              <a:t>17</a:t>
            </a:fld>
            <a:endParaRPr lang="en-US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en-US" sz="3200" smtClean="0"/>
              <a:t>Pouke</a:t>
            </a:r>
            <a:endParaRPr lang="en-IE" altLang="en-US" sz="3200" smtClean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250825" y="1665288"/>
            <a:ext cx="8713788" cy="4787900"/>
          </a:xfrm>
        </p:spPr>
        <p:txBody>
          <a:bodyPr/>
          <a:lstStyle/>
          <a:p>
            <a:pPr>
              <a:spcBef>
                <a:spcPct val="0"/>
              </a:spcBef>
              <a:buFont typeface="Wingdings" pitchFamily="2" charset="2"/>
              <a:buChar char="q"/>
            </a:pPr>
            <a:r>
              <a:rPr lang="hr-HR" altLang="en-US" sz="2000" smtClean="0"/>
              <a:t>Podrška vodstva i najvišeg rukovodstva ključna je</a:t>
            </a:r>
            <a:endParaRPr lang="en-IE" altLang="en-US" sz="2000" smtClean="0"/>
          </a:p>
          <a:p>
            <a:pPr>
              <a:spcBef>
                <a:spcPct val="0"/>
              </a:spcBef>
              <a:buFont typeface="Wingdings" pitchFamily="2" charset="2"/>
              <a:buChar char="q"/>
            </a:pPr>
            <a:endParaRPr lang="en-IE" altLang="en-US" sz="2000" smtClean="0"/>
          </a:p>
          <a:p>
            <a:pPr>
              <a:spcBef>
                <a:spcPct val="0"/>
              </a:spcBef>
              <a:buFont typeface="Wingdings" pitchFamily="2" charset="2"/>
              <a:buChar char="q"/>
            </a:pPr>
            <a:r>
              <a:rPr lang="hr-HR" altLang="en-US" sz="2000" smtClean="0"/>
              <a:t>Podrška Vlade</a:t>
            </a:r>
            <a:endParaRPr lang="en-IE" altLang="en-US" sz="2000" smtClean="0"/>
          </a:p>
          <a:p>
            <a:pPr>
              <a:spcBef>
                <a:spcPct val="0"/>
              </a:spcBef>
              <a:buFont typeface="Wingdings" pitchFamily="2" charset="2"/>
              <a:buChar char="q"/>
            </a:pPr>
            <a:endParaRPr lang="en-IE" altLang="en-US" sz="2000" smtClean="0"/>
          </a:p>
          <a:p>
            <a:pPr>
              <a:spcBef>
                <a:spcPct val="0"/>
              </a:spcBef>
              <a:buFont typeface="Wingdings" pitchFamily="2" charset="2"/>
              <a:buChar char="q"/>
            </a:pPr>
            <a:r>
              <a:rPr lang="hr-HR" altLang="en-US" sz="2000" smtClean="0"/>
              <a:t>Izravna poveznica s proračunskim procesima</a:t>
            </a:r>
            <a:endParaRPr lang="en-IE" altLang="en-US" sz="2000" smtClean="0"/>
          </a:p>
          <a:p>
            <a:pPr>
              <a:spcBef>
                <a:spcPct val="0"/>
              </a:spcBef>
              <a:buFont typeface="Wingdings" pitchFamily="2" charset="2"/>
              <a:buChar char="q"/>
            </a:pPr>
            <a:endParaRPr lang="en-IE" altLang="en-US" sz="2000" smtClean="0"/>
          </a:p>
          <a:p>
            <a:pPr>
              <a:spcBef>
                <a:spcPct val="0"/>
              </a:spcBef>
              <a:buFont typeface="Wingdings" pitchFamily="2" charset="2"/>
              <a:buChar char="q"/>
            </a:pPr>
            <a:r>
              <a:rPr lang="hr-HR" altLang="en-US" sz="2000" smtClean="0"/>
              <a:t>Transparentnost</a:t>
            </a:r>
            <a:r>
              <a:rPr lang="en-IE" altLang="en-US" sz="2000" smtClean="0"/>
              <a:t>: </a:t>
            </a:r>
            <a:r>
              <a:rPr lang="hr-HR" altLang="en-US" sz="2000" smtClean="0"/>
              <a:t>analitički dokumenti i podatci</a:t>
            </a:r>
            <a:endParaRPr lang="en-IE" altLang="en-US" sz="2000" smtClean="0"/>
          </a:p>
          <a:p>
            <a:pPr>
              <a:spcBef>
                <a:spcPct val="0"/>
              </a:spcBef>
              <a:buFont typeface="Wingdings" pitchFamily="2" charset="2"/>
              <a:buChar char="q"/>
            </a:pPr>
            <a:endParaRPr lang="en-IE" altLang="en-US" sz="2000" smtClean="0"/>
          </a:p>
          <a:p>
            <a:pPr>
              <a:spcBef>
                <a:spcPct val="0"/>
              </a:spcBef>
              <a:buFont typeface="Wingdings" pitchFamily="2" charset="2"/>
              <a:buChar char="q"/>
            </a:pPr>
            <a:r>
              <a:rPr lang="hr-HR" altLang="en-US" sz="2000" smtClean="0"/>
              <a:t>Prilika da dokazi i reforma potrošnje budu u središtu pozornosti</a:t>
            </a:r>
            <a:endParaRPr lang="en-IE" altLang="en-US" sz="2000" smtClean="0"/>
          </a:p>
          <a:p>
            <a:pPr>
              <a:spcBef>
                <a:spcPct val="0"/>
              </a:spcBef>
              <a:buFont typeface="Wingdings" pitchFamily="2" charset="2"/>
              <a:buChar char="q"/>
            </a:pPr>
            <a:endParaRPr lang="en-IE" altLang="en-US" sz="2000" smtClean="0"/>
          </a:p>
          <a:p>
            <a:pPr>
              <a:spcBef>
                <a:spcPct val="0"/>
              </a:spcBef>
              <a:buFont typeface="Wingdings" pitchFamily="2" charset="2"/>
              <a:buChar char="q"/>
            </a:pPr>
            <a:r>
              <a:rPr lang="hr-HR" altLang="en-US" sz="2000" smtClean="0"/>
              <a:t>Iznimno je važan posao koji se obavi između revizija</a:t>
            </a:r>
            <a:endParaRPr lang="en-IE" altLang="en-US" sz="2000" smtClean="0"/>
          </a:p>
          <a:p>
            <a:pPr>
              <a:spcBef>
                <a:spcPct val="0"/>
              </a:spcBef>
              <a:buFont typeface="Wingdings" pitchFamily="2" charset="2"/>
              <a:buChar char="q"/>
            </a:pPr>
            <a:endParaRPr lang="en-IE" altLang="en-US" sz="2000" smtClean="0"/>
          </a:p>
          <a:p>
            <a:pPr>
              <a:spcBef>
                <a:spcPct val="0"/>
              </a:spcBef>
              <a:buFont typeface="Wingdings" pitchFamily="2" charset="2"/>
              <a:buChar char="q"/>
            </a:pPr>
            <a:r>
              <a:rPr lang="hr-HR" altLang="en-US" sz="2000" smtClean="0"/>
              <a:t>Može zahtijevati znatne resurse</a:t>
            </a:r>
            <a:endParaRPr lang="en-IE" altLang="en-US" sz="2000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fld id="{08FFA45E-BFCB-4E80-A60B-8FE13C7FA23B}" type="slidenum">
              <a:rPr lang="en-US" altLang="en-US"/>
              <a:pPr/>
              <a:t>18</a:t>
            </a:fld>
            <a:endParaRPr lang="en-US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en-US" sz="3200" smtClean="0"/>
              <a:t>4. </a:t>
            </a:r>
            <a:r>
              <a:rPr lang="hr-HR" altLang="en-US" sz="3200" smtClean="0"/>
              <a:t>Trenutni izazovi</a:t>
            </a:r>
            <a:endParaRPr lang="de-DE" altLang="en-US" sz="320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827213"/>
            <a:ext cx="8424863" cy="4122737"/>
          </a:xfrm>
        </p:spPr>
        <p:txBody>
          <a:bodyPr/>
          <a:lstStyle/>
          <a:p>
            <a:pPr eaLnBrk="1" hangingPunct="1"/>
            <a:r>
              <a:rPr lang="hr-HR" altLang="sr-Latn-RS" sz="2000" smtClean="0"/>
              <a:t>Izgrađivanje i ugrađivanje kulture ocjenjivanja i evaluacije srednjoročnog procesa</a:t>
            </a:r>
            <a:endParaRPr lang="de-DE" altLang="sr-Latn-RS" sz="2000" smtClean="0"/>
          </a:p>
          <a:p>
            <a:pPr eaLnBrk="1" hangingPunct="1"/>
            <a:endParaRPr lang="de-DE" altLang="sr-Latn-RS" sz="2000" smtClean="0"/>
          </a:p>
          <a:p>
            <a:pPr lvl="1" eaLnBrk="1" hangingPunct="1">
              <a:buFont typeface="Wingdings" pitchFamily="2" charset="2"/>
              <a:buChar char="q"/>
            </a:pPr>
            <a:r>
              <a:rPr lang="hr-HR" altLang="sr-Latn-RS" sz="1600" smtClean="0"/>
              <a:t>Izrada proračuna koji se temelji na uspješnosti</a:t>
            </a:r>
          </a:p>
          <a:p>
            <a:pPr lvl="1" eaLnBrk="1" hangingPunct="1">
              <a:buFont typeface="Wingdings" pitchFamily="2" charset="2"/>
              <a:buChar char="q"/>
            </a:pPr>
            <a:r>
              <a:rPr lang="hr-HR" altLang="sr-Latn-RS" sz="1600" smtClean="0"/>
              <a:t>Ekonomsko ocjenjivanje</a:t>
            </a:r>
            <a:endParaRPr lang="de-DE" altLang="sr-Latn-RS" sz="1600" smtClean="0"/>
          </a:p>
          <a:p>
            <a:pPr lvl="1" eaLnBrk="1" hangingPunct="1">
              <a:buFont typeface="Wingdings" pitchFamily="2" charset="2"/>
              <a:buChar char="q"/>
            </a:pPr>
            <a:r>
              <a:rPr lang="hr-HR" altLang="sr-Latn-RS" sz="1600" smtClean="0"/>
              <a:t>Dodatni rezultat evaluacije prave kvalitete</a:t>
            </a:r>
            <a:endParaRPr lang="de-DE" altLang="sr-Latn-RS" sz="1600" smtClean="0"/>
          </a:p>
          <a:p>
            <a:pPr lvl="1" eaLnBrk="1" hangingPunct="1">
              <a:buFont typeface="Wingdings" pitchFamily="2" charset="2"/>
              <a:buChar char="q"/>
            </a:pPr>
            <a:r>
              <a:rPr lang="hr-HR" altLang="sr-Latn-RS" sz="1600" smtClean="0"/>
              <a:t>Bolji podatci</a:t>
            </a:r>
            <a:endParaRPr lang="de-DE" altLang="sr-Latn-RS" sz="1600" smtClean="0"/>
          </a:p>
          <a:p>
            <a:pPr eaLnBrk="1" hangingPunct="1">
              <a:buFont typeface="Wingdings" pitchFamily="2" charset="2"/>
              <a:buNone/>
            </a:pPr>
            <a:endParaRPr lang="de-DE" altLang="sr-Latn-RS" sz="2000" smtClean="0"/>
          </a:p>
          <a:p>
            <a:pPr eaLnBrk="1" hangingPunct="1"/>
            <a:r>
              <a:rPr lang="hr-HR" altLang="sr-Latn-RS" sz="2000" smtClean="0"/>
              <a:t>Konsolidacija i zamor </a:t>
            </a:r>
            <a:r>
              <a:rPr lang="de-DE" altLang="sr-Latn-RS" sz="2000" smtClean="0"/>
              <a:t>/ </a:t>
            </a:r>
            <a:r>
              <a:rPr lang="hr-HR" altLang="sr-Latn-RS" sz="2000" smtClean="0"/>
              <a:t>opterećenje zbog izvješćivanja</a:t>
            </a:r>
            <a:endParaRPr lang="en-IE" altLang="sr-Latn-RS" sz="2000" smtClean="0"/>
          </a:p>
          <a:p>
            <a:pPr eaLnBrk="1" hangingPunct="1"/>
            <a:r>
              <a:rPr lang="hr-HR" altLang="sr-Latn-RS" sz="2000" smtClean="0"/>
              <a:t>Rješavanje kratkoročnog pritiska zbog raspodjele sredstava</a:t>
            </a:r>
            <a:endParaRPr lang="en-IE" altLang="sr-Latn-RS" sz="2000" smtClean="0"/>
          </a:p>
          <a:p>
            <a:pPr eaLnBrk="1" hangingPunct="1"/>
            <a:endParaRPr lang="de-DE" altLang="sr-Latn-RS" sz="2000" smtClean="0"/>
          </a:p>
          <a:p>
            <a:pPr eaLnBrk="1" hangingPunct="1"/>
            <a:endParaRPr lang="de-DE" altLang="sr-Latn-RS" sz="2000" smtClean="0"/>
          </a:p>
          <a:p>
            <a:pPr eaLnBrk="1" hangingPunct="1"/>
            <a:endParaRPr lang="de-DE" altLang="sr-Latn-RS" sz="2000" smtClean="0"/>
          </a:p>
          <a:p>
            <a:pPr eaLnBrk="1" hangingPunct="1"/>
            <a:endParaRPr lang="de-DE" altLang="sr-Latn-RS" sz="2000" smtClean="0"/>
          </a:p>
          <a:p>
            <a:pPr eaLnBrk="1" hangingPunct="1"/>
            <a:endParaRPr lang="de-DE" altLang="sr-Latn-RS" sz="2000" smtClean="0"/>
          </a:p>
          <a:p>
            <a:pPr eaLnBrk="1" hangingPunct="1"/>
            <a:endParaRPr lang="de-DE" altLang="sr-Latn-RS" sz="2000" smtClean="0"/>
          </a:p>
          <a:p>
            <a:pPr eaLnBrk="1" hangingPunct="1"/>
            <a:endParaRPr lang="de-DE" altLang="sr-Latn-RS" sz="2000" smtClean="0"/>
          </a:p>
          <a:p>
            <a:pPr eaLnBrk="1" hangingPunct="1">
              <a:buFont typeface="Wingdings" pitchFamily="2" charset="2"/>
              <a:buNone/>
            </a:pPr>
            <a:endParaRPr lang="de-DE" altLang="sr-Latn-RS" sz="2000" smtClean="0"/>
          </a:p>
          <a:p>
            <a:pPr lvl="1" eaLnBrk="1" hangingPunct="1">
              <a:buFont typeface="Wingdings" pitchFamily="2" charset="2"/>
              <a:buChar char="q"/>
            </a:pPr>
            <a:endParaRPr lang="de-DE" altLang="sr-Latn-RS" sz="1600" smtClean="0"/>
          </a:p>
          <a:p>
            <a:pPr eaLnBrk="1" hangingPunct="1">
              <a:buFont typeface="Wingdings" pitchFamily="2" charset="2"/>
              <a:buChar char="q"/>
            </a:pPr>
            <a:endParaRPr lang="de-DE" altLang="sr-Latn-RS" sz="2000" smtClean="0"/>
          </a:p>
          <a:p>
            <a:pPr eaLnBrk="1" hangingPunct="1">
              <a:buFont typeface="Wingdings" pitchFamily="2" charset="2"/>
              <a:buChar char="q"/>
            </a:pPr>
            <a:endParaRPr lang="de-DE" altLang="sr-Latn-RS" sz="2000" smtClean="0"/>
          </a:p>
          <a:p>
            <a:pPr eaLnBrk="1" hangingPunct="1">
              <a:buFont typeface="Wingdings" pitchFamily="2" charset="2"/>
              <a:buChar char="q"/>
            </a:pPr>
            <a:endParaRPr lang="de-DE" altLang="sr-Latn-RS" sz="2000" smtClean="0"/>
          </a:p>
          <a:p>
            <a:pPr lvl="1" eaLnBrk="1" hangingPunct="1">
              <a:buFont typeface="Wingdings" pitchFamily="2" charset="2"/>
              <a:buChar char="q"/>
            </a:pPr>
            <a:endParaRPr lang="de-DE" altLang="sr-Latn-RS" sz="1600" smtClean="0"/>
          </a:p>
          <a:p>
            <a:pPr eaLnBrk="1" hangingPunct="1"/>
            <a:endParaRPr lang="de-DE" altLang="sr-Latn-RS" sz="2000" smtClean="0"/>
          </a:p>
          <a:p>
            <a:pPr lvl="1" eaLnBrk="1" hangingPunct="1"/>
            <a:endParaRPr lang="de-DE" altLang="sr-Latn-RS" sz="1600" smtClean="0"/>
          </a:p>
          <a:p>
            <a:pPr eaLnBrk="1" hangingPunct="1"/>
            <a:endParaRPr lang="de-DE" altLang="sr-Latn-RS" sz="2000" smtClean="0"/>
          </a:p>
          <a:p>
            <a:pPr eaLnBrk="1" hangingPunct="1"/>
            <a:endParaRPr lang="de-DE" altLang="sr-Latn-RS" sz="2000" smtClean="0"/>
          </a:p>
          <a:p>
            <a:pPr eaLnBrk="1" hangingPunct="1"/>
            <a:endParaRPr lang="de-DE" altLang="sr-Latn-RS" sz="2000" smtClean="0"/>
          </a:p>
          <a:p>
            <a:pPr eaLnBrk="1" hangingPunct="1"/>
            <a:endParaRPr lang="de-DE" altLang="sr-Latn-RS" sz="2400" smtClean="0"/>
          </a:p>
          <a:p>
            <a:pPr eaLnBrk="1" hangingPunct="1"/>
            <a:endParaRPr lang="de-DE" altLang="sr-Latn-R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en-US" sz="2800" smtClean="0"/>
              <a:t>Pregled</a:t>
            </a:r>
            <a:endParaRPr lang="de-DE" altLang="en-US" sz="280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827213"/>
            <a:ext cx="8143875" cy="3833812"/>
          </a:xfrm>
        </p:spPr>
        <p:txBody>
          <a:bodyPr/>
          <a:lstStyle/>
          <a:p>
            <a:pPr marL="457200" indent="-457200" eaLnBrk="1" hangingPunct="1">
              <a:buFont typeface="Arial" charset="0"/>
              <a:buAutoNum type="arabicPeriod"/>
            </a:pPr>
            <a:r>
              <a:rPr lang="hr-HR" altLang="en-US" sz="2400" smtClean="0"/>
              <a:t>Fiskalni kontekst – irsko gospodarstvo</a:t>
            </a:r>
          </a:p>
          <a:p>
            <a:pPr marL="457200" indent="-457200" eaLnBrk="1" hangingPunct="1">
              <a:buFont typeface="Arial" charset="0"/>
              <a:buAutoNum type="arabicPeriod"/>
            </a:pPr>
            <a:endParaRPr lang="hr-HR" altLang="en-US" sz="2400" smtClean="0"/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hr-HR" altLang="en-US" sz="2400" smtClean="0"/>
              <a:t>Revizije potrošnje u Irskoj</a:t>
            </a:r>
          </a:p>
          <a:p>
            <a:pPr marL="457200" lvl="1" indent="0" eaLnBrk="1" hangingPunct="1">
              <a:buFont typeface="Wingdings" pitchFamily="2" charset="2"/>
              <a:buNone/>
            </a:pPr>
            <a:endParaRPr lang="hr-HR" altLang="en-US" sz="2000" smtClean="0"/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hr-HR" altLang="en-US" sz="2400" smtClean="0"/>
              <a:t>Pouke</a:t>
            </a:r>
          </a:p>
          <a:p>
            <a:pPr marL="457200" indent="-457200" eaLnBrk="1" hangingPunct="1">
              <a:buFont typeface="Arial" charset="0"/>
              <a:buAutoNum type="arabicPeriod"/>
            </a:pPr>
            <a:endParaRPr lang="hr-HR" altLang="en-US" sz="2400" smtClean="0"/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hr-HR" altLang="en-US" sz="2400" smtClean="0"/>
              <a:t>Trenutni izazovi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57200" y="157163"/>
            <a:ext cx="8229600" cy="1143000"/>
          </a:xfrm>
        </p:spPr>
        <p:txBody>
          <a:bodyPr/>
          <a:lstStyle/>
          <a:p>
            <a:pPr eaLnBrk="1" hangingPunct="1"/>
            <a:r>
              <a:rPr lang="hr-HR" altLang="en-US" smtClean="0"/>
              <a:t>Zaključak</a:t>
            </a:r>
            <a:endParaRPr lang="en-IE" altLang="en-US" b="1" smtClean="0"/>
          </a:p>
        </p:txBody>
      </p:sp>
      <p:sp>
        <p:nvSpPr>
          <p:cNvPr id="22531" name="Rectangle 3"/>
          <p:cNvSpPr txBox="1">
            <a:spLocks noChangeArrowheads="1"/>
          </p:cNvSpPr>
          <p:nvPr/>
        </p:nvSpPr>
        <p:spPr bwMode="auto">
          <a:xfrm>
            <a:off x="179388" y="1844675"/>
            <a:ext cx="8964612" cy="223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</a:pPr>
            <a:r>
              <a:rPr lang="hr-HR" altLang="sr-Latn-RS" sz="2000">
                <a:solidFill>
                  <a:srgbClr val="2C57AE"/>
                </a:solidFill>
              </a:rPr>
              <a:t>Revizije potrošnje sada su važan dio okvira javnih rashoda u cilju potpore poštivanju fiskalnog pravila EU-a</a:t>
            </a:r>
            <a:endParaRPr lang="en-IE" altLang="sr-Latn-RS" sz="2000">
              <a:solidFill>
                <a:srgbClr val="2C57AE"/>
              </a:solidFill>
            </a:endParaRP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</a:pPr>
            <a:endParaRPr lang="en-IE" altLang="sr-Latn-RS" sz="2000">
              <a:solidFill>
                <a:srgbClr val="2C57AE"/>
              </a:solidFill>
            </a:endParaRP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</a:pPr>
            <a:r>
              <a:rPr lang="hr-HR" altLang="sr-Latn-RS" sz="2000">
                <a:solidFill>
                  <a:srgbClr val="2C57AE"/>
                </a:solidFill>
              </a:rPr>
              <a:t>Sastavni dio proračunskog procesa</a:t>
            </a:r>
            <a:endParaRPr lang="en-IE" altLang="sr-Latn-RS" sz="2000">
              <a:solidFill>
                <a:srgbClr val="2C57AE"/>
              </a:solidFill>
            </a:endParaRP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</a:pPr>
            <a:endParaRPr lang="en-IE" altLang="sr-Latn-RS" sz="2000">
              <a:solidFill>
                <a:srgbClr val="2C57AE"/>
              </a:solidFill>
            </a:endParaRP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</a:pPr>
            <a:r>
              <a:rPr lang="hr-HR" altLang="sr-Latn-RS" sz="2000">
                <a:solidFill>
                  <a:srgbClr val="2C57AE"/>
                </a:solidFill>
              </a:rPr>
              <a:t>Najvažniji rezultat Ministarstva za javne rashode i reformu</a:t>
            </a:r>
            <a:endParaRPr lang="en-IE" altLang="sr-Latn-RS" sz="2000">
              <a:solidFill>
                <a:srgbClr val="2C57AE"/>
              </a:solidFill>
            </a:endParaRP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en-IE" altLang="sr-Latn-RS" sz="2000">
              <a:solidFill>
                <a:srgbClr val="2C57AE"/>
              </a:solidFill>
            </a:endParaRP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</a:pPr>
            <a:endParaRPr lang="en-IE" altLang="sr-Latn-RS" sz="2000">
              <a:solidFill>
                <a:srgbClr val="2C57AE"/>
              </a:solidFill>
            </a:endParaRP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</a:pPr>
            <a:endParaRPr lang="en-IE" altLang="sr-Latn-RS" sz="2000">
              <a:solidFill>
                <a:srgbClr val="2C57AE"/>
              </a:solidFill>
            </a:endParaRPr>
          </a:p>
          <a:p>
            <a:pPr algn="ctr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hr-HR" altLang="sr-Latn-RS" sz="2000" b="1">
                <a:solidFill>
                  <a:srgbClr val="2C57AE"/>
                </a:solidFill>
              </a:rPr>
              <a:t>Hvala</a:t>
            </a:r>
            <a:endParaRPr lang="en-IE" altLang="sr-Latn-RS" sz="2000" b="1">
              <a:solidFill>
                <a:srgbClr val="2C57AE"/>
              </a:solidFill>
            </a:endParaRPr>
          </a:p>
          <a:p>
            <a:pPr algn="ctr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en-IE" altLang="sr-Latn-RS" sz="2000">
              <a:solidFill>
                <a:srgbClr val="2C57AE"/>
              </a:solidFill>
            </a:endParaRPr>
          </a:p>
          <a:p>
            <a:pPr algn="ctr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hr-HR" altLang="sr-Latn-RS" sz="2000">
                <a:solidFill>
                  <a:srgbClr val="2C57AE"/>
                </a:solidFill>
              </a:rPr>
              <a:t>Pitanja</a:t>
            </a:r>
            <a:r>
              <a:rPr lang="en-IE" altLang="sr-Latn-RS" sz="2000">
                <a:solidFill>
                  <a:srgbClr val="2C57AE"/>
                </a:solidFill>
              </a:rPr>
              <a:t>…</a:t>
            </a: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</a:pPr>
            <a:endParaRPr lang="de-DE" altLang="sr-Latn-RS" sz="2000">
              <a:solidFill>
                <a:srgbClr val="2C57AE"/>
              </a:solidFill>
            </a:endParaRP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</a:pPr>
            <a:endParaRPr lang="de-DE" altLang="sr-Latn-RS" sz="2000">
              <a:solidFill>
                <a:srgbClr val="2C57AE"/>
              </a:solidFill>
            </a:endParaRP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</a:pPr>
            <a:endParaRPr lang="de-DE" altLang="sr-Latn-RS" sz="2000">
              <a:solidFill>
                <a:srgbClr val="2C57AE"/>
              </a:solidFill>
            </a:endParaRP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</a:pPr>
            <a:endParaRPr lang="de-DE" altLang="sr-Latn-RS" sz="2000">
              <a:solidFill>
                <a:srgbClr val="2C57AE"/>
              </a:solidFill>
            </a:endParaRP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</a:pPr>
            <a:endParaRPr lang="de-DE" altLang="sr-Latn-RS" sz="2000">
              <a:solidFill>
                <a:srgbClr val="2C57AE"/>
              </a:solidFill>
            </a:endParaRP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</a:pPr>
            <a:endParaRPr lang="de-DE" altLang="sr-Latn-RS" sz="2000">
              <a:solidFill>
                <a:srgbClr val="2C57AE"/>
              </a:solidFill>
            </a:endParaRP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</a:pPr>
            <a:endParaRPr lang="de-DE" altLang="sr-Latn-RS" sz="2000">
              <a:solidFill>
                <a:srgbClr val="2C57AE"/>
              </a:solidFill>
            </a:endParaRP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de-DE" altLang="sr-Latn-RS" sz="2000">
              <a:solidFill>
                <a:srgbClr val="2C57AE"/>
              </a:solidFill>
            </a:endParaRPr>
          </a:p>
          <a:p>
            <a:pPr lvl="1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</a:pPr>
            <a:endParaRPr lang="de-DE" altLang="sr-Latn-RS" sz="1600">
              <a:solidFill>
                <a:srgbClr val="2197DF"/>
              </a:solidFill>
            </a:endParaRP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q"/>
            </a:pPr>
            <a:endParaRPr lang="de-DE" altLang="sr-Latn-RS" sz="2000">
              <a:solidFill>
                <a:srgbClr val="2C57AE"/>
              </a:solidFill>
            </a:endParaRP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q"/>
            </a:pPr>
            <a:endParaRPr lang="de-DE" altLang="sr-Latn-RS" sz="2000">
              <a:solidFill>
                <a:srgbClr val="2C57AE"/>
              </a:solidFill>
            </a:endParaRP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q"/>
            </a:pPr>
            <a:endParaRPr lang="de-DE" altLang="sr-Latn-RS" sz="2000">
              <a:solidFill>
                <a:srgbClr val="2C57AE"/>
              </a:solidFill>
            </a:endParaRPr>
          </a:p>
          <a:p>
            <a:pPr lvl="1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</a:pPr>
            <a:endParaRPr lang="de-DE" altLang="sr-Latn-RS" sz="1600">
              <a:solidFill>
                <a:srgbClr val="2197DF"/>
              </a:solidFill>
            </a:endParaRP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</a:pPr>
            <a:endParaRPr lang="de-DE" altLang="sr-Latn-RS" sz="2000">
              <a:solidFill>
                <a:srgbClr val="2C57AE"/>
              </a:solidFill>
            </a:endParaRPr>
          </a:p>
          <a:p>
            <a:pPr lvl="1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endParaRPr lang="de-DE" altLang="sr-Latn-RS" sz="1600">
              <a:solidFill>
                <a:srgbClr val="2197DF"/>
              </a:solidFill>
            </a:endParaRP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</a:pPr>
            <a:endParaRPr lang="de-DE" altLang="sr-Latn-RS" sz="2000">
              <a:solidFill>
                <a:srgbClr val="2C57AE"/>
              </a:solidFill>
            </a:endParaRP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</a:pPr>
            <a:endParaRPr lang="de-DE" altLang="sr-Latn-RS" sz="2000">
              <a:solidFill>
                <a:srgbClr val="2C57AE"/>
              </a:solidFill>
            </a:endParaRP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</a:pPr>
            <a:endParaRPr lang="de-DE" altLang="sr-Latn-RS" sz="2000">
              <a:solidFill>
                <a:srgbClr val="2C57AE"/>
              </a:solidFill>
            </a:endParaRP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</a:pPr>
            <a:endParaRPr lang="de-DE" altLang="sr-Latn-RS" sz="2400">
              <a:solidFill>
                <a:srgbClr val="2C57AE"/>
              </a:solidFill>
            </a:endParaRP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</a:pPr>
            <a:endParaRPr lang="de-DE" altLang="sr-Latn-RS" sz="2400">
              <a:solidFill>
                <a:srgbClr val="2C57AE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en-US" sz="3200" smtClean="0"/>
              <a:t>Fiskalni kontekst – postojeća politika</a:t>
            </a:r>
          </a:p>
        </p:txBody>
      </p:sp>
      <p:pic>
        <p:nvPicPr>
          <p:cNvPr id="512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966" t="15028" r="3819" b="68399"/>
          <a:stretch>
            <a:fillRect/>
          </a:stretch>
        </p:blipFill>
        <p:spPr bwMode="auto">
          <a:xfrm>
            <a:off x="7380288" y="85725"/>
            <a:ext cx="1673225" cy="76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1249363" y="4484688"/>
          <a:ext cx="6815137" cy="371475"/>
        </p:xfrm>
        <a:graphic>
          <a:graphicData uri="http://schemas.openxmlformats.org/drawingml/2006/table">
            <a:tbl>
              <a:tblPr/>
              <a:tblGrid>
                <a:gridCol w="952500"/>
                <a:gridCol w="504825"/>
                <a:gridCol w="749300"/>
                <a:gridCol w="720725"/>
                <a:gridCol w="546100"/>
                <a:gridCol w="677862"/>
                <a:gridCol w="576263"/>
                <a:gridCol w="647700"/>
                <a:gridCol w="647700"/>
                <a:gridCol w="792162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E" altLang="sr-Latn-R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91435" marR="91435" marT="45798" marB="457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E" altLang="sr-Latn-R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91435" marR="91435" marT="45798" marB="457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E" altLang="sr-Latn-R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91435" marR="91435" marT="45798" marB="457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E" altLang="sr-Latn-R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91435" marR="91435" marT="45798" marB="457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E" altLang="sr-Latn-R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91435" marR="91435" marT="45798" marB="457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E" altLang="sr-Latn-R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91435" marR="91435" marT="45798" marB="457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E" altLang="sr-Latn-R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91435" marR="91435" marT="45798" marB="457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E" altLang="sr-Latn-R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91435" marR="91435" marT="45798" marB="457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E" altLang="sr-Latn-R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91435" marR="91435" marT="45798" marB="457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E" altLang="sr-Latn-R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91435" marR="91435" marT="45798" marB="457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148" name="Content Placeholder 3"/>
          <p:cNvSpPr>
            <a:spLocks noGrp="1"/>
          </p:cNvSpPr>
          <p:nvPr>
            <p:ph idx="1"/>
          </p:nvPr>
        </p:nvSpPr>
        <p:spPr>
          <a:xfrm>
            <a:off x="395288" y="1660525"/>
            <a:ext cx="8424862" cy="4298950"/>
          </a:xfrm>
        </p:spPr>
        <p:txBody>
          <a:bodyPr/>
          <a:lstStyle/>
          <a:p>
            <a:pPr algn="just"/>
            <a:r>
              <a:rPr lang="hr-HR" altLang="sr-Latn-RS" sz="2500" smtClean="0"/>
              <a:t>Vlada se obvezala da će ostvariti cilj u pogledu deficita opće države </a:t>
            </a:r>
            <a:r>
              <a:rPr lang="en-IE" altLang="sr-Latn-RS" sz="2500" smtClean="0"/>
              <a:t>(</a:t>
            </a:r>
            <a:r>
              <a:rPr lang="hr-HR" altLang="sr-Latn-RS" sz="2500" smtClean="0"/>
              <a:t>DO</a:t>
            </a:r>
            <a:r>
              <a:rPr lang="en-IE" altLang="sr-Latn-RS" sz="2500" smtClean="0"/>
              <a:t>D) </a:t>
            </a:r>
            <a:r>
              <a:rPr lang="hr-HR" altLang="sr-Latn-RS" sz="2500" smtClean="0"/>
              <a:t>- manje od </a:t>
            </a:r>
            <a:r>
              <a:rPr lang="en-IE" altLang="sr-Latn-RS" sz="2500" smtClean="0"/>
              <a:t>3</a:t>
            </a:r>
            <a:r>
              <a:rPr lang="hr-HR" altLang="sr-Latn-RS" sz="2500" smtClean="0"/>
              <a:t> </a:t>
            </a:r>
            <a:r>
              <a:rPr lang="en-IE" altLang="sr-Latn-RS" sz="2500" smtClean="0"/>
              <a:t>% </a:t>
            </a:r>
            <a:r>
              <a:rPr lang="hr-HR" altLang="sr-Latn-RS" sz="2500" smtClean="0"/>
              <a:t>do</a:t>
            </a:r>
            <a:r>
              <a:rPr lang="en-IE" altLang="sr-Latn-RS" sz="2500" smtClean="0"/>
              <a:t> 2015.</a:t>
            </a:r>
          </a:p>
          <a:p>
            <a:pPr algn="just">
              <a:buFont typeface="Wingdings" pitchFamily="2" charset="2"/>
              <a:buNone/>
            </a:pPr>
            <a:endParaRPr lang="en-IE" altLang="sr-Latn-RS" sz="2600" smtClean="0"/>
          </a:p>
          <a:p>
            <a:pPr algn="just"/>
            <a:r>
              <a:rPr lang="hr-HR" altLang="sr-Latn-RS" sz="2500" smtClean="0"/>
              <a:t>Od </a:t>
            </a:r>
            <a:r>
              <a:rPr lang="en-IE" altLang="sr-Latn-RS" sz="2500" smtClean="0"/>
              <a:t>2016</a:t>
            </a:r>
            <a:r>
              <a:rPr lang="hr-HR" altLang="sr-Latn-RS" sz="2500" smtClean="0"/>
              <a:t>. nadalje, fiskalna politika morat će se </a:t>
            </a:r>
            <a:r>
              <a:rPr lang="en-IE" altLang="sr-Latn-RS" sz="2500" smtClean="0"/>
              <a:t> </a:t>
            </a:r>
            <a:r>
              <a:rPr lang="hr-HR" altLang="sr-Latn-RS" sz="2500" smtClean="0"/>
              <a:t>voditi u skladu s novim fiskalnim pravilima utvrđenim na temelju preventivnog dijela Pakta o stabilnosti i rastu</a:t>
            </a:r>
            <a:r>
              <a:rPr lang="en-IE" altLang="sr-Latn-RS" sz="2500" smtClean="0"/>
              <a:t> (</a:t>
            </a:r>
            <a:r>
              <a:rPr lang="hr-HR" altLang="sr-Latn-RS" sz="2500" smtClean="0"/>
              <a:t>PSR</a:t>
            </a:r>
            <a:r>
              <a:rPr lang="en-IE" altLang="sr-Latn-RS" sz="2500" smtClean="0"/>
              <a:t>).</a:t>
            </a:r>
          </a:p>
          <a:p>
            <a:pPr algn="just"/>
            <a:endParaRPr lang="en-IE" altLang="sr-Latn-RS" sz="2500" smtClean="0"/>
          </a:p>
          <a:p>
            <a:pPr algn="just"/>
            <a:endParaRPr lang="en-IE" altLang="sr-Latn-RS" sz="2500" smtClean="0"/>
          </a:p>
        </p:txBody>
      </p:sp>
      <p:sp>
        <p:nvSpPr>
          <p:cNvPr id="5149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fld id="{B2B09F19-1198-49C3-A3D9-7C1E2C1F7134}" type="slidenum">
              <a:rPr lang="en-US" altLang="en-US">
                <a:solidFill>
                  <a:srgbClr val="000000"/>
                </a:solidFill>
              </a:rPr>
              <a:pPr/>
              <a:t>3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en-US" smtClean="0"/>
              <a:t>Rashodi i proračunska reforma</a:t>
            </a:r>
            <a:endParaRPr lang="en-IE" altLang="en-US" smtClean="0"/>
          </a:p>
        </p:txBody>
      </p:sp>
      <p:sp>
        <p:nvSpPr>
          <p:cNvPr id="6147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Symbol" pitchFamily="18" charset="2"/>
              <a:buNone/>
            </a:pPr>
            <a:r>
              <a:rPr lang="en-IE" altLang="en-US" smtClean="0"/>
              <a:t>        </a:t>
            </a:r>
          </a:p>
        </p:txBody>
      </p:sp>
      <p:graphicFrame>
        <p:nvGraphicFramePr>
          <p:cNvPr id="9" name="Diagram 8"/>
          <p:cNvGraphicFramePr/>
          <p:nvPr/>
        </p:nvGraphicFramePr>
        <p:xfrm>
          <a:off x="1331640" y="2060848"/>
          <a:ext cx="6068291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en-US" smtClean="0"/>
              <a:t>Trendovi u bruto rashodima</a:t>
            </a:r>
            <a:endParaRPr lang="en-IE" altLang="en-US" smtClean="0"/>
          </a:p>
        </p:txBody>
      </p:sp>
      <p:sp>
        <p:nvSpPr>
          <p:cNvPr id="7171" name="Rezervirano mjesto sadržaja 717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altLang="sr-Latn-RS" smtClean="0"/>
          </a:p>
        </p:txBody>
      </p:sp>
      <p:grpSp>
        <p:nvGrpSpPr>
          <p:cNvPr id="7172" name="Group 6"/>
          <p:cNvGrpSpPr>
            <a:grpSpLocks noChangeAspect="1"/>
          </p:cNvGrpSpPr>
          <p:nvPr/>
        </p:nvGrpSpPr>
        <p:grpSpPr bwMode="auto">
          <a:xfrm>
            <a:off x="250825" y="1557338"/>
            <a:ext cx="8031163" cy="5014912"/>
            <a:chOff x="158" y="981"/>
            <a:chExt cx="5059" cy="3159"/>
          </a:xfrm>
        </p:grpSpPr>
        <p:sp>
          <p:nvSpPr>
            <p:cNvPr id="7173" name="AutoShape 5"/>
            <p:cNvSpPr>
              <a:spLocks noChangeAspect="1" noChangeArrowheads="1" noTextEdit="1"/>
            </p:cNvSpPr>
            <p:nvPr/>
          </p:nvSpPr>
          <p:spPr bwMode="auto">
            <a:xfrm>
              <a:off x="158" y="981"/>
              <a:ext cx="5059" cy="3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7174" name="Rectangle 7"/>
            <p:cNvSpPr>
              <a:spLocks noChangeArrowheads="1"/>
            </p:cNvSpPr>
            <p:nvPr/>
          </p:nvSpPr>
          <p:spPr bwMode="auto">
            <a:xfrm>
              <a:off x="183" y="1008"/>
              <a:ext cx="5015" cy="311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endParaRPr lang="hr-HR" altLang="sr-Latn-RS"/>
            </a:p>
          </p:txBody>
        </p:sp>
        <p:sp>
          <p:nvSpPr>
            <p:cNvPr id="7175" name="Freeform 8"/>
            <p:cNvSpPr>
              <a:spLocks noEditPoints="1"/>
            </p:cNvSpPr>
            <p:nvPr/>
          </p:nvSpPr>
          <p:spPr bwMode="auto">
            <a:xfrm>
              <a:off x="714" y="1137"/>
              <a:ext cx="4404" cy="2048"/>
            </a:xfrm>
            <a:custGeom>
              <a:avLst/>
              <a:gdLst>
                <a:gd name="T0" fmla="*/ 0 w 4404"/>
                <a:gd name="T1" fmla="*/ 2048 h 2048"/>
                <a:gd name="T2" fmla="*/ 4404 w 4404"/>
                <a:gd name="T3" fmla="*/ 2048 h 2048"/>
                <a:gd name="T4" fmla="*/ 0 w 4404"/>
                <a:gd name="T5" fmla="*/ 1706 h 2048"/>
                <a:gd name="T6" fmla="*/ 4404 w 4404"/>
                <a:gd name="T7" fmla="*/ 1706 h 2048"/>
                <a:gd name="T8" fmla="*/ 0 w 4404"/>
                <a:gd name="T9" fmla="*/ 1363 h 2048"/>
                <a:gd name="T10" fmla="*/ 4404 w 4404"/>
                <a:gd name="T11" fmla="*/ 1363 h 2048"/>
                <a:gd name="T12" fmla="*/ 0 w 4404"/>
                <a:gd name="T13" fmla="*/ 1027 h 2048"/>
                <a:gd name="T14" fmla="*/ 4404 w 4404"/>
                <a:gd name="T15" fmla="*/ 1027 h 2048"/>
                <a:gd name="T16" fmla="*/ 0 w 4404"/>
                <a:gd name="T17" fmla="*/ 685 h 2048"/>
                <a:gd name="T18" fmla="*/ 4404 w 4404"/>
                <a:gd name="T19" fmla="*/ 685 h 2048"/>
                <a:gd name="T20" fmla="*/ 0 w 4404"/>
                <a:gd name="T21" fmla="*/ 342 h 2048"/>
                <a:gd name="T22" fmla="*/ 4404 w 4404"/>
                <a:gd name="T23" fmla="*/ 342 h 2048"/>
                <a:gd name="T24" fmla="*/ 0 w 4404"/>
                <a:gd name="T25" fmla="*/ 0 h 2048"/>
                <a:gd name="T26" fmla="*/ 4404 w 4404"/>
                <a:gd name="T27" fmla="*/ 0 h 204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404" h="2048">
                  <a:moveTo>
                    <a:pt x="0" y="2048"/>
                  </a:moveTo>
                  <a:lnTo>
                    <a:pt x="4404" y="2048"/>
                  </a:lnTo>
                  <a:moveTo>
                    <a:pt x="0" y="1706"/>
                  </a:moveTo>
                  <a:lnTo>
                    <a:pt x="4404" y="1706"/>
                  </a:lnTo>
                  <a:moveTo>
                    <a:pt x="0" y="1363"/>
                  </a:moveTo>
                  <a:lnTo>
                    <a:pt x="4404" y="1363"/>
                  </a:lnTo>
                  <a:moveTo>
                    <a:pt x="0" y="1027"/>
                  </a:moveTo>
                  <a:lnTo>
                    <a:pt x="4404" y="1027"/>
                  </a:lnTo>
                  <a:moveTo>
                    <a:pt x="0" y="685"/>
                  </a:moveTo>
                  <a:lnTo>
                    <a:pt x="4404" y="685"/>
                  </a:lnTo>
                  <a:moveTo>
                    <a:pt x="0" y="342"/>
                  </a:moveTo>
                  <a:lnTo>
                    <a:pt x="4404" y="342"/>
                  </a:lnTo>
                  <a:moveTo>
                    <a:pt x="0" y="0"/>
                  </a:moveTo>
                  <a:lnTo>
                    <a:pt x="4404" y="0"/>
                  </a:lnTo>
                </a:path>
              </a:pathLst>
            </a:custGeom>
            <a:noFill/>
            <a:ln w="9525" cap="flat">
              <a:solidFill>
                <a:srgbClr val="89898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7176" name="Freeform 9"/>
            <p:cNvSpPr>
              <a:spLocks noEditPoints="1"/>
            </p:cNvSpPr>
            <p:nvPr/>
          </p:nvSpPr>
          <p:spPr bwMode="auto">
            <a:xfrm>
              <a:off x="876" y="1621"/>
              <a:ext cx="4074" cy="1909"/>
            </a:xfrm>
            <a:custGeom>
              <a:avLst/>
              <a:gdLst>
                <a:gd name="T0" fmla="*/ 0 w 4074"/>
                <a:gd name="T1" fmla="*/ 246 h 1909"/>
                <a:gd name="T2" fmla="*/ 221 w 4074"/>
                <a:gd name="T3" fmla="*/ 246 h 1909"/>
                <a:gd name="T4" fmla="*/ 221 w 4074"/>
                <a:gd name="T5" fmla="*/ 1909 h 1909"/>
                <a:gd name="T6" fmla="*/ 0 w 4074"/>
                <a:gd name="T7" fmla="*/ 1909 h 1909"/>
                <a:gd name="T8" fmla="*/ 0 w 4074"/>
                <a:gd name="T9" fmla="*/ 246 h 1909"/>
                <a:gd name="T10" fmla="*/ 551 w 4074"/>
                <a:gd name="T11" fmla="*/ 84 h 1909"/>
                <a:gd name="T12" fmla="*/ 771 w 4074"/>
                <a:gd name="T13" fmla="*/ 84 h 1909"/>
                <a:gd name="T14" fmla="*/ 771 w 4074"/>
                <a:gd name="T15" fmla="*/ 1909 h 1909"/>
                <a:gd name="T16" fmla="*/ 551 w 4074"/>
                <a:gd name="T17" fmla="*/ 1909 h 1909"/>
                <a:gd name="T18" fmla="*/ 551 w 4074"/>
                <a:gd name="T19" fmla="*/ 84 h 1909"/>
                <a:gd name="T20" fmla="*/ 1101 w 4074"/>
                <a:gd name="T21" fmla="*/ 0 h 1909"/>
                <a:gd name="T22" fmla="*/ 1322 w 4074"/>
                <a:gd name="T23" fmla="*/ 0 h 1909"/>
                <a:gd name="T24" fmla="*/ 1322 w 4074"/>
                <a:gd name="T25" fmla="*/ 1909 h 1909"/>
                <a:gd name="T26" fmla="*/ 1101 w 4074"/>
                <a:gd name="T27" fmla="*/ 1909 h 1909"/>
                <a:gd name="T28" fmla="*/ 1101 w 4074"/>
                <a:gd name="T29" fmla="*/ 0 h 1909"/>
                <a:gd name="T30" fmla="*/ 1652 w 4074"/>
                <a:gd name="T31" fmla="*/ 54 h 1909"/>
                <a:gd name="T32" fmla="*/ 1872 w 4074"/>
                <a:gd name="T33" fmla="*/ 54 h 1909"/>
                <a:gd name="T34" fmla="*/ 1872 w 4074"/>
                <a:gd name="T35" fmla="*/ 1909 h 1909"/>
                <a:gd name="T36" fmla="*/ 1652 w 4074"/>
                <a:gd name="T37" fmla="*/ 1909 h 1909"/>
                <a:gd name="T38" fmla="*/ 1652 w 4074"/>
                <a:gd name="T39" fmla="*/ 54 h 1909"/>
                <a:gd name="T40" fmla="*/ 2202 w 4074"/>
                <a:gd name="T41" fmla="*/ 102 h 1909"/>
                <a:gd name="T42" fmla="*/ 2423 w 4074"/>
                <a:gd name="T43" fmla="*/ 102 h 1909"/>
                <a:gd name="T44" fmla="*/ 2423 w 4074"/>
                <a:gd name="T45" fmla="*/ 1909 h 1909"/>
                <a:gd name="T46" fmla="*/ 2202 w 4074"/>
                <a:gd name="T47" fmla="*/ 1909 h 1909"/>
                <a:gd name="T48" fmla="*/ 2202 w 4074"/>
                <a:gd name="T49" fmla="*/ 102 h 1909"/>
                <a:gd name="T50" fmla="*/ 2753 w 4074"/>
                <a:gd name="T51" fmla="*/ 132 h 1909"/>
                <a:gd name="T52" fmla="*/ 2973 w 4074"/>
                <a:gd name="T53" fmla="*/ 132 h 1909"/>
                <a:gd name="T54" fmla="*/ 2973 w 4074"/>
                <a:gd name="T55" fmla="*/ 1909 h 1909"/>
                <a:gd name="T56" fmla="*/ 2753 w 4074"/>
                <a:gd name="T57" fmla="*/ 1909 h 1909"/>
                <a:gd name="T58" fmla="*/ 2753 w 4074"/>
                <a:gd name="T59" fmla="*/ 132 h 1909"/>
                <a:gd name="T60" fmla="*/ 3303 w 4074"/>
                <a:gd name="T61" fmla="*/ 156 h 1909"/>
                <a:gd name="T62" fmla="*/ 3523 w 4074"/>
                <a:gd name="T63" fmla="*/ 156 h 1909"/>
                <a:gd name="T64" fmla="*/ 3523 w 4074"/>
                <a:gd name="T65" fmla="*/ 1909 h 1909"/>
                <a:gd name="T66" fmla="*/ 3303 w 4074"/>
                <a:gd name="T67" fmla="*/ 1909 h 1909"/>
                <a:gd name="T68" fmla="*/ 3303 w 4074"/>
                <a:gd name="T69" fmla="*/ 156 h 1909"/>
                <a:gd name="T70" fmla="*/ 3854 w 4074"/>
                <a:gd name="T71" fmla="*/ 210 h 1909"/>
                <a:gd name="T72" fmla="*/ 4074 w 4074"/>
                <a:gd name="T73" fmla="*/ 210 h 1909"/>
                <a:gd name="T74" fmla="*/ 4074 w 4074"/>
                <a:gd name="T75" fmla="*/ 1909 h 1909"/>
                <a:gd name="T76" fmla="*/ 3854 w 4074"/>
                <a:gd name="T77" fmla="*/ 1909 h 1909"/>
                <a:gd name="T78" fmla="*/ 3854 w 4074"/>
                <a:gd name="T79" fmla="*/ 210 h 1909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4074" h="1909">
                  <a:moveTo>
                    <a:pt x="0" y="246"/>
                  </a:moveTo>
                  <a:lnTo>
                    <a:pt x="221" y="246"/>
                  </a:lnTo>
                  <a:lnTo>
                    <a:pt x="221" y="1909"/>
                  </a:lnTo>
                  <a:lnTo>
                    <a:pt x="0" y="1909"/>
                  </a:lnTo>
                  <a:lnTo>
                    <a:pt x="0" y="246"/>
                  </a:lnTo>
                  <a:close/>
                  <a:moveTo>
                    <a:pt x="551" y="84"/>
                  </a:moveTo>
                  <a:lnTo>
                    <a:pt x="771" y="84"/>
                  </a:lnTo>
                  <a:lnTo>
                    <a:pt x="771" y="1909"/>
                  </a:lnTo>
                  <a:lnTo>
                    <a:pt x="551" y="1909"/>
                  </a:lnTo>
                  <a:lnTo>
                    <a:pt x="551" y="84"/>
                  </a:lnTo>
                  <a:close/>
                  <a:moveTo>
                    <a:pt x="1101" y="0"/>
                  </a:moveTo>
                  <a:lnTo>
                    <a:pt x="1322" y="0"/>
                  </a:lnTo>
                  <a:lnTo>
                    <a:pt x="1322" y="1909"/>
                  </a:lnTo>
                  <a:lnTo>
                    <a:pt x="1101" y="1909"/>
                  </a:lnTo>
                  <a:lnTo>
                    <a:pt x="1101" y="0"/>
                  </a:lnTo>
                  <a:close/>
                  <a:moveTo>
                    <a:pt x="1652" y="54"/>
                  </a:moveTo>
                  <a:lnTo>
                    <a:pt x="1872" y="54"/>
                  </a:lnTo>
                  <a:lnTo>
                    <a:pt x="1872" y="1909"/>
                  </a:lnTo>
                  <a:lnTo>
                    <a:pt x="1652" y="1909"/>
                  </a:lnTo>
                  <a:lnTo>
                    <a:pt x="1652" y="54"/>
                  </a:lnTo>
                  <a:close/>
                  <a:moveTo>
                    <a:pt x="2202" y="102"/>
                  </a:moveTo>
                  <a:lnTo>
                    <a:pt x="2423" y="102"/>
                  </a:lnTo>
                  <a:lnTo>
                    <a:pt x="2423" y="1909"/>
                  </a:lnTo>
                  <a:lnTo>
                    <a:pt x="2202" y="1909"/>
                  </a:lnTo>
                  <a:lnTo>
                    <a:pt x="2202" y="102"/>
                  </a:lnTo>
                  <a:close/>
                  <a:moveTo>
                    <a:pt x="2753" y="132"/>
                  </a:moveTo>
                  <a:lnTo>
                    <a:pt x="2973" y="132"/>
                  </a:lnTo>
                  <a:lnTo>
                    <a:pt x="2973" y="1909"/>
                  </a:lnTo>
                  <a:lnTo>
                    <a:pt x="2753" y="1909"/>
                  </a:lnTo>
                  <a:lnTo>
                    <a:pt x="2753" y="132"/>
                  </a:lnTo>
                  <a:close/>
                  <a:moveTo>
                    <a:pt x="3303" y="156"/>
                  </a:moveTo>
                  <a:lnTo>
                    <a:pt x="3523" y="156"/>
                  </a:lnTo>
                  <a:lnTo>
                    <a:pt x="3523" y="1909"/>
                  </a:lnTo>
                  <a:lnTo>
                    <a:pt x="3303" y="1909"/>
                  </a:lnTo>
                  <a:lnTo>
                    <a:pt x="3303" y="156"/>
                  </a:lnTo>
                  <a:close/>
                  <a:moveTo>
                    <a:pt x="3854" y="210"/>
                  </a:moveTo>
                  <a:lnTo>
                    <a:pt x="4074" y="210"/>
                  </a:lnTo>
                  <a:lnTo>
                    <a:pt x="4074" y="1909"/>
                  </a:lnTo>
                  <a:lnTo>
                    <a:pt x="3854" y="1909"/>
                  </a:lnTo>
                  <a:lnTo>
                    <a:pt x="3854" y="210"/>
                  </a:lnTo>
                  <a:close/>
                </a:path>
              </a:pathLst>
            </a:custGeom>
            <a:solidFill>
              <a:srgbClr val="5089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7177" name="Freeform 10"/>
            <p:cNvSpPr>
              <a:spLocks noEditPoints="1"/>
            </p:cNvSpPr>
            <p:nvPr/>
          </p:nvSpPr>
          <p:spPr bwMode="auto">
            <a:xfrm>
              <a:off x="876" y="1374"/>
              <a:ext cx="4074" cy="493"/>
            </a:xfrm>
            <a:custGeom>
              <a:avLst/>
              <a:gdLst>
                <a:gd name="T0" fmla="*/ 0 w 4074"/>
                <a:gd name="T1" fmla="*/ 229 h 493"/>
                <a:gd name="T2" fmla="*/ 221 w 4074"/>
                <a:gd name="T3" fmla="*/ 229 h 493"/>
                <a:gd name="T4" fmla="*/ 221 w 4074"/>
                <a:gd name="T5" fmla="*/ 493 h 493"/>
                <a:gd name="T6" fmla="*/ 0 w 4074"/>
                <a:gd name="T7" fmla="*/ 493 h 493"/>
                <a:gd name="T8" fmla="*/ 0 w 4074"/>
                <a:gd name="T9" fmla="*/ 229 h 493"/>
                <a:gd name="T10" fmla="*/ 551 w 4074"/>
                <a:gd name="T11" fmla="*/ 24 h 493"/>
                <a:gd name="T12" fmla="*/ 771 w 4074"/>
                <a:gd name="T13" fmla="*/ 24 h 493"/>
                <a:gd name="T14" fmla="*/ 771 w 4074"/>
                <a:gd name="T15" fmla="*/ 331 h 493"/>
                <a:gd name="T16" fmla="*/ 551 w 4074"/>
                <a:gd name="T17" fmla="*/ 331 h 493"/>
                <a:gd name="T18" fmla="*/ 551 w 4074"/>
                <a:gd name="T19" fmla="*/ 24 h 493"/>
                <a:gd name="T20" fmla="*/ 1101 w 4074"/>
                <a:gd name="T21" fmla="*/ 0 h 493"/>
                <a:gd name="T22" fmla="*/ 1322 w 4074"/>
                <a:gd name="T23" fmla="*/ 0 h 493"/>
                <a:gd name="T24" fmla="*/ 1322 w 4074"/>
                <a:gd name="T25" fmla="*/ 247 h 493"/>
                <a:gd name="T26" fmla="*/ 1101 w 4074"/>
                <a:gd name="T27" fmla="*/ 247 h 493"/>
                <a:gd name="T28" fmla="*/ 1101 w 4074"/>
                <a:gd name="T29" fmla="*/ 0 h 493"/>
                <a:gd name="T30" fmla="*/ 1652 w 4074"/>
                <a:gd name="T31" fmla="*/ 84 h 493"/>
                <a:gd name="T32" fmla="*/ 1872 w 4074"/>
                <a:gd name="T33" fmla="*/ 84 h 493"/>
                <a:gd name="T34" fmla="*/ 1872 w 4074"/>
                <a:gd name="T35" fmla="*/ 301 h 493"/>
                <a:gd name="T36" fmla="*/ 1652 w 4074"/>
                <a:gd name="T37" fmla="*/ 301 h 493"/>
                <a:gd name="T38" fmla="*/ 1652 w 4074"/>
                <a:gd name="T39" fmla="*/ 84 h 493"/>
                <a:gd name="T40" fmla="*/ 2202 w 4074"/>
                <a:gd name="T41" fmla="*/ 193 h 493"/>
                <a:gd name="T42" fmla="*/ 2423 w 4074"/>
                <a:gd name="T43" fmla="*/ 193 h 493"/>
                <a:gd name="T44" fmla="*/ 2423 w 4074"/>
                <a:gd name="T45" fmla="*/ 349 h 493"/>
                <a:gd name="T46" fmla="*/ 2202 w 4074"/>
                <a:gd name="T47" fmla="*/ 349 h 493"/>
                <a:gd name="T48" fmla="*/ 2202 w 4074"/>
                <a:gd name="T49" fmla="*/ 193 h 493"/>
                <a:gd name="T50" fmla="*/ 2753 w 4074"/>
                <a:gd name="T51" fmla="*/ 247 h 493"/>
                <a:gd name="T52" fmla="*/ 2973 w 4074"/>
                <a:gd name="T53" fmla="*/ 247 h 493"/>
                <a:gd name="T54" fmla="*/ 2973 w 4074"/>
                <a:gd name="T55" fmla="*/ 379 h 493"/>
                <a:gd name="T56" fmla="*/ 2753 w 4074"/>
                <a:gd name="T57" fmla="*/ 379 h 493"/>
                <a:gd name="T58" fmla="*/ 2753 w 4074"/>
                <a:gd name="T59" fmla="*/ 247 h 493"/>
                <a:gd name="T60" fmla="*/ 3303 w 4074"/>
                <a:gd name="T61" fmla="*/ 289 h 493"/>
                <a:gd name="T62" fmla="*/ 3523 w 4074"/>
                <a:gd name="T63" fmla="*/ 289 h 493"/>
                <a:gd name="T64" fmla="*/ 3523 w 4074"/>
                <a:gd name="T65" fmla="*/ 403 h 493"/>
                <a:gd name="T66" fmla="*/ 3303 w 4074"/>
                <a:gd name="T67" fmla="*/ 403 h 493"/>
                <a:gd name="T68" fmla="*/ 3303 w 4074"/>
                <a:gd name="T69" fmla="*/ 289 h 493"/>
                <a:gd name="T70" fmla="*/ 3854 w 4074"/>
                <a:gd name="T71" fmla="*/ 349 h 493"/>
                <a:gd name="T72" fmla="*/ 4074 w 4074"/>
                <a:gd name="T73" fmla="*/ 349 h 493"/>
                <a:gd name="T74" fmla="*/ 4074 w 4074"/>
                <a:gd name="T75" fmla="*/ 457 h 493"/>
                <a:gd name="T76" fmla="*/ 3854 w 4074"/>
                <a:gd name="T77" fmla="*/ 457 h 493"/>
                <a:gd name="T78" fmla="*/ 3854 w 4074"/>
                <a:gd name="T79" fmla="*/ 349 h 493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4074" h="493">
                  <a:moveTo>
                    <a:pt x="0" y="229"/>
                  </a:moveTo>
                  <a:lnTo>
                    <a:pt x="221" y="229"/>
                  </a:lnTo>
                  <a:lnTo>
                    <a:pt x="221" y="493"/>
                  </a:lnTo>
                  <a:lnTo>
                    <a:pt x="0" y="493"/>
                  </a:lnTo>
                  <a:lnTo>
                    <a:pt x="0" y="229"/>
                  </a:lnTo>
                  <a:close/>
                  <a:moveTo>
                    <a:pt x="551" y="24"/>
                  </a:moveTo>
                  <a:lnTo>
                    <a:pt x="771" y="24"/>
                  </a:lnTo>
                  <a:lnTo>
                    <a:pt x="771" y="331"/>
                  </a:lnTo>
                  <a:lnTo>
                    <a:pt x="551" y="331"/>
                  </a:lnTo>
                  <a:lnTo>
                    <a:pt x="551" y="24"/>
                  </a:lnTo>
                  <a:close/>
                  <a:moveTo>
                    <a:pt x="1101" y="0"/>
                  </a:moveTo>
                  <a:lnTo>
                    <a:pt x="1322" y="0"/>
                  </a:lnTo>
                  <a:lnTo>
                    <a:pt x="1322" y="247"/>
                  </a:lnTo>
                  <a:lnTo>
                    <a:pt x="1101" y="247"/>
                  </a:lnTo>
                  <a:lnTo>
                    <a:pt x="1101" y="0"/>
                  </a:lnTo>
                  <a:close/>
                  <a:moveTo>
                    <a:pt x="1652" y="84"/>
                  </a:moveTo>
                  <a:lnTo>
                    <a:pt x="1872" y="84"/>
                  </a:lnTo>
                  <a:lnTo>
                    <a:pt x="1872" y="301"/>
                  </a:lnTo>
                  <a:lnTo>
                    <a:pt x="1652" y="301"/>
                  </a:lnTo>
                  <a:lnTo>
                    <a:pt x="1652" y="84"/>
                  </a:lnTo>
                  <a:close/>
                  <a:moveTo>
                    <a:pt x="2202" y="193"/>
                  </a:moveTo>
                  <a:lnTo>
                    <a:pt x="2423" y="193"/>
                  </a:lnTo>
                  <a:lnTo>
                    <a:pt x="2423" y="349"/>
                  </a:lnTo>
                  <a:lnTo>
                    <a:pt x="2202" y="349"/>
                  </a:lnTo>
                  <a:lnTo>
                    <a:pt x="2202" y="193"/>
                  </a:lnTo>
                  <a:close/>
                  <a:moveTo>
                    <a:pt x="2753" y="247"/>
                  </a:moveTo>
                  <a:lnTo>
                    <a:pt x="2973" y="247"/>
                  </a:lnTo>
                  <a:lnTo>
                    <a:pt x="2973" y="379"/>
                  </a:lnTo>
                  <a:lnTo>
                    <a:pt x="2753" y="379"/>
                  </a:lnTo>
                  <a:lnTo>
                    <a:pt x="2753" y="247"/>
                  </a:lnTo>
                  <a:close/>
                  <a:moveTo>
                    <a:pt x="3303" y="289"/>
                  </a:moveTo>
                  <a:lnTo>
                    <a:pt x="3523" y="289"/>
                  </a:lnTo>
                  <a:lnTo>
                    <a:pt x="3523" y="403"/>
                  </a:lnTo>
                  <a:lnTo>
                    <a:pt x="3303" y="403"/>
                  </a:lnTo>
                  <a:lnTo>
                    <a:pt x="3303" y="289"/>
                  </a:lnTo>
                  <a:close/>
                  <a:moveTo>
                    <a:pt x="3854" y="349"/>
                  </a:moveTo>
                  <a:lnTo>
                    <a:pt x="4074" y="349"/>
                  </a:lnTo>
                  <a:lnTo>
                    <a:pt x="4074" y="457"/>
                  </a:lnTo>
                  <a:lnTo>
                    <a:pt x="3854" y="457"/>
                  </a:lnTo>
                  <a:lnTo>
                    <a:pt x="3854" y="349"/>
                  </a:lnTo>
                  <a:close/>
                </a:path>
              </a:pathLst>
            </a:custGeom>
            <a:solidFill>
              <a:srgbClr val="97B9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7178" name="Line 11"/>
            <p:cNvSpPr>
              <a:spLocks noChangeShapeType="1"/>
            </p:cNvSpPr>
            <p:nvPr/>
          </p:nvSpPr>
          <p:spPr bwMode="auto">
            <a:xfrm flipV="1">
              <a:off x="714" y="1137"/>
              <a:ext cx="0" cy="2390"/>
            </a:xfrm>
            <a:prstGeom prst="line">
              <a:avLst/>
            </a:prstGeom>
            <a:noFill/>
            <a:ln w="9525">
              <a:solidFill>
                <a:srgbClr val="89898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7179" name="Freeform 12"/>
            <p:cNvSpPr>
              <a:spLocks noEditPoints="1"/>
            </p:cNvSpPr>
            <p:nvPr/>
          </p:nvSpPr>
          <p:spPr bwMode="auto">
            <a:xfrm>
              <a:off x="670" y="1137"/>
              <a:ext cx="44" cy="2390"/>
            </a:xfrm>
            <a:custGeom>
              <a:avLst/>
              <a:gdLst>
                <a:gd name="T0" fmla="*/ 0 w 44"/>
                <a:gd name="T1" fmla="*/ 2390 h 2390"/>
                <a:gd name="T2" fmla="*/ 44 w 44"/>
                <a:gd name="T3" fmla="*/ 2390 h 2390"/>
                <a:gd name="T4" fmla="*/ 0 w 44"/>
                <a:gd name="T5" fmla="*/ 2048 h 2390"/>
                <a:gd name="T6" fmla="*/ 44 w 44"/>
                <a:gd name="T7" fmla="*/ 2048 h 2390"/>
                <a:gd name="T8" fmla="*/ 0 w 44"/>
                <a:gd name="T9" fmla="*/ 1706 h 2390"/>
                <a:gd name="T10" fmla="*/ 44 w 44"/>
                <a:gd name="T11" fmla="*/ 1706 h 2390"/>
                <a:gd name="T12" fmla="*/ 0 w 44"/>
                <a:gd name="T13" fmla="*/ 1363 h 2390"/>
                <a:gd name="T14" fmla="*/ 44 w 44"/>
                <a:gd name="T15" fmla="*/ 1363 h 2390"/>
                <a:gd name="T16" fmla="*/ 0 w 44"/>
                <a:gd name="T17" fmla="*/ 1027 h 2390"/>
                <a:gd name="T18" fmla="*/ 44 w 44"/>
                <a:gd name="T19" fmla="*/ 1027 h 2390"/>
                <a:gd name="T20" fmla="*/ 0 w 44"/>
                <a:gd name="T21" fmla="*/ 685 h 2390"/>
                <a:gd name="T22" fmla="*/ 44 w 44"/>
                <a:gd name="T23" fmla="*/ 685 h 2390"/>
                <a:gd name="T24" fmla="*/ 0 w 44"/>
                <a:gd name="T25" fmla="*/ 342 h 2390"/>
                <a:gd name="T26" fmla="*/ 44 w 44"/>
                <a:gd name="T27" fmla="*/ 342 h 2390"/>
                <a:gd name="T28" fmla="*/ 0 w 44"/>
                <a:gd name="T29" fmla="*/ 0 h 2390"/>
                <a:gd name="T30" fmla="*/ 44 w 44"/>
                <a:gd name="T31" fmla="*/ 0 h 239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4" h="2390">
                  <a:moveTo>
                    <a:pt x="0" y="2390"/>
                  </a:moveTo>
                  <a:lnTo>
                    <a:pt x="44" y="2390"/>
                  </a:lnTo>
                  <a:moveTo>
                    <a:pt x="0" y="2048"/>
                  </a:moveTo>
                  <a:lnTo>
                    <a:pt x="44" y="2048"/>
                  </a:lnTo>
                  <a:moveTo>
                    <a:pt x="0" y="1706"/>
                  </a:moveTo>
                  <a:lnTo>
                    <a:pt x="44" y="1706"/>
                  </a:lnTo>
                  <a:moveTo>
                    <a:pt x="0" y="1363"/>
                  </a:moveTo>
                  <a:lnTo>
                    <a:pt x="44" y="1363"/>
                  </a:lnTo>
                  <a:moveTo>
                    <a:pt x="0" y="1027"/>
                  </a:moveTo>
                  <a:lnTo>
                    <a:pt x="44" y="1027"/>
                  </a:lnTo>
                  <a:moveTo>
                    <a:pt x="0" y="685"/>
                  </a:moveTo>
                  <a:lnTo>
                    <a:pt x="44" y="685"/>
                  </a:lnTo>
                  <a:moveTo>
                    <a:pt x="0" y="342"/>
                  </a:moveTo>
                  <a:lnTo>
                    <a:pt x="44" y="342"/>
                  </a:lnTo>
                  <a:moveTo>
                    <a:pt x="0" y="0"/>
                  </a:moveTo>
                  <a:lnTo>
                    <a:pt x="44" y="0"/>
                  </a:lnTo>
                </a:path>
              </a:pathLst>
            </a:custGeom>
            <a:noFill/>
            <a:ln w="9525" cap="flat">
              <a:solidFill>
                <a:srgbClr val="89898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7180" name="Line 13"/>
            <p:cNvSpPr>
              <a:spLocks noChangeShapeType="1"/>
            </p:cNvSpPr>
            <p:nvPr/>
          </p:nvSpPr>
          <p:spPr bwMode="auto">
            <a:xfrm>
              <a:off x="714" y="3527"/>
              <a:ext cx="4404" cy="0"/>
            </a:xfrm>
            <a:prstGeom prst="line">
              <a:avLst/>
            </a:prstGeom>
            <a:noFill/>
            <a:ln w="9525">
              <a:solidFill>
                <a:srgbClr val="89898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7181" name="Freeform 14"/>
            <p:cNvSpPr>
              <a:spLocks noEditPoints="1"/>
            </p:cNvSpPr>
            <p:nvPr/>
          </p:nvSpPr>
          <p:spPr bwMode="auto">
            <a:xfrm>
              <a:off x="714" y="3527"/>
              <a:ext cx="4404" cy="48"/>
            </a:xfrm>
            <a:custGeom>
              <a:avLst/>
              <a:gdLst>
                <a:gd name="T0" fmla="*/ 0 w 4404"/>
                <a:gd name="T1" fmla="*/ 0 h 48"/>
                <a:gd name="T2" fmla="*/ 0 w 4404"/>
                <a:gd name="T3" fmla="*/ 48 h 48"/>
                <a:gd name="T4" fmla="*/ 550 w 4404"/>
                <a:gd name="T5" fmla="*/ 0 h 48"/>
                <a:gd name="T6" fmla="*/ 550 w 4404"/>
                <a:gd name="T7" fmla="*/ 48 h 48"/>
                <a:gd name="T8" fmla="*/ 1101 w 4404"/>
                <a:gd name="T9" fmla="*/ 0 h 48"/>
                <a:gd name="T10" fmla="*/ 1101 w 4404"/>
                <a:gd name="T11" fmla="*/ 48 h 48"/>
                <a:gd name="T12" fmla="*/ 1651 w 4404"/>
                <a:gd name="T13" fmla="*/ 0 h 48"/>
                <a:gd name="T14" fmla="*/ 1651 w 4404"/>
                <a:gd name="T15" fmla="*/ 48 h 48"/>
                <a:gd name="T16" fmla="*/ 2202 w 4404"/>
                <a:gd name="T17" fmla="*/ 0 h 48"/>
                <a:gd name="T18" fmla="*/ 2202 w 4404"/>
                <a:gd name="T19" fmla="*/ 48 h 48"/>
                <a:gd name="T20" fmla="*/ 2752 w 4404"/>
                <a:gd name="T21" fmla="*/ 0 h 48"/>
                <a:gd name="T22" fmla="*/ 2752 w 4404"/>
                <a:gd name="T23" fmla="*/ 48 h 48"/>
                <a:gd name="T24" fmla="*/ 3303 w 4404"/>
                <a:gd name="T25" fmla="*/ 0 h 48"/>
                <a:gd name="T26" fmla="*/ 3303 w 4404"/>
                <a:gd name="T27" fmla="*/ 48 h 48"/>
                <a:gd name="T28" fmla="*/ 3853 w 4404"/>
                <a:gd name="T29" fmla="*/ 0 h 48"/>
                <a:gd name="T30" fmla="*/ 3853 w 4404"/>
                <a:gd name="T31" fmla="*/ 48 h 48"/>
                <a:gd name="T32" fmla="*/ 4404 w 4404"/>
                <a:gd name="T33" fmla="*/ 0 h 48"/>
                <a:gd name="T34" fmla="*/ 4404 w 4404"/>
                <a:gd name="T35" fmla="*/ 48 h 4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4404" h="48">
                  <a:moveTo>
                    <a:pt x="0" y="0"/>
                  </a:moveTo>
                  <a:lnTo>
                    <a:pt x="0" y="48"/>
                  </a:lnTo>
                  <a:moveTo>
                    <a:pt x="550" y="0"/>
                  </a:moveTo>
                  <a:lnTo>
                    <a:pt x="550" y="48"/>
                  </a:lnTo>
                  <a:moveTo>
                    <a:pt x="1101" y="0"/>
                  </a:moveTo>
                  <a:lnTo>
                    <a:pt x="1101" y="48"/>
                  </a:lnTo>
                  <a:moveTo>
                    <a:pt x="1651" y="0"/>
                  </a:moveTo>
                  <a:lnTo>
                    <a:pt x="1651" y="48"/>
                  </a:lnTo>
                  <a:moveTo>
                    <a:pt x="2202" y="0"/>
                  </a:moveTo>
                  <a:lnTo>
                    <a:pt x="2202" y="48"/>
                  </a:lnTo>
                  <a:moveTo>
                    <a:pt x="2752" y="0"/>
                  </a:moveTo>
                  <a:lnTo>
                    <a:pt x="2752" y="48"/>
                  </a:lnTo>
                  <a:moveTo>
                    <a:pt x="3303" y="0"/>
                  </a:moveTo>
                  <a:lnTo>
                    <a:pt x="3303" y="48"/>
                  </a:lnTo>
                  <a:moveTo>
                    <a:pt x="3853" y="0"/>
                  </a:moveTo>
                  <a:lnTo>
                    <a:pt x="3853" y="48"/>
                  </a:lnTo>
                  <a:moveTo>
                    <a:pt x="4404" y="0"/>
                  </a:moveTo>
                  <a:lnTo>
                    <a:pt x="4404" y="48"/>
                  </a:lnTo>
                </a:path>
              </a:pathLst>
            </a:custGeom>
            <a:noFill/>
            <a:ln w="9525" cap="flat">
              <a:solidFill>
                <a:srgbClr val="89898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7182" name="Rectangle 15"/>
            <p:cNvSpPr>
              <a:spLocks noChangeArrowheads="1"/>
            </p:cNvSpPr>
            <p:nvPr/>
          </p:nvSpPr>
          <p:spPr bwMode="auto">
            <a:xfrm>
              <a:off x="527" y="3434"/>
              <a:ext cx="143" cy="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r>
                <a:rPr lang="sr-Latn-RS" altLang="sr-Latn-RS">
                  <a:solidFill>
                    <a:srgbClr val="000000"/>
                  </a:solidFill>
                  <a:latin typeface="Calibri" pitchFamily="34" charset="0"/>
                </a:rPr>
                <a:t>0</a:t>
              </a:r>
              <a:endParaRPr lang="sr-Latn-RS" altLang="sr-Latn-RS"/>
            </a:p>
          </p:txBody>
        </p:sp>
        <p:sp>
          <p:nvSpPr>
            <p:cNvPr id="7183" name="Rectangle 16"/>
            <p:cNvSpPr>
              <a:spLocks noChangeArrowheads="1"/>
            </p:cNvSpPr>
            <p:nvPr/>
          </p:nvSpPr>
          <p:spPr bwMode="auto">
            <a:xfrm>
              <a:off x="460" y="3094"/>
              <a:ext cx="204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r>
                <a:rPr lang="sr-Latn-RS" altLang="sr-Latn-RS">
                  <a:solidFill>
                    <a:srgbClr val="000000"/>
                  </a:solidFill>
                  <a:latin typeface="Calibri" pitchFamily="34" charset="0"/>
                </a:rPr>
                <a:t>10</a:t>
              </a:r>
              <a:endParaRPr lang="sr-Latn-RS" altLang="sr-Latn-RS"/>
            </a:p>
          </p:txBody>
        </p:sp>
        <p:sp>
          <p:nvSpPr>
            <p:cNvPr id="7184" name="Rectangle 17"/>
            <p:cNvSpPr>
              <a:spLocks noChangeArrowheads="1"/>
            </p:cNvSpPr>
            <p:nvPr/>
          </p:nvSpPr>
          <p:spPr bwMode="auto">
            <a:xfrm>
              <a:off x="460" y="2752"/>
              <a:ext cx="204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r>
                <a:rPr lang="sr-Latn-RS" altLang="sr-Latn-RS">
                  <a:solidFill>
                    <a:srgbClr val="000000"/>
                  </a:solidFill>
                  <a:latin typeface="Calibri" pitchFamily="34" charset="0"/>
                </a:rPr>
                <a:t>20</a:t>
              </a:r>
              <a:endParaRPr lang="sr-Latn-RS" altLang="sr-Latn-RS"/>
            </a:p>
          </p:txBody>
        </p:sp>
        <p:sp>
          <p:nvSpPr>
            <p:cNvPr id="7185" name="Rectangle 18"/>
            <p:cNvSpPr>
              <a:spLocks noChangeArrowheads="1"/>
            </p:cNvSpPr>
            <p:nvPr/>
          </p:nvSpPr>
          <p:spPr bwMode="auto">
            <a:xfrm>
              <a:off x="460" y="2410"/>
              <a:ext cx="204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r>
                <a:rPr lang="sr-Latn-RS" altLang="sr-Latn-RS">
                  <a:solidFill>
                    <a:srgbClr val="000000"/>
                  </a:solidFill>
                  <a:latin typeface="Calibri" pitchFamily="34" charset="0"/>
                </a:rPr>
                <a:t>30</a:t>
              </a:r>
              <a:endParaRPr lang="sr-Latn-RS" altLang="sr-Latn-RS"/>
            </a:p>
          </p:txBody>
        </p:sp>
        <p:sp>
          <p:nvSpPr>
            <p:cNvPr id="7186" name="Rectangle 19"/>
            <p:cNvSpPr>
              <a:spLocks noChangeArrowheads="1"/>
            </p:cNvSpPr>
            <p:nvPr/>
          </p:nvSpPr>
          <p:spPr bwMode="auto">
            <a:xfrm>
              <a:off x="460" y="2067"/>
              <a:ext cx="209" cy="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r>
                <a:rPr lang="sr-Latn-RS" altLang="sr-Latn-RS">
                  <a:solidFill>
                    <a:srgbClr val="000000"/>
                  </a:solidFill>
                  <a:latin typeface="Calibri" pitchFamily="34" charset="0"/>
                </a:rPr>
                <a:t>40</a:t>
              </a:r>
              <a:endParaRPr lang="sr-Latn-RS" altLang="sr-Latn-RS"/>
            </a:p>
          </p:txBody>
        </p:sp>
        <p:sp>
          <p:nvSpPr>
            <p:cNvPr id="7187" name="Rectangle 20"/>
            <p:cNvSpPr>
              <a:spLocks noChangeArrowheads="1"/>
            </p:cNvSpPr>
            <p:nvPr/>
          </p:nvSpPr>
          <p:spPr bwMode="auto">
            <a:xfrm>
              <a:off x="460" y="1727"/>
              <a:ext cx="204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r>
                <a:rPr lang="sr-Latn-RS" altLang="sr-Latn-RS">
                  <a:solidFill>
                    <a:srgbClr val="000000"/>
                  </a:solidFill>
                  <a:latin typeface="Calibri" pitchFamily="34" charset="0"/>
                </a:rPr>
                <a:t>50</a:t>
              </a:r>
              <a:endParaRPr lang="sr-Latn-RS" altLang="sr-Latn-RS"/>
            </a:p>
          </p:txBody>
        </p:sp>
        <p:sp>
          <p:nvSpPr>
            <p:cNvPr id="7188" name="Rectangle 21"/>
            <p:cNvSpPr>
              <a:spLocks noChangeArrowheads="1"/>
            </p:cNvSpPr>
            <p:nvPr/>
          </p:nvSpPr>
          <p:spPr bwMode="auto">
            <a:xfrm>
              <a:off x="460" y="1385"/>
              <a:ext cx="204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r>
                <a:rPr lang="sr-Latn-RS" altLang="sr-Latn-RS">
                  <a:solidFill>
                    <a:srgbClr val="000000"/>
                  </a:solidFill>
                  <a:latin typeface="Calibri" pitchFamily="34" charset="0"/>
                </a:rPr>
                <a:t>60</a:t>
              </a:r>
              <a:endParaRPr lang="sr-Latn-RS" altLang="sr-Latn-RS"/>
            </a:p>
          </p:txBody>
        </p:sp>
        <p:sp>
          <p:nvSpPr>
            <p:cNvPr id="7189" name="Rectangle 22"/>
            <p:cNvSpPr>
              <a:spLocks noChangeArrowheads="1"/>
            </p:cNvSpPr>
            <p:nvPr/>
          </p:nvSpPr>
          <p:spPr bwMode="auto">
            <a:xfrm>
              <a:off x="460" y="1043"/>
              <a:ext cx="204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r>
                <a:rPr lang="sr-Latn-RS" altLang="sr-Latn-RS">
                  <a:solidFill>
                    <a:srgbClr val="000000"/>
                  </a:solidFill>
                  <a:latin typeface="Calibri" pitchFamily="34" charset="0"/>
                </a:rPr>
                <a:t>70</a:t>
              </a:r>
              <a:endParaRPr lang="sr-Latn-RS" altLang="sr-Latn-RS"/>
            </a:p>
          </p:txBody>
        </p:sp>
        <p:sp>
          <p:nvSpPr>
            <p:cNvPr id="7190" name="Rectangle 23"/>
            <p:cNvSpPr>
              <a:spLocks noChangeArrowheads="1"/>
            </p:cNvSpPr>
            <p:nvPr/>
          </p:nvSpPr>
          <p:spPr bwMode="auto">
            <a:xfrm>
              <a:off x="858" y="3623"/>
              <a:ext cx="33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r>
                <a:rPr lang="sr-Latn-RS" altLang="sr-Latn-RS">
                  <a:solidFill>
                    <a:srgbClr val="000000"/>
                  </a:solidFill>
                  <a:latin typeface="Calibri" pitchFamily="34" charset="0"/>
                </a:rPr>
                <a:t>2007.</a:t>
              </a:r>
              <a:endParaRPr lang="sr-Latn-RS" altLang="sr-Latn-RS"/>
            </a:p>
          </p:txBody>
        </p:sp>
        <p:sp>
          <p:nvSpPr>
            <p:cNvPr id="7191" name="Rectangle 24"/>
            <p:cNvSpPr>
              <a:spLocks noChangeArrowheads="1"/>
            </p:cNvSpPr>
            <p:nvPr/>
          </p:nvSpPr>
          <p:spPr bwMode="auto">
            <a:xfrm>
              <a:off x="1408" y="3623"/>
              <a:ext cx="33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r>
                <a:rPr lang="sr-Latn-RS" altLang="sr-Latn-RS">
                  <a:solidFill>
                    <a:srgbClr val="000000"/>
                  </a:solidFill>
                  <a:latin typeface="Calibri" pitchFamily="34" charset="0"/>
                </a:rPr>
                <a:t>2008.</a:t>
              </a:r>
              <a:endParaRPr lang="sr-Latn-RS" altLang="sr-Latn-RS"/>
            </a:p>
          </p:txBody>
        </p:sp>
        <p:sp>
          <p:nvSpPr>
            <p:cNvPr id="7192" name="Rectangle 25"/>
            <p:cNvSpPr>
              <a:spLocks noChangeArrowheads="1"/>
            </p:cNvSpPr>
            <p:nvPr/>
          </p:nvSpPr>
          <p:spPr bwMode="auto">
            <a:xfrm>
              <a:off x="1958" y="3623"/>
              <a:ext cx="33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r>
                <a:rPr lang="sr-Latn-RS" altLang="sr-Latn-RS">
                  <a:solidFill>
                    <a:srgbClr val="000000"/>
                  </a:solidFill>
                  <a:latin typeface="Calibri" pitchFamily="34" charset="0"/>
                </a:rPr>
                <a:t>2009.</a:t>
              </a:r>
              <a:endParaRPr lang="sr-Latn-RS" altLang="sr-Latn-RS"/>
            </a:p>
          </p:txBody>
        </p:sp>
        <p:sp>
          <p:nvSpPr>
            <p:cNvPr id="7193" name="Rectangle 26"/>
            <p:cNvSpPr>
              <a:spLocks noChangeArrowheads="1"/>
            </p:cNvSpPr>
            <p:nvPr/>
          </p:nvSpPr>
          <p:spPr bwMode="auto">
            <a:xfrm>
              <a:off x="2508" y="3623"/>
              <a:ext cx="33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r>
                <a:rPr lang="sr-Latn-RS" altLang="sr-Latn-RS">
                  <a:solidFill>
                    <a:srgbClr val="000000"/>
                  </a:solidFill>
                  <a:latin typeface="Calibri" pitchFamily="34" charset="0"/>
                </a:rPr>
                <a:t>2010.</a:t>
              </a:r>
              <a:endParaRPr lang="sr-Latn-RS" altLang="sr-Latn-RS"/>
            </a:p>
          </p:txBody>
        </p:sp>
        <p:sp>
          <p:nvSpPr>
            <p:cNvPr id="7194" name="Rectangle 27"/>
            <p:cNvSpPr>
              <a:spLocks noChangeArrowheads="1"/>
            </p:cNvSpPr>
            <p:nvPr/>
          </p:nvSpPr>
          <p:spPr bwMode="auto">
            <a:xfrm>
              <a:off x="3058" y="3623"/>
              <a:ext cx="33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r>
                <a:rPr lang="sr-Latn-RS" altLang="sr-Latn-RS">
                  <a:solidFill>
                    <a:srgbClr val="000000"/>
                  </a:solidFill>
                  <a:latin typeface="Calibri" pitchFamily="34" charset="0"/>
                </a:rPr>
                <a:t>2011.</a:t>
              </a:r>
              <a:endParaRPr lang="sr-Latn-RS" altLang="sr-Latn-RS"/>
            </a:p>
          </p:txBody>
        </p:sp>
        <p:sp>
          <p:nvSpPr>
            <p:cNvPr id="7195" name="Rectangle 28"/>
            <p:cNvSpPr>
              <a:spLocks noChangeArrowheads="1"/>
            </p:cNvSpPr>
            <p:nvPr/>
          </p:nvSpPr>
          <p:spPr bwMode="auto">
            <a:xfrm>
              <a:off x="3609" y="3623"/>
              <a:ext cx="33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r>
                <a:rPr lang="sr-Latn-RS" altLang="sr-Latn-RS">
                  <a:solidFill>
                    <a:srgbClr val="000000"/>
                  </a:solidFill>
                  <a:latin typeface="Calibri" pitchFamily="34" charset="0"/>
                </a:rPr>
                <a:t>2012.</a:t>
              </a:r>
              <a:endParaRPr lang="sr-Latn-RS" altLang="sr-Latn-RS"/>
            </a:p>
          </p:txBody>
        </p:sp>
        <p:sp>
          <p:nvSpPr>
            <p:cNvPr id="7196" name="Rectangle 29"/>
            <p:cNvSpPr>
              <a:spLocks noChangeArrowheads="1"/>
            </p:cNvSpPr>
            <p:nvPr/>
          </p:nvSpPr>
          <p:spPr bwMode="auto">
            <a:xfrm>
              <a:off x="4159" y="3623"/>
              <a:ext cx="33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r>
                <a:rPr lang="sr-Latn-RS" altLang="sr-Latn-RS">
                  <a:solidFill>
                    <a:srgbClr val="000000"/>
                  </a:solidFill>
                  <a:latin typeface="Calibri" pitchFamily="34" charset="0"/>
                </a:rPr>
                <a:t>2013.</a:t>
              </a:r>
              <a:endParaRPr lang="sr-Latn-RS" altLang="sr-Latn-RS"/>
            </a:p>
          </p:txBody>
        </p:sp>
        <p:sp>
          <p:nvSpPr>
            <p:cNvPr id="7197" name="Rectangle 30"/>
            <p:cNvSpPr>
              <a:spLocks noChangeArrowheads="1"/>
            </p:cNvSpPr>
            <p:nvPr/>
          </p:nvSpPr>
          <p:spPr bwMode="auto">
            <a:xfrm>
              <a:off x="4709" y="3623"/>
              <a:ext cx="33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r>
                <a:rPr lang="sr-Latn-RS" altLang="sr-Latn-RS">
                  <a:solidFill>
                    <a:srgbClr val="000000"/>
                  </a:solidFill>
                  <a:latin typeface="Calibri" pitchFamily="34" charset="0"/>
                </a:rPr>
                <a:t>2014.</a:t>
              </a:r>
              <a:endParaRPr lang="sr-Latn-RS" altLang="sr-Latn-RS"/>
            </a:p>
          </p:txBody>
        </p:sp>
        <p:sp>
          <p:nvSpPr>
            <p:cNvPr id="7198" name="Rectangle 31"/>
            <p:cNvSpPr>
              <a:spLocks noChangeArrowheads="1"/>
            </p:cNvSpPr>
            <p:nvPr/>
          </p:nvSpPr>
          <p:spPr bwMode="auto">
            <a:xfrm>
              <a:off x="409" y="2654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endParaRPr lang="sr-Latn-RS" altLang="sr-Latn-RS"/>
            </a:p>
          </p:txBody>
        </p:sp>
        <p:sp>
          <p:nvSpPr>
            <p:cNvPr id="7199" name="Rectangle 32"/>
            <p:cNvSpPr>
              <a:spLocks noChangeArrowheads="1"/>
            </p:cNvSpPr>
            <p:nvPr/>
          </p:nvSpPr>
          <p:spPr bwMode="auto">
            <a:xfrm rot="-5400000">
              <a:off x="-162" y="2539"/>
              <a:ext cx="97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r>
                <a:rPr lang="sr-Latn-RS" altLang="sr-Latn-RS">
                  <a:solidFill>
                    <a:srgbClr val="000000"/>
                  </a:solidFill>
                </a:rPr>
                <a:t>Milijarde EUR</a:t>
              </a:r>
              <a:endParaRPr lang="sr-Latn-RS" altLang="sr-Latn-RS"/>
            </a:p>
          </p:txBody>
        </p:sp>
        <p:sp>
          <p:nvSpPr>
            <p:cNvPr id="7200" name="Rectangle 33"/>
            <p:cNvSpPr>
              <a:spLocks noChangeArrowheads="1"/>
            </p:cNvSpPr>
            <p:nvPr/>
          </p:nvSpPr>
          <p:spPr bwMode="auto">
            <a:xfrm>
              <a:off x="1080" y="3921"/>
              <a:ext cx="72" cy="78"/>
            </a:xfrm>
            <a:prstGeom prst="rect">
              <a:avLst/>
            </a:prstGeom>
            <a:solidFill>
              <a:srgbClr val="5089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endParaRPr lang="hr-HR" altLang="sr-Latn-RS"/>
            </a:p>
          </p:txBody>
        </p:sp>
        <p:sp>
          <p:nvSpPr>
            <p:cNvPr id="7201" name="Rectangle 34"/>
            <p:cNvSpPr>
              <a:spLocks noChangeArrowheads="1"/>
            </p:cNvSpPr>
            <p:nvPr/>
          </p:nvSpPr>
          <p:spPr bwMode="auto">
            <a:xfrm>
              <a:off x="1187" y="3866"/>
              <a:ext cx="1189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r>
                <a:rPr lang="sr-Latn-RS" altLang="sr-Latn-RS">
                  <a:solidFill>
                    <a:srgbClr val="000000"/>
                  </a:solidFill>
                  <a:latin typeface="Calibri" pitchFamily="34" charset="0"/>
                </a:rPr>
                <a:t>Bruto tekući rashodi</a:t>
              </a:r>
              <a:endParaRPr lang="sr-Latn-RS" altLang="sr-Latn-RS"/>
            </a:p>
          </p:txBody>
        </p:sp>
        <p:sp>
          <p:nvSpPr>
            <p:cNvPr id="7202" name="Rectangle 35"/>
            <p:cNvSpPr>
              <a:spLocks noChangeArrowheads="1"/>
            </p:cNvSpPr>
            <p:nvPr/>
          </p:nvSpPr>
          <p:spPr bwMode="auto">
            <a:xfrm>
              <a:off x="2853" y="3921"/>
              <a:ext cx="77" cy="78"/>
            </a:xfrm>
            <a:prstGeom prst="rect">
              <a:avLst/>
            </a:prstGeom>
            <a:solidFill>
              <a:srgbClr val="97B9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endParaRPr lang="hr-HR" altLang="sr-Latn-RS"/>
            </a:p>
          </p:txBody>
        </p:sp>
        <p:sp>
          <p:nvSpPr>
            <p:cNvPr id="7203" name="Rectangle 36"/>
            <p:cNvSpPr>
              <a:spLocks noChangeArrowheads="1"/>
            </p:cNvSpPr>
            <p:nvPr/>
          </p:nvSpPr>
          <p:spPr bwMode="auto">
            <a:xfrm>
              <a:off x="2964" y="3866"/>
              <a:ext cx="133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r>
                <a:rPr lang="sr-Latn-RS" altLang="sr-Latn-RS">
                  <a:solidFill>
                    <a:srgbClr val="000000"/>
                  </a:solidFill>
                  <a:latin typeface="Calibri" pitchFamily="34" charset="0"/>
                </a:rPr>
                <a:t>Bruto kapitalni rashodi</a:t>
              </a:r>
              <a:endParaRPr lang="sr-Latn-RS" altLang="sr-Latn-RS"/>
            </a:p>
          </p:txBody>
        </p:sp>
        <p:sp>
          <p:nvSpPr>
            <p:cNvPr id="7204" name="Rectangle 37"/>
            <p:cNvSpPr>
              <a:spLocks noChangeArrowheads="1"/>
            </p:cNvSpPr>
            <p:nvPr/>
          </p:nvSpPr>
          <p:spPr bwMode="auto">
            <a:xfrm>
              <a:off x="186" y="1011"/>
              <a:ext cx="5009" cy="3105"/>
            </a:xfrm>
            <a:prstGeom prst="rect">
              <a:avLst/>
            </a:prstGeom>
            <a:noFill/>
            <a:ln w="9525">
              <a:solidFill>
                <a:srgbClr val="89898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endParaRPr lang="hr-HR" altLang="sr-Latn-RS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en-US" sz="2800" smtClean="0"/>
              <a:t>Kao udjel u nacionalnom dohotku</a:t>
            </a:r>
            <a:r>
              <a:rPr lang="en-US" altLang="en-US" sz="2800" smtClean="0"/>
              <a:t>…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2079625" y="4221163"/>
          <a:ext cx="5111750" cy="281066"/>
        </p:xfrm>
        <a:graphic>
          <a:graphicData uri="http://schemas.openxmlformats.org/drawingml/2006/table">
            <a:tbl>
              <a:tblPr/>
              <a:tblGrid>
                <a:gridCol w="714375"/>
                <a:gridCol w="377825"/>
                <a:gridCol w="563563"/>
                <a:gridCol w="539750"/>
                <a:gridCol w="409575"/>
                <a:gridCol w="508000"/>
                <a:gridCol w="431800"/>
                <a:gridCol w="487362"/>
                <a:gridCol w="485775"/>
                <a:gridCol w="593725"/>
              </a:tblGrid>
              <a:tr h="2809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E" altLang="sr-Latn-R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68581" marR="68581" marT="33853" marB="3385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E" altLang="sr-Latn-R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68581" marR="68581" marT="33853" marB="3385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E" altLang="sr-Latn-R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68581" marR="68581" marT="33853" marB="3385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E" altLang="sr-Latn-R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68581" marR="68581" marT="33853" marB="3385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E" altLang="sr-Latn-R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68581" marR="68581" marT="33853" marB="3385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E" altLang="sr-Latn-R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68581" marR="68581" marT="33853" marB="3385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E" altLang="sr-Latn-R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68581" marR="68581" marT="33853" marB="3385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E" altLang="sr-Latn-R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68581" marR="68581" marT="33853" marB="3385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E" altLang="sr-Latn-R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68581" marR="68581" marT="33853" marB="3385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E" altLang="sr-Latn-R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68581" marR="68581" marT="33853" marB="3385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1547814" y="2240757"/>
          <a:ext cx="6107906" cy="28444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220" name="TextBox 1"/>
          <p:cNvSpPr txBox="1">
            <a:spLocks noChangeArrowheads="1"/>
          </p:cNvSpPr>
          <p:nvPr/>
        </p:nvSpPr>
        <p:spPr bwMode="auto">
          <a:xfrm>
            <a:off x="5114925" y="3200400"/>
            <a:ext cx="158432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hr-HR" altLang="sr-Latn-RS" sz="1000"/>
              <a:t>B</a:t>
            </a:r>
            <a:r>
              <a:rPr lang="en-IE" altLang="sr-Latn-RS" sz="1000"/>
              <a:t>DP</a:t>
            </a:r>
          </a:p>
        </p:txBody>
      </p:sp>
      <p:sp>
        <p:nvSpPr>
          <p:cNvPr id="8221" name="TextBox 5"/>
          <p:cNvSpPr txBox="1">
            <a:spLocks noChangeArrowheads="1"/>
          </p:cNvSpPr>
          <p:nvPr/>
        </p:nvSpPr>
        <p:spPr bwMode="auto">
          <a:xfrm>
            <a:off x="6699250" y="2852738"/>
            <a:ext cx="158273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hr-HR" altLang="sr-Latn-RS" sz="1000"/>
              <a:t>B</a:t>
            </a:r>
            <a:r>
              <a:rPr lang="en-IE" altLang="sr-Latn-RS" sz="1000"/>
              <a:t>NP</a:t>
            </a:r>
          </a:p>
        </p:txBody>
      </p:sp>
      <p:sp>
        <p:nvSpPr>
          <p:cNvPr id="8222" name="TekstniOkvir 1"/>
          <p:cNvSpPr txBox="1">
            <a:spLocks noChangeArrowheads="1"/>
          </p:cNvSpPr>
          <p:nvPr/>
        </p:nvSpPr>
        <p:spPr bwMode="auto">
          <a:xfrm>
            <a:off x="2197100" y="4579938"/>
            <a:ext cx="5400675" cy="276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hr-HR" altLang="sr-Latn-RS" sz="1200">
                <a:solidFill>
                  <a:schemeClr val="bg2"/>
                </a:solidFill>
              </a:rPr>
              <a:t>2008.      2009.        2010.      2011.      2012.      2013.       2014.  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z="2800" smtClean="0"/>
              <a:t>Konsolidacija</a:t>
            </a:r>
            <a:r>
              <a:rPr lang="en-IE" altLang="sr-Latn-RS" sz="2800" smtClean="0"/>
              <a:t>: </a:t>
            </a:r>
            <a:r>
              <a:rPr lang="hr-HR" altLang="sr-Latn-RS" sz="2800" smtClean="0"/>
              <a:t>od </a:t>
            </a:r>
            <a:r>
              <a:rPr lang="en-IE" altLang="sr-Latn-RS" sz="2800" smtClean="0"/>
              <a:t>2008</a:t>
            </a:r>
            <a:r>
              <a:rPr lang="hr-HR" altLang="sr-Latn-RS" sz="2800" smtClean="0"/>
              <a:t>. do</a:t>
            </a:r>
            <a:r>
              <a:rPr lang="en-IE" altLang="sr-Latn-RS" sz="2800" smtClean="0"/>
              <a:t> 2014</a:t>
            </a:r>
            <a:r>
              <a:rPr lang="hr-HR" altLang="sr-Latn-RS" sz="2800" smtClean="0"/>
              <a:t>.</a:t>
            </a:r>
            <a:endParaRPr lang="en-IE" altLang="sr-Latn-RS" sz="2800" smtClean="0"/>
          </a:p>
        </p:txBody>
      </p:sp>
      <p:graphicFrame>
        <p:nvGraphicFramePr>
          <p:cNvPr id="9219" name="Content Placeholder 2"/>
          <p:cNvGraphicFramePr>
            <a:graphicFrameLocks noGrp="1"/>
          </p:cNvGraphicFramePr>
          <p:nvPr>
            <p:ph idx="1"/>
          </p:nvPr>
        </p:nvGraphicFramePr>
        <p:xfrm>
          <a:off x="1258888" y="2381250"/>
          <a:ext cx="6553200" cy="298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0" name="Radni list" r:id="rId5" imgW="7496243" imgH="3409860" progId="Excel.Sheet.8">
                  <p:embed/>
                </p:oleObj>
              </mc:Choice>
              <mc:Fallback>
                <p:oleObj name="Radni list" r:id="rId5" imgW="7496243" imgH="3409860" progId="Excel.Sheet.8">
                  <p:embed/>
                  <p:pic>
                    <p:nvPicPr>
                      <p:cNvPr id="0" name="Content Placeholder 2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2381250"/>
                        <a:ext cx="6553200" cy="298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0" name="TextBox 7"/>
          <p:cNvSpPr txBox="1">
            <a:spLocks noChangeArrowheads="1"/>
          </p:cNvSpPr>
          <p:nvPr/>
        </p:nvSpPr>
        <p:spPr bwMode="auto">
          <a:xfrm>
            <a:off x="2249488" y="3379788"/>
            <a:ext cx="593725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IE" altLang="sr-Latn-RS" sz="700" b="1"/>
              <a:t>-</a:t>
            </a:r>
            <a:r>
              <a:rPr lang="hr-HR" altLang="sr-Latn-RS" sz="700" b="1"/>
              <a:t> </a:t>
            </a:r>
            <a:r>
              <a:rPr lang="en-IE" altLang="sr-Latn-RS" sz="700" b="1"/>
              <a:t>2</a:t>
            </a:r>
            <a:r>
              <a:rPr lang="hr-HR" altLang="sr-Latn-RS" sz="700" b="1"/>
              <a:t>,</a:t>
            </a:r>
            <a:r>
              <a:rPr lang="en-IE" altLang="sr-Latn-RS" sz="700" b="1"/>
              <a:t>7</a:t>
            </a:r>
            <a:r>
              <a:rPr lang="hr-HR" altLang="sr-Latn-RS" sz="700" b="1"/>
              <a:t> mlrd EUR</a:t>
            </a:r>
            <a:endParaRPr lang="en-IE" altLang="sr-Latn-RS" sz="700" b="1"/>
          </a:p>
        </p:txBody>
      </p:sp>
      <p:sp>
        <p:nvSpPr>
          <p:cNvPr id="9221" name="TextBox 8"/>
          <p:cNvSpPr txBox="1">
            <a:spLocks noChangeArrowheads="1"/>
          </p:cNvSpPr>
          <p:nvPr/>
        </p:nvSpPr>
        <p:spPr bwMode="auto">
          <a:xfrm>
            <a:off x="2692400" y="2427288"/>
            <a:ext cx="793750" cy="32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IE" altLang="sr-Latn-RS" sz="700" b="1"/>
              <a:t>+</a:t>
            </a:r>
            <a:r>
              <a:rPr lang="hr-HR" altLang="sr-Latn-RS" sz="700" b="1"/>
              <a:t> </a:t>
            </a:r>
            <a:r>
              <a:rPr lang="en-IE" altLang="sr-Latn-RS" sz="700" b="1"/>
              <a:t>0</a:t>
            </a:r>
            <a:r>
              <a:rPr lang="hr-HR" altLang="sr-Latn-RS" sz="700" b="1"/>
              <a:t>,</a:t>
            </a:r>
            <a:r>
              <a:rPr lang="en-IE" altLang="sr-Latn-RS" sz="700" b="1"/>
              <a:t>8 </a:t>
            </a:r>
            <a:endParaRPr lang="hr-HR" altLang="sr-Latn-RS" sz="700" b="1"/>
          </a:p>
          <a:p>
            <a:r>
              <a:rPr lang="hr-HR" altLang="sr-Latn-RS" sz="700" b="1"/>
              <a:t>mlrd EUR</a:t>
            </a:r>
            <a:endParaRPr lang="en-IE" altLang="sr-Latn-RS" sz="700" b="1"/>
          </a:p>
        </p:txBody>
      </p:sp>
      <p:sp>
        <p:nvSpPr>
          <p:cNvPr id="9222" name="TextBox 9"/>
          <p:cNvSpPr txBox="1">
            <a:spLocks noChangeArrowheads="1"/>
          </p:cNvSpPr>
          <p:nvPr/>
        </p:nvSpPr>
        <p:spPr bwMode="auto">
          <a:xfrm>
            <a:off x="3470275" y="2427288"/>
            <a:ext cx="741363" cy="32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IE" altLang="sr-Latn-RS" sz="700" b="1"/>
              <a:t>+</a:t>
            </a:r>
            <a:r>
              <a:rPr lang="hr-HR" altLang="sr-Latn-RS" sz="700" b="1"/>
              <a:t> </a:t>
            </a:r>
            <a:r>
              <a:rPr lang="en-IE" altLang="sr-Latn-RS" sz="700" b="1"/>
              <a:t>1</a:t>
            </a:r>
            <a:r>
              <a:rPr lang="hr-HR" altLang="sr-Latn-RS" sz="700" b="1"/>
              <a:t>,</a:t>
            </a:r>
            <a:r>
              <a:rPr lang="en-IE" altLang="sr-Latn-RS" sz="700" b="1"/>
              <a:t>2 </a:t>
            </a:r>
            <a:r>
              <a:rPr lang="hr-HR" altLang="sr-Latn-RS" sz="700" b="1"/>
              <a:t>mlrd EUR</a:t>
            </a:r>
            <a:endParaRPr lang="en-IE" altLang="sr-Latn-RS" sz="700" b="1"/>
          </a:p>
        </p:txBody>
      </p:sp>
      <p:sp>
        <p:nvSpPr>
          <p:cNvPr id="9223" name="TextBox 10"/>
          <p:cNvSpPr txBox="1">
            <a:spLocks noChangeArrowheads="1"/>
          </p:cNvSpPr>
          <p:nvPr/>
        </p:nvSpPr>
        <p:spPr bwMode="auto">
          <a:xfrm>
            <a:off x="4071938" y="2446338"/>
            <a:ext cx="7016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IE" altLang="sr-Latn-RS" sz="700" b="1"/>
              <a:t>+</a:t>
            </a:r>
            <a:r>
              <a:rPr lang="hr-HR" altLang="sr-Latn-RS" sz="700" b="1"/>
              <a:t> </a:t>
            </a:r>
            <a:r>
              <a:rPr lang="en-IE" altLang="sr-Latn-RS" sz="700" b="1"/>
              <a:t>0</a:t>
            </a:r>
            <a:r>
              <a:rPr lang="hr-HR" altLang="sr-Latn-RS" sz="700" b="1"/>
              <a:t>,</a:t>
            </a:r>
            <a:r>
              <a:rPr lang="en-IE" altLang="sr-Latn-RS" sz="700" b="1"/>
              <a:t>2 </a:t>
            </a:r>
            <a:r>
              <a:rPr lang="hr-HR" altLang="sr-Latn-RS" sz="700" b="1"/>
              <a:t>mlrd EUR</a:t>
            </a:r>
            <a:endParaRPr lang="en-IE" altLang="sr-Latn-RS" sz="700" b="1"/>
          </a:p>
        </p:txBody>
      </p:sp>
      <p:sp>
        <p:nvSpPr>
          <p:cNvPr id="9224" name="TextBox 11"/>
          <p:cNvSpPr txBox="1">
            <a:spLocks noChangeArrowheads="1"/>
          </p:cNvSpPr>
          <p:nvPr/>
        </p:nvSpPr>
        <p:spPr bwMode="auto">
          <a:xfrm>
            <a:off x="4651375" y="3092450"/>
            <a:ext cx="7937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IE" altLang="sr-Latn-RS" sz="700" b="1"/>
              <a:t>-</a:t>
            </a:r>
            <a:r>
              <a:rPr lang="hr-HR" altLang="sr-Latn-RS" sz="700" b="1"/>
              <a:t> </a:t>
            </a:r>
            <a:r>
              <a:rPr lang="en-IE" altLang="sr-Latn-RS" sz="700" b="1"/>
              <a:t>0</a:t>
            </a:r>
            <a:r>
              <a:rPr lang="hr-HR" altLang="sr-Latn-RS" sz="700" b="1"/>
              <a:t>,</a:t>
            </a:r>
            <a:r>
              <a:rPr lang="en-IE" altLang="sr-Latn-RS" sz="700" b="1"/>
              <a:t>3 </a:t>
            </a:r>
            <a:r>
              <a:rPr lang="hr-HR" altLang="sr-Latn-RS" sz="700" b="1"/>
              <a:t>mlrd EUR</a:t>
            </a:r>
            <a:endParaRPr lang="en-IE" altLang="sr-Latn-RS" sz="700" b="1"/>
          </a:p>
        </p:txBody>
      </p:sp>
      <p:sp>
        <p:nvSpPr>
          <p:cNvPr id="9225" name="TextBox 12"/>
          <p:cNvSpPr txBox="1">
            <a:spLocks noChangeArrowheads="1"/>
          </p:cNvSpPr>
          <p:nvPr/>
        </p:nvSpPr>
        <p:spPr bwMode="auto">
          <a:xfrm>
            <a:off x="5857875" y="3436938"/>
            <a:ext cx="7302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IE" altLang="sr-Latn-RS" sz="700" b="1"/>
              <a:t>-</a:t>
            </a:r>
            <a:r>
              <a:rPr lang="hr-HR" altLang="sr-Latn-RS" sz="700" b="1"/>
              <a:t> </a:t>
            </a:r>
            <a:r>
              <a:rPr lang="en-IE" altLang="sr-Latn-RS" sz="700" b="1"/>
              <a:t>3</a:t>
            </a:r>
            <a:r>
              <a:rPr lang="hr-HR" altLang="sr-Latn-RS" sz="700" b="1"/>
              <a:t>,</a:t>
            </a:r>
            <a:r>
              <a:rPr lang="en-IE" altLang="sr-Latn-RS" sz="700" b="1"/>
              <a:t>4 </a:t>
            </a:r>
            <a:endParaRPr lang="hr-HR" altLang="sr-Latn-RS" sz="700" b="1"/>
          </a:p>
          <a:p>
            <a:r>
              <a:rPr lang="hr-HR" altLang="sr-Latn-RS" sz="700" b="1"/>
              <a:t>mlrd EUR</a:t>
            </a:r>
            <a:endParaRPr lang="en-IE" altLang="sr-Latn-RS" sz="700" b="1"/>
          </a:p>
        </p:txBody>
      </p:sp>
      <p:sp>
        <p:nvSpPr>
          <p:cNvPr id="9226" name="TextBox 13"/>
          <p:cNvSpPr txBox="1">
            <a:spLocks noChangeArrowheads="1"/>
          </p:cNvSpPr>
          <p:nvPr/>
        </p:nvSpPr>
        <p:spPr bwMode="auto">
          <a:xfrm>
            <a:off x="6453188" y="3875088"/>
            <a:ext cx="7016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IE" altLang="sr-Latn-RS" sz="700" b="1"/>
              <a:t>-</a:t>
            </a:r>
            <a:r>
              <a:rPr lang="hr-HR" altLang="sr-Latn-RS" sz="700" b="1"/>
              <a:t> </a:t>
            </a:r>
            <a:r>
              <a:rPr lang="en-IE" altLang="sr-Latn-RS" sz="700" b="1"/>
              <a:t>5</a:t>
            </a:r>
            <a:r>
              <a:rPr lang="hr-HR" altLang="sr-Latn-RS" sz="700" b="1"/>
              <a:t>,</a:t>
            </a:r>
            <a:r>
              <a:rPr lang="en-IE" altLang="sr-Latn-RS" sz="700" b="1"/>
              <a:t>7 </a:t>
            </a:r>
            <a:r>
              <a:rPr lang="hr-HR" altLang="sr-Latn-RS" sz="700" b="1"/>
              <a:t>mlrd EUR</a:t>
            </a:r>
            <a:endParaRPr lang="en-IE" altLang="sr-Latn-RS" sz="700" b="1"/>
          </a:p>
        </p:txBody>
      </p:sp>
      <p:sp>
        <p:nvSpPr>
          <p:cNvPr id="9227" name="TextBox 14"/>
          <p:cNvSpPr txBox="1">
            <a:spLocks noChangeArrowheads="1"/>
          </p:cNvSpPr>
          <p:nvPr/>
        </p:nvSpPr>
        <p:spPr bwMode="auto">
          <a:xfrm>
            <a:off x="7115175" y="4581525"/>
            <a:ext cx="595313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IE" altLang="sr-Latn-RS" sz="700" b="1"/>
              <a:t>-</a:t>
            </a:r>
            <a:r>
              <a:rPr lang="hr-HR" altLang="sr-Latn-RS" sz="700" b="1"/>
              <a:t> </a:t>
            </a:r>
            <a:r>
              <a:rPr lang="en-IE" altLang="sr-Latn-RS" sz="700" b="1"/>
              <a:t>9</a:t>
            </a:r>
            <a:r>
              <a:rPr lang="hr-HR" altLang="sr-Latn-RS" sz="700" b="1"/>
              <a:t>,</a:t>
            </a:r>
            <a:r>
              <a:rPr lang="en-IE" altLang="sr-Latn-RS" sz="700" b="1"/>
              <a:t>9</a:t>
            </a:r>
            <a:r>
              <a:rPr lang="hr-HR" altLang="sr-Latn-RS" sz="700" b="1"/>
              <a:t> mlrd EUR</a:t>
            </a:r>
            <a:endParaRPr lang="en-IE" altLang="sr-Latn-RS" sz="700" b="1"/>
          </a:p>
        </p:txBody>
      </p:sp>
      <p:graphicFrame>
        <p:nvGraphicFramePr>
          <p:cNvPr id="3" name="Tablica 2"/>
          <p:cNvGraphicFramePr>
            <a:graphicFrameLocks noGrp="1"/>
          </p:cNvGraphicFramePr>
          <p:nvPr/>
        </p:nvGraphicFramePr>
        <p:xfrm>
          <a:off x="2249488" y="5373688"/>
          <a:ext cx="5461000" cy="517818"/>
        </p:xfrm>
        <a:graphic>
          <a:graphicData uri="http://schemas.openxmlformats.org/drawingml/2006/table">
            <a:tbl>
              <a:tblPr/>
              <a:tblGrid>
                <a:gridCol w="515937"/>
                <a:gridCol w="581025"/>
                <a:gridCol w="720725"/>
                <a:gridCol w="609600"/>
                <a:gridCol w="668338"/>
                <a:gridCol w="666750"/>
                <a:gridCol w="560387"/>
                <a:gridCol w="579438"/>
                <a:gridCol w="558800"/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Javni sektor, plaće</a:t>
                      </a:r>
                    </a:p>
                  </a:txBody>
                  <a:tcPr marT="45549" marB="4554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Javni sektor, mirovine</a:t>
                      </a:r>
                    </a:p>
                  </a:txBody>
                  <a:tcPr marT="45549" marB="4554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Socijalna politika, naknade za nezaposl.</a:t>
                      </a:r>
                    </a:p>
                  </a:txBody>
                  <a:tcPr marT="45549" marB="4554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Socijalna politika, ostalo</a:t>
                      </a:r>
                    </a:p>
                  </a:txBody>
                  <a:tcPr marT="45549" marB="4554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Zdravstvo, rashodi, bez plaća</a:t>
                      </a:r>
                    </a:p>
                  </a:txBody>
                  <a:tcPr marT="45549" marB="4554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Obrazov., rashodi, bez plaća</a:t>
                      </a:r>
                    </a:p>
                  </a:txBody>
                  <a:tcPr marT="45549" marB="4554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Ostalo</a:t>
                      </a:r>
                    </a:p>
                  </a:txBody>
                  <a:tcPr marT="45549" marB="4554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Bruto kapitalni rashodi</a:t>
                      </a:r>
                    </a:p>
                  </a:txBody>
                  <a:tcPr marT="45549" marB="4554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Bruto ukupni rashodi</a:t>
                      </a:r>
                    </a:p>
                  </a:txBody>
                  <a:tcPr marT="45549" marB="4554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en-US" sz="3200" smtClean="0"/>
              <a:t>2. </a:t>
            </a:r>
            <a:r>
              <a:rPr lang="hr-HR" altLang="en-US" sz="3200" smtClean="0"/>
              <a:t>Revizije potrošnje u Irskoj</a:t>
            </a:r>
            <a:endParaRPr lang="de-DE" altLang="en-US" sz="320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4513" y="1628775"/>
            <a:ext cx="8143875" cy="4824413"/>
          </a:xfrm>
        </p:spPr>
        <p:txBody>
          <a:bodyPr/>
          <a:lstStyle/>
          <a:p>
            <a:pPr eaLnBrk="1" hangingPunct="1">
              <a:spcBef>
                <a:spcPts val="300"/>
              </a:spcBef>
              <a:buFont typeface="Wingdings" pitchFamily="2" charset="2"/>
              <a:buChar char="q"/>
            </a:pPr>
            <a:r>
              <a:rPr lang="hr-HR" altLang="sr-Latn-RS" sz="2200" smtClean="0"/>
              <a:t>Posebna skupina za smanjenje broja javnih usluga i pregled programa potrošnje </a:t>
            </a:r>
            <a:r>
              <a:rPr lang="de-DE" altLang="sr-Latn-RS" sz="2200" smtClean="0"/>
              <a:t>(2009</a:t>
            </a:r>
            <a:r>
              <a:rPr lang="hr-HR" altLang="sr-Latn-RS" sz="2200" smtClean="0"/>
              <a:t>.</a:t>
            </a:r>
            <a:r>
              <a:rPr lang="de-DE" altLang="sr-Latn-RS" sz="2200" smtClean="0"/>
              <a:t>)</a:t>
            </a:r>
          </a:p>
          <a:p>
            <a:pPr eaLnBrk="1" hangingPunct="1">
              <a:spcBef>
                <a:spcPts val="300"/>
              </a:spcBef>
              <a:buFont typeface="Wingdings" pitchFamily="2" charset="2"/>
              <a:buNone/>
            </a:pPr>
            <a:endParaRPr lang="de-DE" altLang="sr-Latn-RS" sz="2200" smtClean="0"/>
          </a:p>
          <a:p>
            <a:pPr eaLnBrk="1" hangingPunct="1">
              <a:spcBef>
                <a:spcPts val="300"/>
              </a:spcBef>
              <a:buFont typeface="Wingdings" pitchFamily="2" charset="2"/>
              <a:buChar char="q"/>
            </a:pPr>
            <a:r>
              <a:rPr lang="hr-HR" altLang="sr-Latn-RS" sz="2200" smtClean="0"/>
              <a:t>Uloge i upravljanje</a:t>
            </a:r>
            <a:endParaRPr lang="de-DE" altLang="sr-Latn-RS" sz="2200" smtClean="0"/>
          </a:p>
          <a:p>
            <a:pPr lvl="2" eaLnBrk="1" hangingPunct="1">
              <a:spcBef>
                <a:spcPts val="300"/>
              </a:spcBef>
            </a:pPr>
            <a:r>
              <a:rPr lang="hr-HR" altLang="sr-Latn-RS" sz="1700" smtClean="0"/>
              <a:t>Na čelu upravljačke skupine uvaženi vanjski ekonomisti</a:t>
            </a:r>
            <a:endParaRPr lang="de-DE" altLang="sr-Latn-RS" sz="1700" smtClean="0"/>
          </a:p>
          <a:p>
            <a:pPr lvl="2" eaLnBrk="1" hangingPunct="1">
              <a:spcBef>
                <a:spcPts val="300"/>
              </a:spcBef>
            </a:pPr>
            <a:r>
              <a:rPr lang="hr-HR" altLang="sr-Latn-RS" sz="1700" smtClean="0"/>
              <a:t>Koordinacija i tajništvo u okviru Ministarstva financija</a:t>
            </a:r>
            <a:endParaRPr lang="de-DE" altLang="sr-Latn-RS" sz="1700" smtClean="0"/>
          </a:p>
          <a:p>
            <a:pPr lvl="2" eaLnBrk="1" hangingPunct="1">
              <a:spcBef>
                <a:spcPts val="300"/>
              </a:spcBef>
            </a:pPr>
            <a:r>
              <a:rPr lang="hr-HR" altLang="sr-Latn-RS" sz="1700" smtClean="0"/>
              <a:t>Službenici riznice zaduženi za analizu i horizontalne dokumente</a:t>
            </a:r>
            <a:endParaRPr lang="de-DE" altLang="sr-Latn-RS" sz="1700" smtClean="0"/>
          </a:p>
          <a:p>
            <a:pPr lvl="2" eaLnBrk="1" hangingPunct="1">
              <a:spcBef>
                <a:spcPts val="300"/>
              </a:spcBef>
              <a:buFont typeface="Wingdings" pitchFamily="2" charset="2"/>
              <a:buNone/>
            </a:pPr>
            <a:endParaRPr lang="de-DE" altLang="sr-Latn-RS" smtClean="0"/>
          </a:p>
          <a:p>
            <a:pPr eaLnBrk="1" hangingPunct="1">
              <a:spcBef>
                <a:spcPts val="300"/>
              </a:spcBef>
              <a:buFont typeface="Wingdings" pitchFamily="2" charset="2"/>
              <a:buChar char="q"/>
            </a:pPr>
            <a:r>
              <a:rPr lang="hr-HR" altLang="sr-Latn-RS" sz="2200" smtClean="0"/>
              <a:t>Potencijalne uštede</a:t>
            </a:r>
            <a:r>
              <a:rPr lang="de-DE" altLang="sr-Latn-RS" sz="2200" smtClean="0"/>
              <a:t>: 5</a:t>
            </a:r>
            <a:r>
              <a:rPr lang="hr-HR" altLang="sr-Latn-RS" sz="2200" smtClean="0"/>
              <a:t>,</a:t>
            </a:r>
            <a:r>
              <a:rPr lang="de-DE" altLang="sr-Latn-RS" sz="2200" smtClean="0"/>
              <a:t>3</a:t>
            </a:r>
            <a:r>
              <a:rPr lang="hr-HR" altLang="sr-Latn-RS" sz="2200" smtClean="0"/>
              <a:t> mlrd EUR i </a:t>
            </a:r>
            <a:r>
              <a:rPr lang="de-DE" altLang="sr-Latn-RS" sz="2200" smtClean="0"/>
              <a:t>17</a:t>
            </a:r>
            <a:r>
              <a:rPr lang="hr-HR" altLang="sr-Latn-RS" sz="2200" smtClean="0"/>
              <a:t>.</a:t>
            </a:r>
            <a:r>
              <a:rPr lang="de-DE" altLang="sr-Latn-RS" sz="2200" smtClean="0"/>
              <a:t>300 </a:t>
            </a:r>
            <a:r>
              <a:rPr lang="hr-HR" altLang="sr-Latn-RS" sz="2200" smtClean="0"/>
              <a:t>državnih službenika</a:t>
            </a:r>
            <a:endParaRPr lang="de-DE" altLang="sr-Latn-RS" sz="2200" smtClean="0"/>
          </a:p>
          <a:p>
            <a:pPr lvl="2" eaLnBrk="1" hangingPunct="1">
              <a:spcBef>
                <a:spcPts val="300"/>
              </a:spcBef>
            </a:pPr>
            <a:r>
              <a:rPr lang="de-DE" altLang="sr-Latn-RS" sz="1700" smtClean="0"/>
              <a:t>271 </a:t>
            </a:r>
            <a:r>
              <a:rPr lang="hr-HR" altLang="sr-Latn-RS" sz="1700" smtClean="0"/>
              <a:t>preporuka</a:t>
            </a:r>
            <a:r>
              <a:rPr lang="de-DE" altLang="sr-Latn-RS" sz="1700" smtClean="0"/>
              <a:t>, </a:t>
            </a:r>
            <a:r>
              <a:rPr lang="hr-HR" altLang="sr-Latn-RS" sz="1700" smtClean="0"/>
              <a:t>proračunske odluke</a:t>
            </a:r>
            <a:endParaRPr lang="de-DE" altLang="sr-Latn-RS" sz="1700" smtClean="0"/>
          </a:p>
          <a:p>
            <a:pPr lvl="2" eaLnBrk="1" hangingPunct="1">
              <a:spcBef>
                <a:spcPts val="300"/>
              </a:spcBef>
            </a:pPr>
            <a:r>
              <a:rPr lang="de-DE" altLang="sr-Latn-RS" sz="1700" smtClean="0"/>
              <a:t>41 </a:t>
            </a:r>
            <a:r>
              <a:rPr lang="hr-HR" altLang="sr-Latn-RS" sz="1700" smtClean="0"/>
              <a:t>preporuka u cijelosti</a:t>
            </a:r>
            <a:r>
              <a:rPr lang="de-DE" altLang="sr-Latn-RS" sz="1700" smtClean="0"/>
              <a:t> / 111 </a:t>
            </a:r>
            <a:r>
              <a:rPr lang="hr-HR" altLang="sr-Latn-RS" sz="1700" smtClean="0"/>
              <a:t>djelomično</a:t>
            </a:r>
            <a:endParaRPr lang="de-DE" altLang="sr-Latn-RS" sz="1700" smtClean="0"/>
          </a:p>
          <a:p>
            <a:pPr lvl="2" eaLnBrk="1" hangingPunct="1">
              <a:spcBef>
                <a:spcPts val="300"/>
              </a:spcBef>
            </a:pPr>
            <a:r>
              <a:rPr lang="de-DE" altLang="sr-Latn-RS" sz="1700" smtClean="0"/>
              <a:t>2</a:t>
            </a:r>
            <a:r>
              <a:rPr lang="hr-HR" altLang="sr-Latn-RS" sz="1700" smtClean="0"/>
              <a:t>,</a:t>
            </a:r>
            <a:r>
              <a:rPr lang="de-DE" altLang="sr-Latn-RS" sz="1700" smtClean="0"/>
              <a:t>2</a:t>
            </a:r>
            <a:r>
              <a:rPr lang="hr-HR" altLang="sr-Latn-RS" sz="1700" smtClean="0"/>
              <a:t> mlrd EUR u 2</a:t>
            </a:r>
            <a:r>
              <a:rPr lang="de-DE" altLang="sr-Latn-RS" sz="1700" smtClean="0"/>
              <a:t>010</a:t>
            </a:r>
            <a:r>
              <a:rPr lang="hr-HR" altLang="sr-Latn-RS" sz="1700" smtClean="0"/>
              <a:t>. te </a:t>
            </a:r>
            <a:r>
              <a:rPr lang="de-DE" altLang="sr-Latn-RS" sz="1700" smtClean="0"/>
              <a:t>2</a:t>
            </a:r>
            <a:r>
              <a:rPr lang="hr-HR" altLang="sr-Latn-RS" sz="1700" smtClean="0"/>
              <a:t>,</a:t>
            </a:r>
            <a:r>
              <a:rPr lang="de-DE" altLang="sr-Latn-RS" sz="1700" smtClean="0"/>
              <a:t>36 </a:t>
            </a:r>
            <a:r>
              <a:rPr lang="hr-HR" altLang="sr-Latn-RS" sz="1700" smtClean="0"/>
              <a:t>mlrd EUR u cijeloj godini</a:t>
            </a:r>
            <a:endParaRPr lang="de-DE" altLang="sr-Latn-RS" sz="1700" smtClean="0"/>
          </a:p>
          <a:p>
            <a:pPr lvl="2" eaLnBrk="1" hangingPunct="1">
              <a:buFont typeface="Wingdings" pitchFamily="2" charset="2"/>
              <a:buNone/>
            </a:pPr>
            <a:endParaRPr lang="de-DE" altLang="sr-Latn-RS" smtClean="0"/>
          </a:p>
          <a:p>
            <a:pPr marL="1371600" lvl="3" indent="0" eaLnBrk="1" hangingPunct="1">
              <a:buFont typeface="Wingdings" pitchFamily="2" charset="2"/>
              <a:buNone/>
            </a:pPr>
            <a:endParaRPr lang="de-DE" altLang="sr-Latn-RS" sz="1400" smtClean="0"/>
          </a:p>
          <a:p>
            <a:pPr lvl="1" eaLnBrk="1" hangingPunct="1"/>
            <a:endParaRPr lang="de-DE" altLang="sr-Latn-RS" sz="2000" smtClean="0"/>
          </a:p>
          <a:p>
            <a:pPr eaLnBrk="1" hangingPunct="1">
              <a:buFont typeface="Wingdings" pitchFamily="2" charset="2"/>
              <a:buNone/>
            </a:pPr>
            <a:endParaRPr lang="de-DE" altLang="sr-Latn-RS" sz="2200" smtClean="0"/>
          </a:p>
          <a:p>
            <a:pPr eaLnBrk="1" hangingPunct="1"/>
            <a:endParaRPr lang="de-DE" altLang="sr-Latn-R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247650" y="876300"/>
            <a:ext cx="8432800" cy="555625"/>
          </a:xfrm>
        </p:spPr>
        <p:txBody>
          <a:bodyPr/>
          <a:lstStyle/>
          <a:p>
            <a:r>
              <a:rPr lang="hr-HR" altLang="en-US" sz="2800" smtClean="0"/>
              <a:t>Sveobuhvatna revizija rashoda</a:t>
            </a:r>
            <a:r>
              <a:rPr lang="en-IE" altLang="en-US" sz="2800" smtClean="0"/>
              <a:t>:</a:t>
            </a:r>
            <a:br>
              <a:rPr lang="en-IE" altLang="en-US" sz="2800" smtClean="0"/>
            </a:br>
            <a:r>
              <a:rPr lang="en-IE" altLang="en-US" sz="2800" smtClean="0"/>
              <a:t> </a:t>
            </a:r>
            <a:r>
              <a:rPr lang="hr-HR" altLang="en-US" sz="2800" smtClean="0"/>
              <a:t>od </a:t>
            </a:r>
            <a:r>
              <a:rPr lang="en-IE" altLang="en-US" sz="2800" smtClean="0"/>
              <a:t>2011</a:t>
            </a:r>
            <a:r>
              <a:rPr lang="hr-HR" altLang="en-US" sz="2800" smtClean="0"/>
              <a:t>.</a:t>
            </a:r>
            <a:r>
              <a:rPr lang="en-IE" altLang="en-US" sz="2800" smtClean="0"/>
              <a:t> </a:t>
            </a:r>
            <a:r>
              <a:rPr lang="hr-HR" altLang="en-US" sz="2800" smtClean="0"/>
              <a:t>d</a:t>
            </a:r>
            <a:r>
              <a:rPr lang="en-IE" altLang="en-US" sz="2800" smtClean="0"/>
              <a:t>o 2014</a:t>
            </a:r>
            <a:r>
              <a:rPr lang="hr-HR" altLang="en-US" sz="2800" smtClean="0"/>
              <a:t>.</a:t>
            </a:r>
            <a:endParaRPr lang="en-IE" altLang="en-US" sz="2800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179388" y="1606550"/>
            <a:ext cx="8785225" cy="4968875"/>
          </a:xfrm>
        </p:spPr>
        <p:txBody>
          <a:bodyPr/>
          <a:lstStyle/>
          <a:p>
            <a:pPr algn="just"/>
            <a:r>
              <a:rPr lang="hr-HR" altLang="en-US" sz="2200" smtClean="0"/>
              <a:t>Rashodi u srednjoročnom proračunskom okviru</a:t>
            </a:r>
            <a:r>
              <a:rPr lang="en-IE" altLang="en-US" sz="2200" smtClean="0"/>
              <a:t> (MTEF):</a:t>
            </a:r>
          </a:p>
          <a:p>
            <a:pPr lvl="1" algn="just"/>
            <a:r>
              <a:rPr lang="hr-HR" altLang="en-US" sz="1800" smtClean="0"/>
              <a:t>Gornje granice rashoda Vlade i ministarstava za trogodišnje razdoblje</a:t>
            </a:r>
            <a:endParaRPr lang="en-IE" altLang="en-US" sz="1800" smtClean="0"/>
          </a:p>
          <a:p>
            <a:pPr lvl="1" algn="just"/>
            <a:r>
              <a:rPr lang="hr-HR" altLang="en-US" sz="1800" smtClean="0"/>
              <a:t>Ključni </a:t>
            </a:r>
            <a:r>
              <a:rPr lang="en-IE" altLang="en-US" sz="1800" smtClean="0"/>
              <a:t>element </a:t>
            </a:r>
            <a:r>
              <a:rPr lang="en-IE" altLang="en-US" sz="1800" smtClean="0">
                <a:sym typeface="Wingdings" pitchFamily="2" charset="2"/>
              </a:rPr>
              <a:t> </a:t>
            </a:r>
            <a:r>
              <a:rPr lang="hr-HR" altLang="en-US" sz="1800" smtClean="0"/>
              <a:t>periodična sveobuhvatna revizija rashoda svake tri do četiri godine</a:t>
            </a:r>
            <a:endParaRPr lang="en-IE" altLang="en-US" sz="1800" smtClean="0"/>
          </a:p>
          <a:p>
            <a:pPr algn="just">
              <a:spcBef>
                <a:spcPct val="0"/>
              </a:spcBef>
            </a:pPr>
            <a:endParaRPr lang="en-IE" altLang="en-US" sz="2200" smtClean="0"/>
          </a:p>
          <a:p>
            <a:pPr algn="just"/>
            <a:r>
              <a:rPr lang="hr-HR" altLang="en-US" sz="2200" smtClean="0"/>
              <a:t>Prva periodična sveobuhvatna revizija provedena je  2011., što je pomoglo pri utvrđivanju trogodišnjih gornjih granica rashoda, koje su objavljene u </a:t>
            </a:r>
            <a:r>
              <a:rPr lang="hr-HR" altLang="en-US" sz="2200" i="1" smtClean="0"/>
              <a:t>Detaljnom izvješću o rashodima</a:t>
            </a:r>
            <a:r>
              <a:rPr lang="en-IE" altLang="en-US" sz="2200" i="1" smtClean="0"/>
              <a:t> 2012</a:t>
            </a:r>
            <a:r>
              <a:rPr lang="hr-HR" altLang="en-US" sz="2200" i="1" smtClean="0"/>
              <a:t>.</a:t>
            </a:r>
            <a:r>
              <a:rPr lang="en-IE" altLang="en-US" sz="2200" i="1" smtClean="0"/>
              <a:t>-2014.</a:t>
            </a:r>
          </a:p>
          <a:p>
            <a:pPr algn="just">
              <a:spcBef>
                <a:spcPct val="0"/>
              </a:spcBef>
            </a:pPr>
            <a:endParaRPr lang="en-IE" altLang="en-US" sz="2200" smtClean="0"/>
          </a:p>
          <a:p>
            <a:pPr algn="just"/>
            <a:r>
              <a:rPr lang="hr-HR" altLang="en-US" sz="2000" smtClean="0"/>
              <a:t>Ciljevi</a:t>
            </a:r>
            <a:r>
              <a:rPr lang="en-US" altLang="en-US" sz="2000" smtClean="0"/>
              <a:t>:</a:t>
            </a:r>
          </a:p>
          <a:p>
            <a:pPr lvl="1" algn="just"/>
            <a:r>
              <a:rPr lang="hr-HR" altLang="en-US" sz="1600" smtClean="0"/>
              <a:t>Ponovno usklađenje prioriteta u potrošnji s novim programom Vlade</a:t>
            </a:r>
            <a:endParaRPr lang="en-US" altLang="en-US" sz="1600" smtClean="0"/>
          </a:p>
          <a:p>
            <a:pPr lvl="1" algn="just"/>
            <a:r>
              <a:rPr lang="hr-HR" altLang="en-US" sz="1600" smtClean="0"/>
              <a:t>Ostvariti ukupne ciljeve fiskalne konsolidacije</a:t>
            </a:r>
            <a:endParaRPr lang="en-US" altLang="en-US" sz="1600" smtClean="0"/>
          </a:p>
          <a:p>
            <a:pPr lvl="1" algn="just"/>
            <a:r>
              <a:rPr lang="hr-HR" altLang="en-US" sz="1600" smtClean="0"/>
              <a:t>Istražiti nove i inovativne načine za provedbu Vladine politike</a:t>
            </a:r>
            <a:endParaRPr lang="en-US" altLang="en-US" sz="1600" smtClean="0"/>
          </a:p>
          <a:p>
            <a:pPr algn="just"/>
            <a:endParaRPr lang="en-US" altLang="en-US" sz="2000" i="1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fld id="{6EF562B2-4003-4F4B-9CA9-C424655FCC26}" type="slidenum">
              <a:rPr lang="en-US" altLang="en-US">
                <a:solidFill>
                  <a:srgbClr val="000000"/>
                </a:solidFill>
              </a:rPr>
              <a:pPr/>
              <a:t>9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clipse 1">
    <a:dk1>
      <a:srgbClr val="000000"/>
    </a:dk1>
    <a:lt1>
      <a:srgbClr val="FFFFFF"/>
    </a:lt1>
    <a:dk2>
      <a:srgbClr val="006666"/>
    </a:dk2>
    <a:lt2>
      <a:srgbClr val="5F5F5F"/>
    </a:lt2>
    <a:accent1>
      <a:srgbClr val="33CCCC"/>
    </a:accent1>
    <a:accent2>
      <a:srgbClr val="99CCCC"/>
    </a:accent2>
    <a:accent3>
      <a:srgbClr val="FFFFFF"/>
    </a:accent3>
    <a:accent4>
      <a:srgbClr val="000000"/>
    </a:accent4>
    <a:accent5>
      <a:srgbClr val="ADE2E2"/>
    </a:accent5>
    <a:accent6>
      <a:srgbClr val="8AB9B9"/>
    </a:accent6>
    <a:hlink>
      <a:srgbClr val="006666"/>
    </a:hlink>
    <a:folHlink>
      <a:srgbClr val="B2B2B2"/>
    </a:folHlink>
  </a:clrScheme>
  <a:fontScheme name="Eclipse">
    <a:majorFont>
      <a:latin typeface="Arial"/>
      <a:ea typeface=""/>
      <a:cs typeface="Arial"/>
    </a:majorFont>
    <a:minorFont>
      <a:latin typeface="Verdana"/>
      <a:ea typeface="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DPER rd</Template>
  <TotalTime>5921</TotalTime>
  <Words>901</Words>
  <Application>Microsoft Office PowerPoint</Application>
  <PresentationFormat>Prikaz na zaslonu (4:3)</PresentationFormat>
  <Paragraphs>278</Paragraphs>
  <Slides>20</Slides>
  <Notes>19</Notes>
  <HiddenSlides>0</HiddenSlides>
  <MMClips>0</MMClips>
  <ScaleCrop>false</ScaleCrop>
  <HeadingPairs>
    <vt:vector size="8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Uloženi OLE poslužitelji</vt:lpstr>
      </vt:variant>
      <vt:variant>
        <vt:i4>1</vt:i4>
      </vt:variant>
      <vt:variant>
        <vt:lpstr>Naslovi slajdova</vt:lpstr>
      </vt:variant>
      <vt:variant>
        <vt:i4>20</vt:i4>
      </vt:variant>
    </vt:vector>
  </HeadingPairs>
  <TitlesOfParts>
    <vt:vector size="27" baseType="lpstr">
      <vt:lpstr>Verdana</vt:lpstr>
      <vt:lpstr>Arial</vt:lpstr>
      <vt:lpstr>Wingdings</vt:lpstr>
      <vt:lpstr>Symbol</vt:lpstr>
      <vt:lpstr>Calibri</vt:lpstr>
      <vt:lpstr>Eclipse</vt:lpstr>
      <vt:lpstr>Microsoft Excel 97-2003 Worksheet</vt:lpstr>
      <vt:lpstr>PowerPointova prezentacija</vt:lpstr>
      <vt:lpstr>Pregled</vt:lpstr>
      <vt:lpstr>Fiskalni kontekst – postojeća politika</vt:lpstr>
      <vt:lpstr>Rashodi i proračunska reforma</vt:lpstr>
      <vt:lpstr>Trendovi u bruto rashodima</vt:lpstr>
      <vt:lpstr>Kao udjel u nacionalnom dohotku…</vt:lpstr>
      <vt:lpstr>Konsolidacija: od 2008. do 2014.</vt:lpstr>
      <vt:lpstr>2. Revizije potrošnje u Irskoj</vt:lpstr>
      <vt:lpstr>Sveobuhvatna revizija rashoda:  od 2011. do 2014.</vt:lpstr>
      <vt:lpstr>Pristup sveobuhvatnoj reviziji rashoda</vt:lpstr>
      <vt:lpstr>Ključne komponente</vt:lpstr>
      <vt:lpstr>Metodologija – Predložak  vrijednost za novac</vt:lpstr>
      <vt:lpstr>Međusektorski – horizontalni dokumenti</vt:lpstr>
      <vt:lpstr>Nova revizija potrošnje: od 2015. do 2018. (u tijeku)</vt:lpstr>
      <vt:lpstr>Gornja granica rashoda 2014.-2016.</vt:lpstr>
      <vt:lpstr>Sveobuhvatna revizija rashoda:  od 2015. do 2017. (u tijeku)</vt:lpstr>
      <vt:lpstr>3. Pouke </vt:lpstr>
      <vt:lpstr>Pouke</vt:lpstr>
      <vt:lpstr>4. Trenutni izazovi</vt:lpstr>
      <vt:lpstr>Zaključak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Reforming Ireland’s Fiscal Framework:  Expenditure Aspects</dc:title>
  <dc:creator>Kennedy, Fiachra</dc:creator>
  <dc:description>Cleaned by 3BClean from 3BView: http://www.3bview.com</dc:description>
  <cp:lastModifiedBy>mfkor</cp:lastModifiedBy>
  <cp:revision>154</cp:revision>
  <dcterms:created xsi:type="dcterms:W3CDTF">2011-05-27T16:55:31Z</dcterms:created>
  <dcterms:modified xsi:type="dcterms:W3CDTF">2014-11-18T14:29:51Z</dcterms:modified>
</cp:coreProperties>
</file>