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7" r:id="rId2"/>
    <p:sldId id="270" r:id="rId3"/>
    <p:sldId id="283" r:id="rId4"/>
    <p:sldId id="296" r:id="rId5"/>
    <p:sldId id="285" r:id="rId6"/>
    <p:sldId id="300" r:id="rId7"/>
    <p:sldId id="297" r:id="rId8"/>
    <p:sldId id="299" r:id="rId9"/>
    <p:sldId id="277" r:id="rId10"/>
    <p:sldId id="301" r:id="rId11"/>
    <p:sldId id="291" r:id="rId12"/>
    <p:sldId id="292" r:id="rId13"/>
    <p:sldId id="293" r:id="rId14"/>
    <p:sldId id="286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44" autoAdjust="0"/>
  </p:normalViewPr>
  <p:slideViewPr>
    <p:cSldViewPr>
      <p:cViewPr>
        <p:scale>
          <a:sx n="62" d="100"/>
          <a:sy n="62" d="100"/>
        </p:scale>
        <p:origin x="-3024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364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76600" y="8610600"/>
            <a:ext cx="3581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0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9750"/>
            <a:ext cx="5029200" cy="3600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notes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9850" y="79375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endParaRPr lang="en-US" sz="1400" dirty="0">
              <a:latin typeface="Book Antiqua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381750" y="875665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5AAB5BD4-7A93-43E3-AF0E-6C2B9D67F1B6}" type="slidenum">
              <a:rPr lang="en-AU" sz="1400">
                <a:latin typeface="Book Antiqua" pitchFamily="18" charset="0"/>
              </a:rPr>
              <a:pPr algn="r">
                <a:defRPr/>
              </a:pPr>
              <a:t>‹#›</a:t>
            </a:fld>
            <a:endParaRPr lang="en-AU" sz="1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44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1688"/>
            <a:ext cx="4260850" cy="3195637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7613" cy="3149600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11/18/2014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848600" cy="1295400"/>
          </a:xfrm>
        </p:spPr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en-AU" sz="1800" dirty="0" smtClean="0">
                <a:latin typeface="BernhardMod BT" charset="0"/>
              </a:rPr>
              <a:t/>
            </a:r>
            <a:br>
              <a:rPr lang="en-AU" sz="1800" dirty="0" smtClean="0">
                <a:latin typeface="BernhardMod BT" charset="0"/>
              </a:rPr>
            </a:br>
            <a:r>
              <a:rPr lang="en-AU" sz="1800" dirty="0" smtClean="0">
                <a:latin typeface="BernhardMod BT" charset="0"/>
              </a:rPr>
              <a:t/>
            </a:r>
            <a:br>
              <a:rPr lang="en-AU" sz="1800" dirty="0" smtClean="0">
                <a:latin typeface="BernhardMod BT" charset="0"/>
              </a:rPr>
            </a:br>
            <a:r>
              <a:rPr lang="en-AU" sz="1800" dirty="0" smtClean="0">
                <a:latin typeface="BernhardMod BT" charset="0"/>
              </a:rPr>
              <a:t/>
            </a:r>
            <a:br>
              <a:rPr lang="en-AU" sz="1800" dirty="0" smtClean="0">
                <a:latin typeface="BernhardMod BT" charset="0"/>
              </a:rPr>
            </a:br>
            <a:r>
              <a:rPr lang="en-AU" sz="1800" dirty="0" smtClean="0">
                <a:latin typeface="BernhardMod BT" charset="0"/>
              </a:rPr>
              <a:t/>
            </a:r>
            <a:br>
              <a:rPr lang="en-AU" sz="1800" dirty="0" smtClean="0">
                <a:latin typeface="BernhardMod BT" charset="0"/>
              </a:rPr>
            </a:br>
            <a:r>
              <a:rPr lang="hr-HR" sz="1800" dirty="0" smtClean="0">
                <a:latin typeface="BernhardMod BT" charset="0"/>
              </a:rPr>
              <a:t>Ministarstvo financija</a:t>
            </a:r>
            <a:r>
              <a:rPr lang="en-AU" sz="1800" dirty="0" smtClean="0">
                <a:latin typeface="BernhardMod BT" charset="0"/>
              </a:rPr>
              <a:t>/</a:t>
            </a:r>
            <a:r>
              <a:rPr lang="hr-HR" sz="1800" dirty="0" smtClean="0">
                <a:latin typeface="BernhardMod BT" charset="0"/>
              </a:rPr>
              <a:t>Seminar Svjetske banke</a:t>
            </a:r>
            <a:r>
              <a:rPr lang="en-AU" sz="1800" dirty="0" smtClean="0">
                <a:latin typeface="BernhardMod BT" charset="0"/>
              </a:rPr>
              <a:t/>
            </a:r>
            <a:br>
              <a:rPr lang="en-AU" sz="1800" dirty="0" smtClean="0">
                <a:latin typeface="BernhardMod BT" charset="0"/>
              </a:rPr>
            </a:br>
            <a:r>
              <a:rPr lang="hr-HR" sz="1800" dirty="0" smtClean="0">
                <a:latin typeface="BernhardMod BT" charset="0"/>
              </a:rPr>
              <a:t>REVIZIJE JAVNE POTROŠNJE</a:t>
            </a:r>
            <a:r>
              <a:rPr lang="en-AU" sz="1800" dirty="0" smtClean="0">
                <a:latin typeface="BernhardMod BT" charset="0"/>
              </a:rPr>
              <a:t>: </a:t>
            </a:r>
            <a:r>
              <a:rPr lang="hr-HR" sz="1800" dirty="0" smtClean="0">
                <a:latin typeface="BernhardMod BT" charset="0"/>
              </a:rPr>
              <a:t>TEORIJA I PRAKSA</a:t>
            </a:r>
            <a:r>
              <a:rPr lang="en-AU" sz="1800" dirty="0" smtClean="0">
                <a:latin typeface="BernhardMod BT" charset="0"/>
              </a:rPr>
              <a:t/>
            </a:r>
            <a:br>
              <a:rPr lang="en-AU" sz="1800" dirty="0" smtClean="0">
                <a:latin typeface="BernhardMod BT" charset="0"/>
              </a:rPr>
            </a:br>
            <a:r>
              <a:rPr lang="en-AU" sz="1800" dirty="0" smtClean="0">
                <a:latin typeface="BernhardMod BT" charset="0"/>
              </a:rPr>
              <a:t>Zagreb, </a:t>
            </a:r>
            <a:r>
              <a:rPr lang="hr-HR" sz="1800" dirty="0" smtClean="0">
                <a:latin typeface="BernhardMod BT" charset="0"/>
              </a:rPr>
              <a:t>rujan </a:t>
            </a:r>
            <a:r>
              <a:rPr lang="en-AU" sz="1800" dirty="0" smtClean="0">
                <a:latin typeface="BernhardMod BT" charset="0"/>
              </a:rPr>
              <a:t>2014</a:t>
            </a:r>
            <a:r>
              <a:rPr lang="hr-HR" sz="1800" dirty="0" smtClean="0">
                <a:latin typeface="BernhardMod BT" charset="0"/>
              </a:rPr>
              <a:t>.</a:t>
            </a:r>
            <a:r>
              <a:rPr lang="en-AU" sz="1800" dirty="0" smtClean="0">
                <a:latin typeface="BernhardMod BT" charset="0"/>
              </a:rPr>
              <a:t/>
            </a:r>
            <a:br>
              <a:rPr lang="en-AU" sz="1800" dirty="0" smtClean="0">
                <a:latin typeface="BernhardMod BT" charset="0"/>
              </a:rPr>
            </a:br>
            <a:r>
              <a:rPr lang="en-AU" sz="1800" dirty="0" smtClean="0">
                <a:latin typeface="BernhardMod BT" charset="0"/>
              </a:rPr>
              <a:t/>
            </a:r>
            <a:br>
              <a:rPr lang="en-AU" sz="1800" dirty="0" smtClean="0">
                <a:latin typeface="BernhardMod BT" charset="0"/>
              </a:rPr>
            </a:br>
            <a:endParaRPr lang="en-AU" sz="4000" dirty="0" smtClean="0">
              <a:latin typeface="BernhardMod B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5791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BernhardMod BT"/>
              </a:rPr>
              <a:t>Marc Robinson</a:t>
            </a:r>
            <a:endParaRPr lang="en-US" sz="2800" dirty="0">
              <a:latin typeface="BernhardMod B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001000" cy="1199704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hr-HR" sz="4800" dirty="0" smtClean="0">
                <a:latin typeface="BernhardMod BT"/>
              </a:rPr>
              <a:t>Revizija potrošnje</a:t>
            </a:r>
            <a:r>
              <a:rPr lang="en-US" sz="4800" dirty="0" smtClean="0">
                <a:latin typeface="BernhardMod BT"/>
              </a:rPr>
              <a:t>: </a:t>
            </a:r>
          </a:p>
          <a:p>
            <a:pPr lvl="1"/>
            <a:r>
              <a:rPr lang="hr-HR" sz="4800" dirty="0" smtClean="0">
                <a:latin typeface="BernhardMod BT"/>
              </a:rPr>
              <a:t>Konceptualni okvir i načela provedbe</a:t>
            </a:r>
            <a:endParaRPr lang="en-US" sz="4800" dirty="0" smtClean="0">
              <a:latin typeface="BernhardMod B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hr-HR" dirty="0" smtClean="0"/>
              <a:t>Nadići otpor ministarstava koja su korisnici proračunskih sredstava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hr-HR" dirty="0" smtClean="0"/>
              <a:t>Politički pritisak, ciljevi, mogućnosti ponovne raspodjele sredstava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hr-HR" dirty="0" smtClean="0"/>
              <a:t>Političko vodstvo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hr-HR" dirty="0" smtClean="0"/>
              <a:t>Ključno za uspjeh revizije potrošnje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hr-HR" dirty="0" smtClean="0"/>
              <a:t>Uspostava okvira, kratkoročnih i dugoročnih ciljeva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hr-HR" dirty="0" smtClean="0"/>
              <a:t>Konačne odluke o opcijama štednje</a:t>
            </a:r>
            <a:r>
              <a:rPr lang="en-US" dirty="0" smtClean="0"/>
              <a:t> (</a:t>
            </a:r>
            <a:r>
              <a:rPr lang="hr-HR" dirty="0" smtClean="0"/>
              <a:t>posebno strateškim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Upravljanje revizijom potrošnje</a:t>
            </a:r>
            <a:r>
              <a:rPr lang="en-US" dirty="0"/>
              <a:t/>
            </a:r>
            <a:br>
              <a:rPr lang="en-US" dirty="0"/>
            </a:br>
            <a:r>
              <a:rPr lang="hr-HR" dirty="0"/>
              <a:t>i njezino </a:t>
            </a:r>
            <a:r>
              <a:rPr lang="hr-HR" dirty="0" smtClean="0"/>
              <a:t>organiziranje </a:t>
            </a:r>
            <a:r>
              <a:rPr lang="en-US" dirty="0" smtClean="0"/>
              <a:t>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Zajednički model revizije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hr-HR" dirty="0" smtClean="0"/>
              <a:t>Timove za </a:t>
            </a:r>
            <a:r>
              <a:rPr lang="hr-HR" dirty="0" err="1" smtClean="0"/>
              <a:t>RP</a:t>
            </a:r>
            <a:r>
              <a:rPr lang="hr-HR" dirty="0" smtClean="0"/>
              <a:t> imenuju MF i određeno ministarstvo</a:t>
            </a:r>
            <a:endParaRPr lang="en-US" dirty="0" smtClean="0"/>
          </a:p>
          <a:p>
            <a:pPr lvl="1"/>
            <a:r>
              <a:rPr lang="hr-HR" dirty="0" smtClean="0"/>
              <a:t>Jak pritisak u smislu postizanja konsenzusa</a:t>
            </a:r>
            <a:endParaRPr lang="en-US" dirty="0" smtClean="0"/>
          </a:p>
          <a:p>
            <a:pPr lvl="1"/>
            <a:r>
              <a:rPr lang="hr-HR" dirty="0" smtClean="0"/>
              <a:t>Npr.</a:t>
            </a:r>
            <a:r>
              <a:rPr lang="en-US" dirty="0" smtClean="0"/>
              <a:t> N</a:t>
            </a:r>
            <a:r>
              <a:rPr lang="hr-HR" dirty="0" err="1" smtClean="0"/>
              <a:t>izozemska</a:t>
            </a:r>
            <a:r>
              <a:rPr lang="hr-HR" dirty="0" smtClean="0"/>
              <a:t>, Danska</a:t>
            </a:r>
            <a:endParaRPr lang="en-US" dirty="0" smtClean="0"/>
          </a:p>
          <a:p>
            <a:r>
              <a:rPr lang="hr-HR" dirty="0" smtClean="0">
                <a:solidFill>
                  <a:schemeClr val="accent2"/>
                </a:solidFill>
              </a:rPr>
              <a:t>Model odozdo prema gore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hr-HR" dirty="0" smtClean="0"/>
              <a:t>Timovi iz ministarstava utvrđuju opcije za uštede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hr-HR" dirty="0" smtClean="0"/>
              <a:t>F kritizira i (možda) iznosi alternativna rješenja</a:t>
            </a:r>
            <a:endParaRPr lang="en-US" dirty="0" smtClean="0"/>
          </a:p>
          <a:p>
            <a:pPr lvl="1"/>
            <a:r>
              <a:rPr lang="hr-HR" dirty="0" err="1" smtClean="0"/>
              <a:t>Npr</a:t>
            </a:r>
            <a:r>
              <a:rPr lang="en-US" dirty="0" smtClean="0"/>
              <a:t>. </a:t>
            </a:r>
            <a:r>
              <a:rPr lang="hr-HR" dirty="0"/>
              <a:t>K</a:t>
            </a:r>
            <a:r>
              <a:rPr lang="en-US" dirty="0" err="1" smtClean="0"/>
              <a:t>anada</a:t>
            </a:r>
            <a:r>
              <a:rPr lang="en-US" dirty="0" smtClean="0"/>
              <a:t>, UK</a:t>
            </a:r>
          </a:p>
          <a:p>
            <a:r>
              <a:rPr lang="hr-HR" dirty="0" smtClean="0"/>
              <a:t>Ono što je najbolje ovisi o nacionalnim okolnostima</a:t>
            </a:r>
            <a:endParaRPr lang="en-US" dirty="0" smtClean="0"/>
          </a:p>
          <a:p>
            <a:r>
              <a:rPr lang="hr-HR" dirty="0" smtClean="0"/>
              <a:t>Malo je vjerojatno da bi </a:t>
            </a:r>
            <a:r>
              <a:rPr lang="hr-HR" dirty="0" smtClean="0">
                <a:solidFill>
                  <a:schemeClr val="accent2"/>
                </a:solidFill>
              </a:rPr>
              <a:t>pristup odozgo prema dolje </a:t>
            </a:r>
            <a:r>
              <a:rPr lang="hr-HR" dirty="0" smtClean="0"/>
              <a:t>dobro funkcionirao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Uloge Ministarstva financija i ministarstava koja su korisnici proračunskih sredstava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c\Dropbox\Consultancy Work\SR OECD Paper\Slide3.PNG"/>
          <p:cNvPicPr>
            <a:picLocks noChangeAspect="1" noChangeArrowheads="1"/>
          </p:cNvPicPr>
          <p:nvPr/>
        </p:nvPicPr>
        <p:blipFill>
          <a:blip r:embed="rId2" cstate="print"/>
          <a:srcRect l="20003" t="16002" r="18002" b="21336"/>
          <a:stretch>
            <a:fillRect/>
          </a:stretch>
        </p:blipFill>
        <p:spPr bwMode="auto">
          <a:xfrm>
            <a:off x="45722" y="213638"/>
            <a:ext cx="9144000" cy="6568162"/>
          </a:xfrm>
          <a:prstGeom prst="rect">
            <a:avLst/>
          </a:prstGeom>
          <a:noFill/>
        </p:spPr>
      </p:pic>
      <p:sp>
        <p:nvSpPr>
          <p:cNvPr id="2" name="TekstniOkvir 1"/>
          <p:cNvSpPr txBox="1"/>
          <p:nvPr/>
        </p:nvSpPr>
        <p:spPr>
          <a:xfrm>
            <a:off x="30481" y="335278"/>
            <a:ext cx="91440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latin typeface="+mn-lt"/>
              </a:rPr>
              <a:t>FAZA OPCIJA ZA UŠTEDE: </a:t>
            </a:r>
          </a:p>
          <a:p>
            <a:pPr algn="ctr"/>
            <a:r>
              <a:rPr lang="hr-HR" b="1" dirty="0" smtClean="0">
                <a:latin typeface="+mn-lt"/>
              </a:rPr>
              <a:t>PRISTUP REVIZIJI ODOZDO PREMA GORE (pojednostavnjeno)</a:t>
            </a:r>
            <a:endParaRPr lang="hr-HR" b="1" dirty="0">
              <a:latin typeface="+mn-lt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274320" y="1691640"/>
            <a:ext cx="2362200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hr-HR" b="1" dirty="0" smtClean="0">
              <a:latin typeface="+mn-lt"/>
            </a:endParaRPr>
          </a:p>
          <a:p>
            <a:pPr algn="ctr"/>
            <a:r>
              <a:rPr lang="hr-HR" dirty="0" smtClean="0">
                <a:latin typeface="+mn-lt"/>
              </a:rPr>
              <a:t>KABINET</a:t>
            </a:r>
          </a:p>
          <a:p>
            <a:pPr algn="ctr">
              <a:lnSpc>
                <a:spcPct val="150000"/>
              </a:lnSpc>
            </a:pPr>
            <a:endParaRPr lang="hr-HR" b="1" dirty="0" smtClean="0">
              <a:latin typeface="+mn-lt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289560" y="5349240"/>
            <a:ext cx="2362200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hr-HR" sz="2000" dirty="0" smtClean="0">
              <a:latin typeface="+mn-lt"/>
            </a:endParaRPr>
          </a:p>
          <a:p>
            <a:pPr algn="ctr"/>
            <a:r>
              <a:rPr lang="hr-HR" sz="2000" dirty="0" smtClean="0">
                <a:latin typeface="+mn-lt"/>
              </a:rPr>
              <a:t>REVIZIJA U MINISTARSTVIMA</a:t>
            </a:r>
          </a:p>
          <a:p>
            <a:pPr algn="ctr"/>
            <a:endParaRPr lang="hr-HR" sz="2000" dirty="0" smtClean="0">
              <a:latin typeface="+mn-lt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918960" y="1691640"/>
            <a:ext cx="2133600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hr-HR" b="1" dirty="0" smtClean="0">
              <a:latin typeface="+mn-lt"/>
            </a:endParaRPr>
          </a:p>
          <a:p>
            <a:pPr algn="ctr"/>
            <a:r>
              <a:rPr lang="hr-HR" sz="2000" dirty="0" smtClean="0">
                <a:latin typeface="+mn-lt"/>
              </a:rPr>
              <a:t>REVIZIJA </a:t>
            </a:r>
          </a:p>
          <a:p>
            <a:pPr algn="ctr"/>
            <a:r>
              <a:rPr lang="hr-HR" sz="2000" dirty="0" smtClean="0">
                <a:latin typeface="+mn-lt"/>
              </a:rPr>
              <a:t>POTROŠNJE </a:t>
            </a:r>
          </a:p>
          <a:p>
            <a:pPr algn="ctr"/>
            <a:r>
              <a:rPr lang="hr-HR" sz="2000" dirty="0" smtClean="0">
                <a:latin typeface="+mn-lt"/>
              </a:rPr>
              <a:t>MF-a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3794760" y="1691640"/>
            <a:ext cx="1905000" cy="12028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+mn-lt"/>
              </a:rPr>
              <a:t>OPCIJE ZA UŠTEDE </a:t>
            </a:r>
          </a:p>
          <a:p>
            <a:pPr algn="ctr">
              <a:lnSpc>
                <a:spcPts val="2880"/>
              </a:lnSpc>
            </a:pPr>
            <a:r>
              <a:rPr lang="hr-HR" dirty="0" smtClean="0">
                <a:latin typeface="+mn-lt"/>
              </a:rPr>
              <a:t>MF-a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548640" y="3713490"/>
            <a:ext cx="1905000" cy="10797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latin typeface="+mn-lt"/>
              </a:rPr>
              <a:t>OPCIJE ZA UŠTEDE </a:t>
            </a:r>
          </a:p>
          <a:p>
            <a:pPr algn="ctr">
              <a:lnSpc>
                <a:spcPts val="2880"/>
              </a:lnSpc>
            </a:pPr>
            <a:r>
              <a:rPr lang="hr-HR" sz="2000" dirty="0" smtClean="0">
                <a:latin typeface="+mn-lt"/>
              </a:rPr>
              <a:t>MINISTARSTAVA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rc\Dropbox\Consultancy Work\SR OECD Paper\Slide4.PNG"/>
          <p:cNvPicPr>
            <a:picLocks noChangeAspect="1" noChangeArrowheads="1"/>
          </p:cNvPicPr>
          <p:nvPr/>
        </p:nvPicPr>
        <p:blipFill>
          <a:blip r:embed="rId2" cstate="print"/>
          <a:srcRect l="9001" t="22669" r="11001" b="30670"/>
          <a:stretch>
            <a:fillRect/>
          </a:stretch>
        </p:blipFill>
        <p:spPr bwMode="auto">
          <a:xfrm>
            <a:off x="86312" y="990600"/>
            <a:ext cx="9057688" cy="3962400"/>
          </a:xfrm>
          <a:prstGeom prst="rect">
            <a:avLst/>
          </a:prstGeom>
          <a:noFill/>
        </p:spPr>
      </p:pic>
      <p:sp>
        <p:nvSpPr>
          <p:cNvPr id="3" name="TekstniOkvir 2"/>
          <p:cNvSpPr txBox="1"/>
          <p:nvPr/>
        </p:nvSpPr>
        <p:spPr>
          <a:xfrm>
            <a:off x="86312" y="1021078"/>
            <a:ext cx="91440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latin typeface="+mn-lt"/>
              </a:rPr>
              <a:t>FAZA OPCIJA ZA UŠTEDE: </a:t>
            </a:r>
          </a:p>
          <a:p>
            <a:pPr algn="ctr"/>
            <a:r>
              <a:rPr lang="hr-HR" b="1" dirty="0" smtClean="0">
                <a:latin typeface="+mn-lt"/>
              </a:rPr>
              <a:t>PRISTUP ZAJEDNIČKE REVIZIJE (pojednostavnjeno)</a:t>
            </a:r>
            <a:endParaRPr lang="hr-HR" b="1" dirty="0">
              <a:latin typeface="+mn-lt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6720840" y="2338417"/>
            <a:ext cx="2057400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hr-HR" b="1" dirty="0" smtClean="0">
              <a:latin typeface="+mn-lt"/>
            </a:endParaRPr>
          </a:p>
          <a:p>
            <a:pPr algn="ctr"/>
            <a:r>
              <a:rPr lang="hr-HR" dirty="0" smtClean="0">
                <a:latin typeface="+mn-lt"/>
              </a:rPr>
              <a:t>KABINET</a:t>
            </a:r>
          </a:p>
          <a:p>
            <a:pPr algn="ctr">
              <a:lnSpc>
                <a:spcPct val="150000"/>
              </a:lnSpc>
            </a:pPr>
            <a:endParaRPr lang="hr-HR" b="1" dirty="0" smtClean="0">
              <a:latin typeface="+mn-lt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26720" y="2399377"/>
            <a:ext cx="2209800" cy="12772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hr-HR" dirty="0" smtClean="0">
                <a:latin typeface="+mn-lt"/>
              </a:rPr>
              <a:t>ZAJEDNIČKA REVIZIJA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hr-HR" dirty="0" smtClean="0">
              <a:latin typeface="+mn-lt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31920" y="2520519"/>
            <a:ext cx="1752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latin typeface="+mn-lt"/>
              </a:rPr>
              <a:t>ZAJEDNIČKE</a:t>
            </a:r>
          </a:p>
          <a:p>
            <a:pPr algn="ctr"/>
            <a:r>
              <a:rPr lang="hr-HR" sz="2000" dirty="0" smtClean="0">
                <a:latin typeface="+mn-lt"/>
              </a:rPr>
              <a:t>OPCIJE </a:t>
            </a:r>
          </a:p>
          <a:p>
            <a:pPr algn="ctr"/>
            <a:r>
              <a:rPr lang="hr-HR" sz="2000" dirty="0" smtClean="0">
                <a:latin typeface="+mn-lt"/>
              </a:rPr>
              <a:t>ZA UŠTEDE 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2819400" y="2429857"/>
            <a:ext cx="914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 smtClean="0">
                <a:latin typeface="+mj-lt"/>
              </a:rPr>
              <a:t>Sporazum</a:t>
            </a:r>
            <a:endParaRPr lang="hr-HR" sz="1200" b="1" dirty="0">
              <a:latin typeface="+mj-lt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2103120" y="3886200"/>
            <a:ext cx="10972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 smtClean="0">
                <a:latin typeface="+mj-lt"/>
              </a:rPr>
              <a:t>Neslaganje</a:t>
            </a:r>
            <a:endParaRPr lang="hr-HR" sz="1200" b="1" dirty="0">
              <a:latin typeface="+mj-lt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807436" y="3860572"/>
            <a:ext cx="2059964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 smtClean="0">
                <a:latin typeface="+mn-lt"/>
              </a:rPr>
              <a:t>OPCIJE MINISTARSTAVA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3822676" y="4249401"/>
            <a:ext cx="2059964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 smtClean="0">
                <a:latin typeface="+mn-lt"/>
              </a:rPr>
              <a:t>OPCIJE MF-a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Poveznica s pripremom proračuna odozgo prema dolje i pravilima o rashodima</a:t>
            </a:r>
            <a:endParaRPr lang="en-US" dirty="0" smtClean="0"/>
          </a:p>
          <a:p>
            <a:pPr lvl="1"/>
            <a:r>
              <a:rPr lang="hr-HR" dirty="0" smtClean="0"/>
              <a:t>Disciplinirano utvrđivanje gornje granice ukupnih rashoda</a:t>
            </a:r>
            <a:endParaRPr lang="en-US" dirty="0" smtClean="0"/>
          </a:p>
          <a:p>
            <a:pPr lvl="1"/>
            <a:r>
              <a:rPr lang="hr-HR" dirty="0" smtClean="0"/>
              <a:t>Na početku procesa pripreme proračuna</a:t>
            </a:r>
            <a:endParaRPr lang="en-US" dirty="0" smtClean="0"/>
          </a:p>
          <a:p>
            <a:pPr lvl="1"/>
            <a:r>
              <a:rPr lang="hr-HR" dirty="0" smtClean="0"/>
              <a:t>Ključno je uskladiti uštede s gornjom granicom i omogućiti fiskalni prostor</a:t>
            </a:r>
            <a:endParaRPr lang="en-US" dirty="0" smtClean="0"/>
          </a:p>
          <a:p>
            <a:r>
              <a:rPr lang="hr-HR" dirty="0" smtClean="0"/>
              <a:t>Poveznica sa srednjoročnim proračunom</a:t>
            </a:r>
            <a:endParaRPr lang="en-US" dirty="0" smtClean="0"/>
          </a:p>
          <a:p>
            <a:pPr lvl="1"/>
            <a:r>
              <a:rPr lang="hr-HR" dirty="0" smtClean="0"/>
              <a:t>Potrebno je znati kakav će biti srednjoročni učinak opcije ušteda</a:t>
            </a:r>
            <a:endParaRPr lang="en-US" dirty="0" smtClean="0"/>
          </a:p>
          <a:p>
            <a:pPr lvl="1"/>
            <a:r>
              <a:rPr lang="hr-HR" dirty="0" smtClean="0"/>
              <a:t>Odluka o uštedama u danoj situaciji donosi se u srednjoročnom fiskalnom kontekstu</a:t>
            </a:r>
            <a:endParaRPr lang="en-US" dirty="0" smtClean="0"/>
          </a:p>
          <a:p>
            <a:r>
              <a:rPr lang="hr-HR" dirty="0" smtClean="0"/>
              <a:t>Izrada proračuna koji se temelji na uspješnosti podrška je reviziji potrošnje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hr-HR" dirty="0" smtClean="0"/>
              <a:t>Posebno kod </a:t>
            </a:r>
            <a:r>
              <a:rPr lang="hr-HR" dirty="0" err="1" smtClean="0"/>
              <a:t>RP</a:t>
            </a:r>
            <a:r>
              <a:rPr lang="hr-HR" dirty="0" smtClean="0"/>
              <a:t>-a usmjerenog na strateške uštede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hr-HR" dirty="0" smtClean="0"/>
              <a:t>Jer su u programima naznačeni ciljevi rashoda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hr-HR" dirty="0" smtClean="0"/>
              <a:t>Pokazatelji uspješnosti programa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Poveznica između revizije potrošnje i ostalih proračunskih reformi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Sustavna revizija </a:t>
            </a:r>
            <a:r>
              <a:rPr lang="hr-HR" i="1" dirty="0" smtClean="0">
                <a:solidFill>
                  <a:schemeClr val="accent2"/>
                </a:solidFill>
              </a:rPr>
              <a:t>rashoda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1"/>
            <a:r>
              <a:rPr lang="hr-HR" dirty="0" smtClean="0"/>
              <a:t>Rashodi za postojeće programe i projekte</a:t>
            </a:r>
            <a:endParaRPr lang="en-US" dirty="0" smtClean="0"/>
          </a:p>
          <a:p>
            <a:r>
              <a:rPr lang="hr-HR" dirty="0" smtClean="0">
                <a:solidFill>
                  <a:schemeClr val="accent2"/>
                </a:solidFill>
              </a:rPr>
              <a:t>Utvrđivanje i donošenje </a:t>
            </a:r>
            <a:r>
              <a:rPr lang="hr-HR" i="1" dirty="0" smtClean="0">
                <a:solidFill>
                  <a:schemeClr val="accent2"/>
                </a:solidFill>
              </a:rPr>
              <a:t>mjera štednje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1"/>
            <a:r>
              <a:rPr lang="hr-HR" dirty="0" smtClean="0"/>
              <a:t>Ciljano rezanje rashoda</a:t>
            </a:r>
            <a:endParaRPr lang="en-US" dirty="0" smtClean="0"/>
          </a:p>
          <a:p>
            <a:r>
              <a:rPr lang="hr-HR" dirty="0" smtClean="0"/>
              <a:t>Dvije vrste mjera štednje</a:t>
            </a:r>
            <a:endParaRPr lang="en-US" dirty="0" smtClean="0"/>
          </a:p>
          <a:p>
            <a:pPr lvl="1"/>
            <a:r>
              <a:rPr lang="hr-HR" dirty="0" smtClean="0">
                <a:solidFill>
                  <a:schemeClr val="accent2"/>
                </a:solidFill>
              </a:rPr>
              <a:t>Uštede kroz povećanje učinkovitosti</a:t>
            </a:r>
            <a:endParaRPr lang="en-US" dirty="0" smtClean="0">
              <a:solidFill>
                <a:schemeClr val="accent2"/>
              </a:solidFill>
            </a:endParaRPr>
          </a:p>
          <a:p>
            <a:pPr lvl="2"/>
            <a:r>
              <a:rPr lang="hr-HR" dirty="0" smtClean="0"/>
              <a:t>Niži troškovi pružanja usluga</a:t>
            </a:r>
            <a:endParaRPr lang="en-US" dirty="0" smtClean="0"/>
          </a:p>
          <a:p>
            <a:pPr lvl="1"/>
            <a:r>
              <a:rPr lang="hr-HR" dirty="0" smtClean="0">
                <a:solidFill>
                  <a:schemeClr val="accent2"/>
                </a:solidFill>
              </a:rPr>
              <a:t>Strateške uštede</a:t>
            </a:r>
            <a:endParaRPr lang="en-US" dirty="0" smtClean="0">
              <a:solidFill>
                <a:schemeClr val="accent2"/>
              </a:solidFill>
            </a:endParaRPr>
          </a:p>
          <a:p>
            <a:pPr lvl="2"/>
            <a:r>
              <a:rPr lang="hr-HR" dirty="0" smtClean="0"/>
              <a:t>Smanjenje opsega programa ili njihovo ukidanje</a:t>
            </a:r>
            <a:endParaRPr lang="en-US" dirty="0" smtClean="0"/>
          </a:p>
          <a:p>
            <a:r>
              <a:rPr lang="hr-HR" dirty="0" smtClean="0"/>
              <a:t>Procjena novih prijedloga potrošnje nije revizija potrošnje</a:t>
            </a:r>
            <a:endParaRPr lang="en-US" dirty="0" smtClean="0"/>
          </a:p>
          <a:p>
            <a:pPr lvl="1"/>
            <a:r>
              <a:rPr lang="hr-HR" dirty="0" smtClean="0"/>
              <a:t>Ali jest važan dio dobre pripreme proračuna</a:t>
            </a:r>
            <a:endParaRPr lang="en-US" dirty="0" smtClean="0"/>
          </a:p>
          <a:p>
            <a:pPr lvl="1"/>
            <a:r>
              <a:rPr lang="hr-HR" dirty="0" smtClean="0"/>
              <a:t>Revizija potrošnje u drugačijem smislu u UK-u i Irskoj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revizija potrošnje </a:t>
            </a:r>
            <a:r>
              <a:rPr lang="en-US" dirty="0" smtClean="0"/>
              <a:t>(</a:t>
            </a:r>
            <a:r>
              <a:rPr lang="hr-HR" dirty="0" err="1" smtClean="0"/>
              <a:t>RP</a:t>
            </a:r>
            <a:r>
              <a:rPr lang="en-US" dirty="0" smtClean="0"/>
              <a:t>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>
            <a:normAutofit fontScale="92500"/>
          </a:bodyPr>
          <a:lstStyle/>
          <a:p>
            <a:pPr marL="624078" indent="-514350">
              <a:buNone/>
            </a:pPr>
            <a:r>
              <a:rPr lang="en-US" dirty="0" smtClean="0"/>
              <a:t>1. </a:t>
            </a:r>
            <a:r>
              <a:rPr lang="hr-HR" dirty="0" smtClean="0">
                <a:solidFill>
                  <a:schemeClr val="accent2"/>
                </a:solidFill>
              </a:rPr>
              <a:t>Fiskalna konsolidacija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hr-HR" dirty="0" smtClean="0"/>
              <a:t>Smanjenje ukupnih rashoda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hr-HR" dirty="0" smtClean="0">
                <a:solidFill>
                  <a:schemeClr val="accent2"/>
                </a:solidFill>
              </a:rPr>
              <a:t>Povećanje fiskalnog prostora za novu potrošnju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hr-HR" dirty="0" smtClean="0"/>
              <a:t>Usklađivanje rashoda i prioriteta politike</a:t>
            </a:r>
            <a:endParaRPr lang="en-US" dirty="0" smtClean="0"/>
          </a:p>
          <a:p>
            <a:r>
              <a:rPr lang="hr-HR" dirty="0" smtClean="0"/>
              <a:t>Ciljevi se razlikuju od zemlje do zemlje</a:t>
            </a:r>
            <a:endParaRPr lang="en-US" dirty="0" smtClean="0"/>
          </a:p>
          <a:p>
            <a:pPr lvl="1"/>
            <a:r>
              <a:rPr lang="hr-HR" dirty="0" smtClean="0"/>
              <a:t>Usporedba ukupnih fiskalnih pozicija</a:t>
            </a:r>
            <a:endParaRPr lang="en-US" dirty="0" smtClean="0"/>
          </a:p>
          <a:p>
            <a:r>
              <a:rPr lang="hr-HR" dirty="0" smtClean="0"/>
              <a:t>Oba su cilja relevantna za Hrvatsku</a:t>
            </a:r>
            <a:endParaRPr lang="en-US" dirty="0" smtClean="0"/>
          </a:p>
          <a:p>
            <a:pPr lvl="1"/>
            <a:r>
              <a:rPr lang="hr-HR" dirty="0" smtClean="0"/>
              <a:t>Smanjenje državne uprave, povećanje fiskalnog prostora za apsorpciju sredstava iz fondova EU-a</a:t>
            </a:r>
            <a:endParaRPr lang="en-US" dirty="0" smtClean="0"/>
          </a:p>
          <a:p>
            <a:r>
              <a:rPr lang="hr-HR" dirty="0" smtClean="0"/>
              <a:t>Revizija potrošnje kao proces koji traje</a:t>
            </a:r>
            <a:endParaRPr lang="en-US" dirty="0" smtClean="0"/>
          </a:p>
          <a:p>
            <a:pPr lvl="1"/>
            <a:r>
              <a:rPr lang="hr-HR" dirty="0" smtClean="0"/>
              <a:t>Nije riječ samo o privremenom alatu za vrijeme fiskalne konsolidacije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 revizije potrošnje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Unaprijediti </a:t>
            </a:r>
            <a:r>
              <a:rPr lang="hr-HR" i="1" dirty="0" smtClean="0"/>
              <a:t>tehničku</a:t>
            </a:r>
            <a:r>
              <a:rPr lang="en-US" i="1" dirty="0" smtClean="0"/>
              <a:t> </a:t>
            </a:r>
            <a:r>
              <a:rPr lang="hr-HR" dirty="0" smtClean="0"/>
              <a:t>učinkovitost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hr-HR" dirty="0" smtClean="0"/>
              <a:t>Sustavna trajna revizija poslovnih procesa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hr-HR" dirty="0" smtClean="0"/>
              <a:t>Dupliciranja se utvrđuju i otklanjaju</a:t>
            </a:r>
            <a:endParaRPr lang="en-US" dirty="0" smtClean="0"/>
          </a:p>
          <a:p>
            <a:r>
              <a:rPr lang="hr-HR" dirty="0" smtClean="0"/>
              <a:t>Unaprijediti učinkovitost </a:t>
            </a:r>
            <a:r>
              <a:rPr lang="hr-HR" i="1" dirty="0" smtClean="0"/>
              <a:t>raspodjele </a:t>
            </a:r>
            <a:r>
              <a:rPr lang="hr-HR" dirty="0" smtClean="0"/>
              <a:t>sredstava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hr-HR" dirty="0" smtClean="0"/>
              <a:t>Fokus na novu potrošnju pri pripremi proračuna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hr-HR" dirty="0" smtClean="0"/>
              <a:t>Dopušta se nastavak neučinkovitih programa koji nisu prioritetni</a:t>
            </a:r>
            <a:endParaRPr lang="en-US" dirty="0" smtClean="0"/>
          </a:p>
          <a:p>
            <a:r>
              <a:rPr lang="hr-HR" dirty="0" smtClean="0"/>
              <a:t>Riješiti sklonost prema uvećanju javnih rashoda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hr-HR" dirty="0" smtClean="0"/>
              <a:t>Nova potrošnja dodaje se bez poravnanja s početnim smanjenjima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hr-HR" dirty="0" smtClean="0"/>
              <a:t>Ozbiljno ograničavanje prostora za prioritetnu novu potrošnju</a:t>
            </a:r>
            <a:endParaRPr lang="en-US" dirty="0" smtClean="0"/>
          </a:p>
          <a:p>
            <a:r>
              <a:rPr lang="hr-HR" dirty="0" smtClean="0"/>
              <a:t>Izbjeći opće rezove</a:t>
            </a:r>
            <a:endParaRPr lang="en-US" dirty="0" smtClean="0"/>
          </a:p>
          <a:p>
            <a:pPr lvl="1"/>
            <a:r>
              <a:rPr lang="hr-HR" dirty="0" smtClean="0"/>
              <a:t>Poveznica s</a:t>
            </a:r>
            <a:r>
              <a:rPr lang="en-US" dirty="0" smtClean="0"/>
              <a:t> </a:t>
            </a:r>
            <a:r>
              <a:rPr lang="hr-HR" i="1" dirty="0" smtClean="0"/>
              <a:t>ciljanim</a:t>
            </a:r>
            <a:r>
              <a:rPr lang="en-US" dirty="0" smtClean="0"/>
              <a:t> </a:t>
            </a:r>
            <a:r>
              <a:rPr lang="hr-HR" dirty="0" smtClean="0"/>
              <a:t>smanjenjem radnih mjesta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Čemu revizija potrošnje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Revizija potrošnje integrirana u proces pripreme proračuna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hr-HR" dirty="0" smtClean="0"/>
              <a:t>Sve </a:t>
            </a:r>
            <a:r>
              <a:rPr lang="hr-HR" dirty="0"/>
              <a:t>češća </a:t>
            </a:r>
            <a:r>
              <a:rPr lang="hr-HR" dirty="0" smtClean="0"/>
              <a:t>praksa državnih uprava zemalja članica OECD-a</a:t>
            </a:r>
          </a:p>
          <a:p>
            <a:pPr lvl="1"/>
            <a:r>
              <a:rPr lang="hr-HR" dirty="0" smtClean="0"/>
              <a:t>Proces </a:t>
            </a:r>
            <a:r>
              <a:rPr lang="hr-HR" dirty="0" err="1" smtClean="0"/>
              <a:t>RP</a:t>
            </a:r>
            <a:r>
              <a:rPr lang="hr-HR" dirty="0" smtClean="0"/>
              <a:t>-a integriran u kalendar pripreme proračuna</a:t>
            </a:r>
            <a:endParaRPr lang="en-US" dirty="0" smtClean="0"/>
          </a:p>
          <a:p>
            <a:pPr lvl="1"/>
            <a:r>
              <a:rPr lang="hr-HR" dirty="0" smtClean="0"/>
              <a:t>Opcije za uštede i novi rashodi razmatraju se istodobno</a:t>
            </a:r>
            <a:endParaRPr lang="en-US" dirty="0" smtClean="0"/>
          </a:p>
          <a:p>
            <a:pPr lvl="1"/>
            <a:r>
              <a:rPr lang="hr-HR" dirty="0" smtClean="0"/>
              <a:t>Često se koriste ciljne vrijednosti ukupnih ušteda</a:t>
            </a:r>
            <a:endParaRPr lang="en-US" dirty="0" smtClean="0"/>
          </a:p>
          <a:p>
            <a:pPr lvl="1"/>
            <a:r>
              <a:rPr lang="hr-HR" dirty="0" smtClean="0"/>
              <a:t>Ranija iskustva sa zasebnim revizijama potrošnje nisu se pokazala dobrima</a:t>
            </a:r>
            <a:endParaRPr lang="en-US" dirty="0" smtClean="0"/>
          </a:p>
          <a:p>
            <a:r>
              <a:rPr lang="hr-HR" dirty="0" smtClean="0">
                <a:solidFill>
                  <a:schemeClr val="accent2"/>
                </a:solidFill>
              </a:rPr>
              <a:t>Godišnja ili periodična revizija potrošnje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</a:p>
          <a:p>
            <a:pPr lvl="1"/>
            <a:r>
              <a:rPr lang="hr-HR" sz="2400" dirty="0" smtClean="0"/>
              <a:t>Ako je riječ o višegodišnjim proračunskim raspodjelama i revizija potrošnje trebala bi biti takva</a:t>
            </a:r>
            <a:endParaRPr lang="en-US" sz="2400" dirty="0" smtClean="0"/>
          </a:p>
          <a:p>
            <a:pPr lvl="1"/>
            <a:r>
              <a:rPr lang="hr-HR" sz="2400" dirty="0" smtClean="0"/>
              <a:t>Ako su proračunske raspodjele na godišnjoj razini, revizija potrošnje trebala bi biti godišnji proces</a:t>
            </a:r>
            <a:endParaRPr lang="en-US" sz="2400" dirty="0" smtClean="0"/>
          </a:p>
          <a:p>
            <a:pPr lvl="1"/>
            <a:r>
              <a:rPr lang="hr-HR" dirty="0" smtClean="0"/>
              <a:t>Neke revizije potrošnje svake godine – najbolji je pristup koji se primjenjuje u većini zemalja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Revizije potrošnje i proračunski proces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Selektivna</a:t>
            </a:r>
            <a:r>
              <a:rPr lang="en-US" dirty="0" smtClean="0"/>
              <a:t> = </a:t>
            </a:r>
            <a:r>
              <a:rPr lang="hr-HR" dirty="0" smtClean="0"/>
              <a:t>revizija odabranih programa i procesa</a:t>
            </a:r>
            <a:endParaRPr lang="en-US" dirty="0" smtClean="0"/>
          </a:p>
          <a:p>
            <a:r>
              <a:rPr lang="hr-HR" dirty="0" smtClean="0">
                <a:solidFill>
                  <a:schemeClr val="accent2"/>
                </a:solidFill>
              </a:rPr>
              <a:t>Sveobuhvatna </a:t>
            </a:r>
            <a:r>
              <a:rPr lang="en-US" dirty="0" smtClean="0"/>
              <a:t>= </a:t>
            </a:r>
            <a:r>
              <a:rPr lang="hr-HR" dirty="0" smtClean="0"/>
              <a:t>bez ograničenja, dubinska revizija</a:t>
            </a:r>
            <a:endParaRPr lang="en-US" dirty="0" smtClean="0"/>
          </a:p>
          <a:p>
            <a:pPr lvl="1"/>
            <a:r>
              <a:rPr lang="hr-HR" dirty="0" smtClean="0"/>
              <a:t>No, nikada nije moguća realistična revizija baš svega</a:t>
            </a:r>
            <a:endParaRPr lang="en-US" dirty="0" smtClean="0"/>
          </a:p>
          <a:p>
            <a:pPr lvl="1"/>
            <a:r>
              <a:rPr lang="hr-HR" dirty="0" smtClean="0"/>
              <a:t>Revizija „s nulte točke” je mit</a:t>
            </a:r>
            <a:endParaRPr lang="en-US" dirty="0" smtClean="0"/>
          </a:p>
          <a:p>
            <a:r>
              <a:rPr lang="hr-HR" dirty="0" smtClean="0"/>
              <a:t>Sveobuhvatna revizija potrošnje obično je iznimka</a:t>
            </a:r>
            <a:endParaRPr lang="en-US" dirty="0" smtClean="0"/>
          </a:p>
          <a:p>
            <a:pPr lvl="1"/>
            <a:r>
              <a:rPr lang="hr-HR" dirty="0" smtClean="0"/>
              <a:t>Kada se zahtijeva značajna fiskalna konsolidacija </a:t>
            </a:r>
          </a:p>
          <a:p>
            <a:pPr lvl="1"/>
            <a:r>
              <a:rPr lang="hr-HR" dirty="0" smtClean="0"/>
              <a:t>Vrlo zahtjevna</a:t>
            </a:r>
            <a:endParaRPr lang="en-US" dirty="0" smtClean="0"/>
          </a:p>
          <a:p>
            <a:pPr lvl="1"/>
            <a:r>
              <a:rPr lang="hr-HR" dirty="0" smtClean="0"/>
              <a:t>Sveobuhvatna revizija potrošnje proširena na nekoliko godina</a:t>
            </a:r>
            <a:r>
              <a:rPr lang="en-US" dirty="0" smtClean="0"/>
              <a:t>?</a:t>
            </a:r>
          </a:p>
          <a:p>
            <a:r>
              <a:rPr lang="hr-HR" dirty="0" smtClean="0"/>
              <a:t>Rutinska revizija potrošnje uvijek je selektivna</a:t>
            </a:r>
            <a:endParaRPr lang="en-US" dirty="0" smtClean="0"/>
          </a:p>
          <a:p>
            <a:pPr lvl="1"/>
            <a:r>
              <a:rPr lang="hr-HR" dirty="0" smtClean="0"/>
              <a:t>Potreban je postupak odabira tema za reviziju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effectLst/>
              </a:rPr>
              <a:t>Selektivna ili sveobuhvatna </a:t>
            </a:r>
            <a:br>
              <a:rPr lang="hr-HR" dirty="0" smtClean="0">
                <a:solidFill>
                  <a:schemeClr val="tx1"/>
                </a:solidFill>
                <a:effectLst/>
              </a:rPr>
            </a:br>
            <a:r>
              <a:rPr lang="hr-HR" dirty="0" smtClean="0">
                <a:solidFill>
                  <a:schemeClr val="tx1"/>
                </a:solidFill>
                <a:effectLst/>
              </a:rPr>
              <a:t>revizija potrošnje</a:t>
            </a:r>
            <a:r>
              <a:rPr lang="en-US" dirty="0" smtClean="0">
                <a:solidFill>
                  <a:schemeClr val="tx1"/>
                </a:solidFill>
                <a:effectLst/>
              </a:rPr>
              <a:t>?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/>
          </a:bodyPr>
          <a:lstStyle/>
          <a:p>
            <a:pPr lvl="0"/>
            <a:r>
              <a:rPr lang="hr-HR" dirty="0" smtClean="0">
                <a:solidFill>
                  <a:schemeClr val="accent2"/>
                </a:solidFill>
              </a:rPr>
              <a:t>Samo potrošnja proračunskih sredstava</a:t>
            </a:r>
            <a:r>
              <a:rPr lang="en-US" dirty="0" smtClean="0"/>
              <a:t>? </a:t>
            </a:r>
          </a:p>
          <a:p>
            <a:pPr lvl="1"/>
            <a:r>
              <a:rPr lang="hr-HR" dirty="0" smtClean="0"/>
              <a:t>Rashodi odobreni zakonom o proračunu</a:t>
            </a:r>
            <a:endParaRPr lang="en-US" dirty="0" smtClean="0"/>
          </a:p>
          <a:p>
            <a:pPr lvl="0"/>
            <a:r>
              <a:rPr lang="hr-HR" dirty="0" smtClean="0">
                <a:solidFill>
                  <a:schemeClr val="accent2"/>
                </a:solidFill>
              </a:rPr>
              <a:t>I obvezni rashodi</a:t>
            </a:r>
            <a:r>
              <a:rPr lang="en-US" dirty="0" smtClean="0"/>
              <a:t>?</a:t>
            </a:r>
          </a:p>
          <a:p>
            <a:pPr lvl="1"/>
            <a:r>
              <a:rPr lang="hr-HR" dirty="0" smtClean="0"/>
              <a:t>Rashodi odobreni tekućim zakonodavstvom </a:t>
            </a:r>
          </a:p>
          <a:p>
            <a:pPr lvl="1"/>
            <a:r>
              <a:rPr lang="hr-HR" dirty="0" smtClean="0"/>
              <a:t>Npr. socijalne naknade</a:t>
            </a:r>
            <a:endParaRPr lang="en-US" dirty="0" smtClean="0"/>
          </a:p>
          <a:p>
            <a:pPr lvl="0"/>
            <a:r>
              <a:rPr lang="hr-HR" dirty="0" smtClean="0"/>
              <a:t>Većina vlada zemalja članica OECD-a u proces revizije potrošnje uključuje oboje</a:t>
            </a:r>
            <a:endParaRPr lang="en-US" dirty="0" smtClean="0"/>
          </a:p>
          <a:p>
            <a:pPr lvl="1"/>
            <a:r>
              <a:rPr lang="hr-HR" dirty="0" smtClean="0"/>
              <a:t>Odražava opseg obveznih rashoda</a:t>
            </a:r>
            <a:endParaRPr lang="en-US" dirty="0" smtClean="0"/>
          </a:p>
          <a:p>
            <a:pPr lvl="0"/>
            <a:r>
              <a:rPr lang="hr-HR" dirty="0" smtClean="0"/>
              <a:t>Revizijom potrošnje za veliku fiskalnu konsolidaciju mora se obuhvatiti oboje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>
                <a:solidFill>
                  <a:schemeClr val="tx1"/>
                </a:solidFill>
                <a:effectLst/>
              </a:rPr>
              <a:t>Rashodi obuhvaćeni revizijom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Fokus na uštede kroz povećanje učinkovitosti ili </a:t>
            </a:r>
            <a:r>
              <a:rPr lang="hr-HR" smtClean="0">
                <a:solidFill>
                  <a:schemeClr val="accent2"/>
                </a:solidFill>
              </a:rPr>
              <a:t>strateške uštede</a:t>
            </a:r>
            <a:r>
              <a:rPr lang="en-US" smtClean="0">
                <a:solidFill>
                  <a:schemeClr val="accent2"/>
                </a:solidFill>
              </a:rPr>
              <a:t>?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hr-HR" dirty="0" smtClean="0"/>
              <a:t>U većini zemalja članica </a:t>
            </a:r>
            <a:r>
              <a:rPr lang="en-US" dirty="0" smtClean="0"/>
              <a:t>OECD</a:t>
            </a:r>
            <a:r>
              <a:rPr lang="hr-HR" dirty="0" smtClean="0"/>
              <a:t>-a fokus je sada na obje vrste ušteda</a:t>
            </a:r>
            <a:endParaRPr lang="en-US" dirty="0" smtClean="0"/>
          </a:p>
          <a:p>
            <a:pPr lvl="1"/>
            <a:r>
              <a:rPr lang="hr-HR" dirty="0" smtClean="0"/>
              <a:t>U svrhu brze konsolidacije nije moguće fokusirati se samo na uštede kroz povećanje učinkovitosti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hr-HR" dirty="0" smtClean="0"/>
              <a:t>stala pitanja u pogledu oblikovanja procesa</a:t>
            </a:r>
            <a:endParaRPr lang="en-US" dirty="0" smtClean="0"/>
          </a:p>
          <a:p>
            <a:pPr lvl="1"/>
            <a:r>
              <a:rPr lang="hr-HR" dirty="0" smtClean="0"/>
              <a:t>Opcije „potrošnje radi uštede” </a:t>
            </a:r>
            <a:r>
              <a:rPr lang="en-US" dirty="0" smtClean="0"/>
              <a:t>?</a:t>
            </a:r>
          </a:p>
          <a:p>
            <a:pPr lvl="1"/>
            <a:r>
              <a:rPr lang="hr-HR" dirty="0" smtClean="0"/>
              <a:t>Uključenje poreznih rashoda u proces revizije potrošnje</a:t>
            </a:r>
            <a:endParaRPr lang="en-US" dirty="0" smtClean="0"/>
          </a:p>
          <a:p>
            <a:pPr lvl="1"/>
            <a:r>
              <a:rPr lang="hr-HR" dirty="0" smtClean="0"/>
              <a:t>I druga pitanja</a:t>
            </a:r>
            <a:r>
              <a:rPr lang="en-US" dirty="0" smtClean="0"/>
              <a:t> 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Ostala pitanja u vezi s oblikovanjem procesa revizije potrošnje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735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200"/>
              </a:spcBef>
            </a:pPr>
            <a:r>
              <a:rPr lang="hr-HR" dirty="0" smtClean="0"/>
              <a:t>Administrativno vodstvo – Ministarstvo financija</a:t>
            </a:r>
            <a:endParaRPr lang="en-US" dirty="0" smtClean="0"/>
          </a:p>
          <a:p>
            <a:pPr lvl="1">
              <a:lnSpc>
                <a:spcPct val="160000"/>
              </a:lnSpc>
              <a:spcBef>
                <a:spcPts val="200"/>
              </a:spcBef>
            </a:pPr>
            <a:r>
              <a:rPr lang="hr-HR" dirty="0" smtClean="0"/>
              <a:t>I druga relevantna </a:t>
            </a:r>
            <a:r>
              <a:rPr lang="hr-HR" dirty="0"/>
              <a:t>središnja tijela državne uprave</a:t>
            </a:r>
            <a:endParaRPr lang="en-US" dirty="0" smtClean="0"/>
          </a:p>
          <a:p>
            <a:pPr lvl="1">
              <a:lnSpc>
                <a:spcPct val="160000"/>
              </a:lnSpc>
              <a:spcBef>
                <a:spcPts val="200"/>
              </a:spcBef>
            </a:pPr>
            <a:r>
              <a:rPr lang="hr-HR" dirty="0" smtClean="0"/>
              <a:t>Službenici Ministarstva financija moraju imati odgovarajuće vještine</a:t>
            </a:r>
            <a:endParaRPr lang="en-US" dirty="0" smtClean="0"/>
          </a:p>
          <a:p>
            <a:pPr lvl="1">
              <a:lnSpc>
                <a:spcPct val="160000"/>
              </a:lnSpc>
              <a:spcBef>
                <a:spcPts val="200"/>
              </a:spcBef>
            </a:pPr>
            <a:r>
              <a:rPr lang="hr-HR" dirty="0" smtClean="0"/>
              <a:t>Vremensko opterećenje za osoblje MF-a/središnjih tijela državne uprave</a:t>
            </a:r>
            <a:endParaRPr lang="en-US" dirty="0" smtClean="0"/>
          </a:p>
          <a:p>
            <a:pPr>
              <a:lnSpc>
                <a:spcPct val="160000"/>
              </a:lnSpc>
              <a:spcBef>
                <a:spcPts val="200"/>
              </a:spcBef>
            </a:pPr>
            <a:r>
              <a:rPr lang="hr-HR" dirty="0" smtClean="0"/>
              <a:t>Državni službenici ili vanjski suradnici</a:t>
            </a:r>
            <a:r>
              <a:rPr lang="en-US" dirty="0" smtClean="0"/>
              <a:t>?</a:t>
            </a:r>
          </a:p>
          <a:p>
            <a:pPr lvl="1">
              <a:lnSpc>
                <a:spcPct val="160000"/>
              </a:lnSpc>
              <a:spcBef>
                <a:spcPts val="200"/>
              </a:spcBef>
            </a:pPr>
            <a:r>
              <a:rPr lang="hr-HR" dirty="0" smtClean="0"/>
              <a:t>Nedostatci ovisnosti o vanjskim suradnicima koji provode reviziju</a:t>
            </a:r>
            <a:endParaRPr lang="en-US" dirty="0" smtClean="0"/>
          </a:p>
          <a:p>
            <a:pPr lvl="1">
              <a:lnSpc>
                <a:spcPct val="160000"/>
              </a:lnSpc>
              <a:spcBef>
                <a:spcPts val="200"/>
              </a:spcBef>
            </a:pPr>
            <a:r>
              <a:rPr lang="hr-HR" dirty="0" smtClean="0"/>
              <a:t>Revizija koju provode državni službenici omogućuje kontinuitet i oslanja se na poznavanje sustava iznutra</a:t>
            </a:r>
            <a:endParaRPr lang="en-US" dirty="0" smtClean="0"/>
          </a:p>
          <a:p>
            <a:pPr lvl="1">
              <a:lnSpc>
                <a:spcPct val="160000"/>
              </a:lnSpc>
              <a:spcBef>
                <a:spcPts val="200"/>
              </a:spcBef>
            </a:pPr>
            <a:r>
              <a:rPr lang="hr-HR" dirty="0" smtClean="0"/>
              <a:t>Stručnjaci iz privatnog sektora korisniji su za revizije učinkovitosti</a:t>
            </a:r>
            <a:endParaRPr lang="en-US" dirty="0" smtClean="0"/>
          </a:p>
          <a:p>
            <a:pPr lvl="1">
              <a:lnSpc>
                <a:spcPct val="160000"/>
              </a:lnSpc>
              <a:spcBef>
                <a:spcPts val="200"/>
              </a:spcBef>
            </a:pPr>
            <a:r>
              <a:rPr lang="hr-HR" dirty="0" smtClean="0"/>
              <a:t>Na početku je često potrebno pouzdati se u vanjske stručnjake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Upravljanje </a:t>
            </a:r>
            <a:r>
              <a:rPr lang="hr-HR" dirty="0" smtClean="0"/>
              <a:t>revizijom </a:t>
            </a:r>
            <a:r>
              <a:rPr lang="hr-HR" dirty="0"/>
              <a:t>potrošnje</a:t>
            </a:r>
            <a:r>
              <a:rPr lang="en-US" dirty="0"/>
              <a:t/>
            </a:r>
            <a:br>
              <a:rPr lang="en-US" dirty="0"/>
            </a:br>
            <a:r>
              <a:rPr lang="hr-HR" dirty="0" smtClean="0"/>
              <a:t>i njezino organiziranje </a:t>
            </a:r>
            <a:br>
              <a:rPr lang="hr-H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Pages>10</Pages>
  <Words>852</Words>
  <Application>Microsoft Office PowerPoint</Application>
  <PresentationFormat>Prikaz na zaslonu (4:3)</PresentationFormat>
  <Paragraphs>145</Paragraphs>
  <Slides>14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Concourse</vt:lpstr>
      <vt:lpstr>    Ministarstvo financija/Seminar Svjetske banke REVIZIJE JAVNE POTROŠNJE: TEORIJA I PRAKSA Zagreb, rujan 2014.  </vt:lpstr>
      <vt:lpstr>Što je revizija potrošnje (RP)?</vt:lpstr>
      <vt:lpstr>Ciljevi revizije potrošnje</vt:lpstr>
      <vt:lpstr>Čemu revizija potrošnje?</vt:lpstr>
      <vt:lpstr>Revizije potrošnje i proračunski proces</vt:lpstr>
      <vt:lpstr>Selektivna ili sveobuhvatna  revizija potrošnje?</vt:lpstr>
      <vt:lpstr>Rashodi obuhvaćeni revizijom</vt:lpstr>
      <vt:lpstr>Ostala pitanja u vezi s oblikovanjem procesa revizije potrošnje</vt:lpstr>
      <vt:lpstr>Upravljanje revizijom potrošnje i njezino organiziranje  </vt:lpstr>
      <vt:lpstr>Upravljanje revizijom potrošnje i njezino organiziranje (2)</vt:lpstr>
      <vt:lpstr>Uloge Ministarstva financija i ministarstava koja su korisnici proračunskih sredstava</vt:lpstr>
      <vt:lpstr>PowerPointova prezentacija</vt:lpstr>
      <vt:lpstr>PowerPointova prezentacija</vt:lpstr>
      <vt:lpstr>Poveznica između revizije potrošnje i ostalih proračunskih reformi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Spending Review</dc:title>
  <dc:creator/>
  <cp:lastModifiedBy/>
  <cp:revision>1</cp:revision>
  <dcterms:created xsi:type="dcterms:W3CDTF">2014-06-07T14:33:59Z</dcterms:created>
  <dcterms:modified xsi:type="dcterms:W3CDTF">2014-11-18T14:28:48Z</dcterms:modified>
</cp:coreProperties>
</file>