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2"/>
  </p:notesMasterIdLst>
  <p:handoutMasterIdLst>
    <p:handoutMasterId r:id="rId23"/>
  </p:handoutMasterIdLst>
  <p:sldIdLst>
    <p:sldId id="308" r:id="rId2"/>
    <p:sldId id="349" r:id="rId3"/>
    <p:sldId id="363" r:id="rId4"/>
    <p:sldId id="364" r:id="rId5"/>
    <p:sldId id="365" r:id="rId6"/>
    <p:sldId id="376" r:id="rId7"/>
    <p:sldId id="379" r:id="rId8"/>
    <p:sldId id="380" r:id="rId9"/>
    <p:sldId id="375" r:id="rId10"/>
    <p:sldId id="377" r:id="rId11"/>
    <p:sldId id="385" r:id="rId12"/>
    <p:sldId id="391" r:id="rId13"/>
    <p:sldId id="387" r:id="rId14"/>
    <p:sldId id="392" r:id="rId15"/>
    <p:sldId id="393" r:id="rId16"/>
    <p:sldId id="389" r:id="rId17"/>
    <p:sldId id="388" r:id="rId18"/>
    <p:sldId id="381" r:id="rId19"/>
    <p:sldId id="384" r:id="rId20"/>
    <p:sldId id="360" r:id="rId21"/>
  </p:sldIdLst>
  <p:sldSz cx="9144000" cy="6858000" type="screen4x3"/>
  <p:notesSz cx="6934200" cy="92202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DA"/>
    <a:srgbClr val="280091"/>
    <a:srgbClr val="007BFF"/>
    <a:srgbClr val="A5A5A5"/>
    <a:srgbClr val="BEDA00"/>
    <a:srgbClr val="005BB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22" autoAdjust="0"/>
  </p:normalViewPr>
  <p:slideViewPr>
    <p:cSldViewPr snapToGrid="0">
      <p:cViewPr>
        <p:scale>
          <a:sx n="100" d="100"/>
          <a:sy n="100" d="100"/>
        </p:scale>
        <p:origin x="-1944" y="-18"/>
      </p:cViewPr>
      <p:guideLst>
        <p:guide orient="horz" pos="799"/>
        <p:guide orient="horz" pos="2251"/>
        <p:guide orient="horz" pos="3793"/>
        <p:guide orient="horz" pos="164"/>
        <p:guide orient="horz" pos="527"/>
        <p:guide orient="horz" pos="2341"/>
        <p:guide orient="horz" pos="1525"/>
        <p:guide orient="horz" pos="2931"/>
        <p:guide orient="horz" pos="3929"/>
        <p:guide pos="204"/>
        <p:guide pos="5556"/>
        <p:guide pos="2835"/>
        <p:guide pos="2925"/>
      </p:guideLst>
    </p:cSldViewPr>
  </p:slideViewPr>
  <p:notesTextViewPr>
    <p:cViewPr>
      <p:scale>
        <a:sx n="100" d="100"/>
        <a:sy n="100" d="100"/>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0A0F8D-289C-4FB1-8301-39385EA125D6}"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B92D619-DAA5-4BD0-A3E3-B40C57C76919}">
      <dgm:prSet phldrT="[Text]"/>
      <dgm:spPr/>
      <dgm:t>
        <a:bodyPr/>
        <a:lstStyle/>
        <a:p>
          <a:r>
            <a:rPr lang="hr-HR" dirty="0" smtClean="0"/>
            <a:t>Proračun</a:t>
          </a:r>
          <a:endParaRPr lang="en-US" dirty="0"/>
        </a:p>
      </dgm:t>
    </dgm:pt>
    <dgm:pt modelId="{1CE34224-A418-4CB3-9D7B-57AF13BA65A1}" type="parTrans" cxnId="{54E175D2-C372-42E3-B823-198F2FA877E6}">
      <dgm:prSet/>
      <dgm:spPr/>
      <dgm:t>
        <a:bodyPr/>
        <a:lstStyle/>
        <a:p>
          <a:endParaRPr lang="en-US"/>
        </a:p>
      </dgm:t>
    </dgm:pt>
    <dgm:pt modelId="{AAED78AD-DDC7-42D1-BEAC-D2CFF7FF62ED}" type="sibTrans" cxnId="{54E175D2-C372-42E3-B823-198F2FA877E6}">
      <dgm:prSet/>
      <dgm:spPr/>
      <dgm:t>
        <a:bodyPr/>
        <a:lstStyle/>
        <a:p>
          <a:endParaRPr lang="en-US"/>
        </a:p>
      </dgm:t>
    </dgm:pt>
    <dgm:pt modelId="{9EEEA374-F8C2-4EE0-9B82-6D273844B2EC}">
      <dgm:prSet phldrT="[Text]"/>
      <dgm:spPr/>
      <dgm:t>
        <a:bodyPr/>
        <a:lstStyle/>
        <a:p>
          <a:r>
            <a:rPr lang="hr-HR" dirty="0" smtClean="0"/>
            <a:t>Utvrđuje se okvir za razdoblje </a:t>
          </a:r>
          <a:r>
            <a:rPr lang="hr-HR" dirty="0" err="1" smtClean="0"/>
            <a:t>RP</a:t>
          </a:r>
          <a:r>
            <a:rPr lang="hr-HR" dirty="0" smtClean="0"/>
            <a:t>-a</a:t>
          </a:r>
          <a:r>
            <a:rPr lang="en-US" dirty="0" smtClean="0"/>
            <a:t> (2-3 </a:t>
          </a:r>
          <a:r>
            <a:rPr lang="hr-HR" dirty="0" smtClean="0"/>
            <a:t>godine</a:t>
          </a:r>
          <a:r>
            <a:rPr lang="en-US" dirty="0" smtClean="0"/>
            <a:t>)</a:t>
          </a:r>
          <a:endParaRPr lang="en-US" dirty="0"/>
        </a:p>
      </dgm:t>
    </dgm:pt>
    <dgm:pt modelId="{444F9DF2-9816-4DAA-810E-778A9507C783}" type="parTrans" cxnId="{C5B1EE1F-4CAF-4212-9250-E83074A6D9E5}">
      <dgm:prSet/>
      <dgm:spPr/>
      <dgm:t>
        <a:bodyPr/>
        <a:lstStyle/>
        <a:p>
          <a:endParaRPr lang="en-US"/>
        </a:p>
      </dgm:t>
    </dgm:pt>
    <dgm:pt modelId="{C56C96BC-6005-446D-BEA5-EB6180A8DDB0}" type="sibTrans" cxnId="{C5B1EE1F-4CAF-4212-9250-E83074A6D9E5}">
      <dgm:prSet/>
      <dgm:spPr/>
      <dgm:t>
        <a:bodyPr/>
        <a:lstStyle/>
        <a:p>
          <a:endParaRPr lang="en-US"/>
        </a:p>
      </dgm:t>
    </dgm:pt>
    <dgm:pt modelId="{4C56E6F0-BB72-45CA-BD15-493557C35EDD}">
      <dgm:prSet phldrT="[Text]"/>
      <dgm:spPr/>
      <dgm:t>
        <a:bodyPr/>
        <a:lstStyle/>
        <a:p>
          <a:r>
            <a:rPr lang="en-US" dirty="0" smtClean="0"/>
            <a:t>1-2 </a:t>
          </a:r>
          <a:r>
            <a:rPr lang="hr-HR" dirty="0" smtClean="0"/>
            <a:t>mjeseca</a:t>
          </a:r>
          <a:endParaRPr lang="en-US" dirty="0"/>
        </a:p>
      </dgm:t>
    </dgm:pt>
    <dgm:pt modelId="{EE766277-7EE8-41D5-9906-C2AC0A7A1297}" type="parTrans" cxnId="{201049BD-0472-4C80-8D6D-7FCB326DD555}">
      <dgm:prSet/>
      <dgm:spPr/>
      <dgm:t>
        <a:bodyPr/>
        <a:lstStyle/>
        <a:p>
          <a:endParaRPr lang="en-US"/>
        </a:p>
      </dgm:t>
    </dgm:pt>
    <dgm:pt modelId="{DEA60A6D-DD9E-4A13-B4C5-E38410319DBE}" type="sibTrans" cxnId="{201049BD-0472-4C80-8D6D-7FCB326DD555}">
      <dgm:prSet/>
      <dgm:spPr/>
      <dgm:t>
        <a:bodyPr/>
        <a:lstStyle/>
        <a:p>
          <a:endParaRPr lang="en-US"/>
        </a:p>
      </dgm:t>
    </dgm:pt>
    <dgm:pt modelId="{36546654-6D50-4052-BC3E-DEE5D51AA5D7}">
      <dgm:prSet phldrT="[Text]"/>
      <dgm:spPr/>
      <dgm:t>
        <a:bodyPr/>
        <a:lstStyle/>
        <a:p>
          <a:r>
            <a:rPr lang="hr-HR" dirty="0" smtClean="0"/>
            <a:t>Upute resornim ministarstvima</a:t>
          </a:r>
          <a:r>
            <a:rPr lang="en-US" dirty="0" smtClean="0"/>
            <a:t>, </a:t>
          </a:r>
          <a:r>
            <a:rPr lang="hr-HR" dirty="0" smtClean="0"/>
            <a:t>uključujući pretpostavke za planiranje</a:t>
          </a:r>
          <a:endParaRPr lang="en-US" dirty="0"/>
        </a:p>
      </dgm:t>
    </dgm:pt>
    <dgm:pt modelId="{E12E228B-D0AF-4E34-B29A-EE08EF7AF58B}" type="parTrans" cxnId="{461A5FDB-1030-4DF5-ACE2-147D116B302E}">
      <dgm:prSet/>
      <dgm:spPr/>
      <dgm:t>
        <a:bodyPr/>
        <a:lstStyle/>
        <a:p>
          <a:endParaRPr lang="en-US"/>
        </a:p>
      </dgm:t>
    </dgm:pt>
    <dgm:pt modelId="{726CAA6B-3EC5-4D3B-97C8-35FD1774FDC0}" type="sibTrans" cxnId="{461A5FDB-1030-4DF5-ACE2-147D116B302E}">
      <dgm:prSet/>
      <dgm:spPr/>
      <dgm:t>
        <a:bodyPr/>
        <a:lstStyle/>
        <a:p>
          <a:endParaRPr lang="en-US"/>
        </a:p>
      </dgm:t>
    </dgm:pt>
    <dgm:pt modelId="{608B500A-F2F1-4913-BDB1-5E6BDED9C7D9}">
      <dgm:prSet phldrT="[Text]"/>
      <dgm:spPr/>
      <dgm:t>
        <a:bodyPr/>
        <a:lstStyle/>
        <a:p>
          <a:r>
            <a:rPr lang="hr-HR" dirty="0" smtClean="0"/>
            <a:t>Završno razdoblje</a:t>
          </a:r>
          <a:endParaRPr lang="en-US" dirty="0"/>
        </a:p>
      </dgm:t>
    </dgm:pt>
    <dgm:pt modelId="{FA1059CB-D991-4EB0-8545-90BF4BE346AF}" type="parTrans" cxnId="{8C8BA3CF-9E18-43CF-ACEB-39FD5CA6B19F}">
      <dgm:prSet/>
      <dgm:spPr/>
      <dgm:t>
        <a:bodyPr/>
        <a:lstStyle/>
        <a:p>
          <a:endParaRPr lang="en-US"/>
        </a:p>
      </dgm:t>
    </dgm:pt>
    <dgm:pt modelId="{E973D6B3-904D-47B6-A2CC-CB277CB4D17F}" type="sibTrans" cxnId="{8C8BA3CF-9E18-43CF-ACEB-39FD5CA6B19F}">
      <dgm:prSet/>
      <dgm:spPr/>
      <dgm:t>
        <a:bodyPr/>
        <a:lstStyle/>
        <a:p>
          <a:endParaRPr lang="en-US"/>
        </a:p>
      </dgm:t>
    </dgm:pt>
    <dgm:pt modelId="{7E3F0956-D39C-46E2-8F89-B094518BE13D}">
      <dgm:prSet phldrT="[Text]"/>
      <dgm:spPr/>
      <dgm:t>
        <a:bodyPr/>
        <a:lstStyle/>
        <a:p>
          <a:r>
            <a:rPr lang="hr-HR" dirty="0" smtClean="0"/>
            <a:t>Dodjela sredstava ministarstvima </a:t>
          </a:r>
          <a:r>
            <a:rPr lang="en-US" dirty="0" smtClean="0"/>
            <a:t>(</a:t>
          </a:r>
          <a:r>
            <a:rPr lang="hr-HR" dirty="0" smtClean="0"/>
            <a:t>najava</a:t>
          </a:r>
          <a:r>
            <a:rPr lang="en-US" dirty="0" smtClean="0"/>
            <a:t>)</a:t>
          </a:r>
          <a:endParaRPr lang="en-US" dirty="0"/>
        </a:p>
      </dgm:t>
    </dgm:pt>
    <dgm:pt modelId="{6E598D3A-D8B0-46E0-A197-CDBF6F1BA2B6}" type="parTrans" cxnId="{84A151CC-D9C4-4529-B830-6166BF114012}">
      <dgm:prSet/>
      <dgm:spPr/>
      <dgm:t>
        <a:bodyPr/>
        <a:lstStyle/>
        <a:p>
          <a:endParaRPr lang="en-US"/>
        </a:p>
      </dgm:t>
    </dgm:pt>
    <dgm:pt modelId="{0E02C818-6122-4298-994E-A077727BDB83}" type="sibTrans" cxnId="{84A151CC-D9C4-4529-B830-6166BF114012}">
      <dgm:prSet/>
      <dgm:spPr/>
      <dgm:t>
        <a:bodyPr/>
        <a:lstStyle/>
        <a:p>
          <a:endParaRPr lang="en-US"/>
        </a:p>
      </dgm:t>
    </dgm:pt>
    <dgm:pt modelId="{F6A5A855-187A-4261-9D2C-E1C0A490D68F}">
      <dgm:prSet/>
      <dgm:spPr/>
      <dgm:t>
        <a:bodyPr/>
        <a:lstStyle/>
        <a:p>
          <a:r>
            <a:rPr lang="hr-HR" dirty="0" smtClean="0"/>
            <a:t>Najava ključnih politika</a:t>
          </a:r>
          <a:r>
            <a:rPr lang="en-US" dirty="0" smtClean="0"/>
            <a:t>: </a:t>
          </a:r>
          <a:r>
            <a:rPr lang="hr-HR" dirty="0" err="1" smtClean="0"/>
            <a:t>npr</a:t>
          </a:r>
          <a:r>
            <a:rPr lang="en-US" dirty="0" smtClean="0"/>
            <a:t>.</a:t>
          </a:r>
          <a:r>
            <a:rPr lang="hr-HR" dirty="0" smtClean="0"/>
            <a:t> zamrzavanje plaća u javnom sektoru</a:t>
          </a:r>
          <a:endParaRPr lang="en-US" dirty="0"/>
        </a:p>
      </dgm:t>
    </dgm:pt>
    <dgm:pt modelId="{CD741556-80E4-468A-AF84-25006AE6F13F}" type="parTrans" cxnId="{CA716BF1-8038-489B-A3C4-7BD9141329FE}">
      <dgm:prSet/>
      <dgm:spPr/>
      <dgm:t>
        <a:bodyPr/>
        <a:lstStyle/>
        <a:p>
          <a:endParaRPr lang="en-US"/>
        </a:p>
      </dgm:t>
    </dgm:pt>
    <dgm:pt modelId="{2DB9AA44-EBEC-467F-8A78-38EE0BD8DD3F}" type="sibTrans" cxnId="{CA716BF1-8038-489B-A3C4-7BD9141329FE}">
      <dgm:prSet/>
      <dgm:spPr/>
      <dgm:t>
        <a:bodyPr/>
        <a:lstStyle/>
        <a:p>
          <a:endParaRPr lang="en-US"/>
        </a:p>
      </dgm:t>
    </dgm:pt>
    <dgm:pt modelId="{3C15A621-3D76-47D6-9991-CC6161A3E5B3}">
      <dgm:prSet/>
      <dgm:spPr/>
      <dgm:t>
        <a:bodyPr/>
        <a:lstStyle/>
        <a:p>
          <a:r>
            <a:rPr lang="hr-HR" dirty="0" smtClean="0"/>
            <a:t>Revizija kapitala s nulte osnove</a:t>
          </a:r>
          <a:endParaRPr lang="en-US" dirty="0">
            <a:solidFill>
              <a:srgbClr val="FF0000"/>
            </a:solidFill>
          </a:endParaRPr>
        </a:p>
      </dgm:t>
    </dgm:pt>
    <dgm:pt modelId="{B77B0663-34EF-4CF9-B470-271F960A6321}" type="parTrans" cxnId="{E28D1544-F32F-4A9A-8443-A0707BFDAEEE}">
      <dgm:prSet/>
      <dgm:spPr/>
      <dgm:t>
        <a:bodyPr/>
        <a:lstStyle/>
        <a:p>
          <a:endParaRPr lang="en-US"/>
        </a:p>
      </dgm:t>
    </dgm:pt>
    <dgm:pt modelId="{6D8EC784-442B-41C3-AAD9-978AB4779306}" type="sibTrans" cxnId="{E28D1544-F32F-4A9A-8443-A0707BFDAEEE}">
      <dgm:prSet/>
      <dgm:spPr/>
      <dgm:t>
        <a:bodyPr/>
        <a:lstStyle/>
        <a:p>
          <a:endParaRPr lang="en-US"/>
        </a:p>
      </dgm:t>
    </dgm:pt>
    <dgm:pt modelId="{F9440CA8-BD45-4E6D-A75B-153DFC585132}">
      <dgm:prSet/>
      <dgm:spPr/>
      <dgm:t>
        <a:bodyPr/>
        <a:lstStyle/>
        <a:p>
          <a:r>
            <a:rPr lang="hr-HR" dirty="0" smtClean="0"/>
            <a:t>Utvrđuju se prioriteti</a:t>
          </a:r>
          <a:r>
            <a:rPr lang="en-US" dirty="0" smtClean="0"/>
            <a:t> – </a:t>
          </a:r>
          <a:r>
            <a:rPr lang="hr-HR" dirty="0" err="1" smtClean="0"/>
            <a:t>npr</a:t>
          </a:r>
          <a:r>
            <a:rPr lang="en-US" dirty="0" smtClean="0"/>
            <a:t>. </a:t>
          </a:r>
          <a:r>
            <a:rPr lang="hr-HR" dirty="0" smtClean="0"/>
            <a:t>potrošnja u zdravstvu, školstvu</a:t>
          </a:r>
          <a:endParaRPr lang="en-US" dirty="0"/>
        </a:p>
      </dgm:t>
    </dgm:pt>
    <dgm:pt modelId="{B9B9AEDA-495D-4D26-B0EA-A15A96C7F359}" type="parTrans" cxnId="{49679059-D871-4079-B61F-BCA3B74F0D36}">
      <dgm:prSet/>
      <dgm:spPr/>
      <dgm:t>
        <a:bodyPr/>
        <a:lstStyle/>
        <a:p>
          <a:endParaRPr lang="en-US"/>
        </a:p>
      </dgm:t>
    </dgm:pt>
    <dgm:pt modelId="{CE8BFC88-4EEA-41C2-83DE-A5F5E158D642}" type="sibTrans" cxnId="{49679059-D871-4079-B61F-BCA3B74F0D36}">
      <dgm:prSet/>
      <dgm:spPr/>
      <dgm:t>
        <a:bodyPr/>
        <a:lstStyle/>
        <a:p>
          <a:endParaRPr lang="en-US"/>
        </a:p>
      </dgm:t>
    </dgm:pt>
    <dgm:pt modelId="{BFE09457-6180-4C53-90C4-1D6580FF2179}">
      <dgm:prSet/>
      <dgm:spPr/>
      <dgm:t>
        <a:bodyPr/>
        <a:lstStyle/>
        <a:p>
          <a:r>
            <a:rPr lang="hr-HR" dirty="0" smtClean="0"/>
            <a:t>Usuglašavaju se i javno objavljuju početna sredstva dodijeljena ministarstvima</a:t>
          </a:r>
          <a:endParaRPr lang="en-US" dirty="0"/>
        </a:p>
      </dgm:t>
    </dgm:pt>
    <dgm:pt modelId="{BE3A4716-244B-434A-A2B2-0F8DB261D8B3}" type="parTrans" cxnId="{010C6D0D-1992-49E8-89FD-9FE723C5B99F}">
      <dgm:prSet/>
      <dgm:spPr/>
      <dgm:t>
        <a:bodyPr/>
        <a:lstStyle/>
        <a:p>
          <a:endParaRPr lang="en-US"/>
        </a:p>
      </dgm:t>
    </dgm:pt>
    <dgm:pt modelId="{C6EA5D24-D722-4267-8086-41C66E080090}" type="sibTrans" cxnId="{010C6D0D-1992-49E8-89FD-9FE723C5B99F}">
      <dgm:prSet/>
      <dgm:spPr/>
      <dgm:t>
        <a:bodyPr/>
        <a:lstStyle/>
        <a:p>
          <a:endParaRPr lang="en-US"/>
        </a:p>
      </dgm:t>
    </dgm:pt>
    <dgm:pt modelId="{594E4EDD-D507-404A-BEE3-DFEB7F47F300}">
      <dgm:prSet/>
      <dgm:spPr/>
      <dgm:t>
        <a:bodyPr/>
        <a:lstStyle/>
        <a:p>
          <a:r>
            <a:rPr lang="hr-HR" dirty="0" smtClean="0"/>
            <a:t>Imenuje se povjerenstvo Vlade</a:t>
          </a:r>
          <a:r>
            <a:rPr lang="en-US" dirty="0" smtClean="0"/>
            <a:t> (</a:t>
          </a:r>
          <a:r>
            <a:rPr lang="en-US" dirty="0" err="1" smtClean="0"/>
            <a:t>PEX</a:t>
          </a:r>
          <a:r>
            <a:rPr lang="en-US" dirty="0" smtClean="0"/>
            <a:t>)</a:t>
          </a:r>
          <a:endParaRPr lang="en-US" dirty="0"/>
        </a:p>
      </dgm:t>
    </dgm:pt>
    <dgm:pt modelId="{32D52E05-AB04-4B67-B913-CD7AF3074DCD}" type="parTrans" cxnId="{22B0E1E8-4D57-4A27-BBC6-65667CEBA43D}">
      <dgm:prSet/>
      <dgm:spPr/>
      <dgm:t>
        <a:bodyPr/>
        <a:lstStyle/>
        <a:p>
          <a:endParaRPr lang="en-US"/>
        </a:p>
      </dgm:t>
    </dgm:pt>
    <dgm:pt modelId="{69F197BC-8168-4017-AD9E-51330CA26935}" type="sibTrans" cxnId="{22B0E1E8-4D57-4A27-BBC6-65667CEBA43D}">
      <dgm:prSet/>
      <dgm:spPr/>
      <dgm:t>
        <a:bodyPr/>
        <a:lstStyle/>
        <a:p>
          <a:endParaRPr lang="en-US"/>
        </a:p>
      </dgm:t>
    </dgm:pt>
    <dgm:pt modelId="{9E726CDC-7B3E-4AA3-9239-AB17B71D5259}">
      <dgm:prSet/>
      <dgm:spPr/>
      <dgm:t>
        <a:bodyPr/>
        <a:lstStyle/>
        <a:p>
          <a:r>
            <a:rPr lang="hr-HR" dirty="0" smtClean="0"/>
            <a:t>Objavljuje se Okvir proračunskih rashoda </a:t>
          </a:r>
          <a:r>
            <a:rPr lang="en-US" dirty="0" smtClean="0"/>
            <a:t> (</a:t>
          </a:r>
          <a:r>
            <a:rPr lang="hr-HR" dirty="0" smtClean="0"/>
            <a:t>resursi i kapital te naslovi sredstava dodijeljenih ministarstvima</a:t>
          </a:r>
          <a:r>
            <a:rPr lang="en-US" dirty="0" smtClean="0"/>
            <a:t>)</a:t>
          </a:r>
          <a:endParaRPr lang="en-US" dirty="0"/>
        </a:p>
      </dgm:t>
    </dgm:pt>
    <dgm:pt modelId="{6970D2CC-5B7D-412D-BF0D-0DB680ABBDD4}" type="parTrans" cxnId="{C981F619-EE01-4620-B813-3933ADFED347}">
      <dgm:prSet/>
      <dgm:spPr/>
      <dgm:t>
        <a:bodyPr/>
        <a:lstStyle/>
        <a:p>
          <a:endParaRPr lang="en-US"/>
        </a:p>
      </dgm:t>
    </dgm:pt>
    <dgm:pt modelId="{F8FC557E-F0D9-474C-8682-0E879FE178CD}" type="sibTrans" cxnId="{C981F619-EE01-4620-B813-3933ADFED347}">
      <dgm:prSet/>
      <dgm:spPr/>
      <dgm:t>
        <a:bodyPr/>
        <a:lstStyle/>
        <a:p>
          <a:endParaRPr lang="en-US"/>
        </a:p>
      </dgm:t>
    </dgm:pt>
    <dgm:pt modelId="{5AD89FB3-C7C7-499A-8DBB-7E9AADFBF23A}">
      <dgm:prSet/>
      <dgm:spPr/>
      <dgm:t>
        <a:bodyPr/>
        <a:lstStyle/>
        <a:p>
          <a:r>
            <a:rPr lang="hr-HR" dirty="0" smtClean="0"/>
            <a:t>Počinju bilateralne rasprave</a:t>
          </a:r>
          <a:endParaRPr lang="en-US" dirty="0"/>
        </a:p>
      </dgm:t>
    </dgm:pt>
    <dgm:pt modelId="{39763CB3-5B49-41F6-9FD6-0BB7EBC5B62A}" type="parTrans" cxnId="{F90F7B7C-3387-4098-B491-4C0F4ECF77B9}">
      <dgm:prSet/>
      <dgm:spPr/>
      <dgm:t>
        <a:bodyPr/>
        <a:lstStyle/>
        <a:p>
          <a:endParaRPr lang="hr-HR"/>
        </a:p>
      </dgm:t>
    </dgm:pt>
    <dgm:pt modelId="{689D3243-02E4-44CA-9230-79875EF79837}" type="sibTrans" cxnId="{F90F7B7C-3387-4098-B491-4C0F4ECF77B9}">
      <dgm:prSet/>
      <dgm:spPr/>
      <dgm:t>
        <a:bodyPr/>
        <a:lstStyle/>
        <a:p>
          <a:endParaRPr lang="hr-HR"/>
        </a:p>
      </dgm:t>
    </dgm:pt>
    <dgm:pt modelId="{F625F5CE-D3E1-4A7C-87B6-0B67AE066CC9}" type="pres">
      <dgm:prSet presAssocID="{250A0F8D-289C-4FB1-8301-39385EA125D6}" presName="linearFlow" presStyleCnt="0">
        <dgm:presLayoutVars>
          <dgm:dir/>
          <dgm:animLvl val="lvl"/>
          <dgm:resizeHandles val="exact"/>
        </dgm:presLayoutVars>
      </dgm:prSet>
      <dgm:spPr/>
      <dgm:t>
        <a:bodyPr/>
        <a:lstStyle/>
        <a:p>
          <a:endParaRPr lang="hr-HR"/>
        </a:p>
      </dgm:t>
    </dgm:pt>
    <dgm:pt modelId="{42971000-99EC-4303-B830-E56D080DCCCA}" type="pres">
      <dgm:prSet presAssocID="{6B92D619-DAA5-4BD0-A3E3-B40C57C76919}" presName="composite" presStyleCnt="0"/>
      <dgm:spPr/>
    </dgm:pt>
    <dgm:pt modelId="{2E99C45C-25E0-4F92-A68F-AEBF596B616D}" type="pres">
      <dgm:prSet presAssocID="{6B92D619-DAA5-4BD0-A3E3-B40C57C76919}" presName="parentText" presStyleLbl="alignNode1" presStyleIdx="0" presStyleCnt="3">
        <dgm:presLayoutVars>
          <dgm:chMax val="1"/>
          <dgm:bulletEnabled val="1"/>
        </dgm:presLayoutVars>
      </dgm:prSet>
      <dgm:spPr/>
      <dgm:t>
        <a:bodyPr/>
        <a:lstStyle/>
        <a:p>
          <a:endParaRPr lang="hr-HR"/>
        </a:p>
      </dgm:t>
    </dgm:pt>
    <dgm:pt modelId="{30A32186-1AC9-441A-9472-80B6F4B841C4}" type="pres">
      <dgm:prSet presAssocID="{6B92D619-DAA5-4BD0-A3E3-B40C57C76919}" presName="descendantText" presStyleLbl="alignAcc1" presStyleIdx="0" presStyleCnt="3">
        <dgm:presLayoutVars>
          <dgm:bulletEnabled val="1"/>
        </dgm:presLayoutVars>
      </dgm:prSet>
      <dgm:spPr/>
      <dgm:t>
        <a:bodyPr/>
        <a:lstStyle/>
        <a:p>
          <a:endParaRPr lang="en-US"/>
        </a:p>
      </dgm:t>
    </dgm:pt>
    <dgm:pt modelId="{C87B0419-A5DC-4744-B4EC-B9125DDDEB24}" type="pres">
      <dgm:prSet presAssocID="{AAED78AD-DDC7-42D1-BEAC-D2CFF7FF62ED}" presName="sp" presStyleCnt="0"/>
      <dgm:spPr/>
    </dgm:pt>
    <dgm:pt modelId="{AAB28C00-0DAF-4B66-ABCE-C894E6FC9442}" type="pres">
      <dgm:prSet presAssocID="{4C56E6F0-BB72-45CA-BD15-493557C35EDD}" presName="composite" presStyleCnt="0"/>
      <dgm:spPr/>
    </dgm:pt>
    <dgm:pt modelId="{6C235969-244E-4F6F-9A28-DB3C12030037}" type="pres">
      <dgm:prSet presAssocID="{4C56E6F0-BB72-45CA-BD15-493557C35EDD}" presName="parentText" presStyleLbl="alignNode1" presStyleIdx="1" presStyleCnt="3">
        <dgm:presLayoutVars>
          <dgm:chMax val="1"/>
          <dgm:bulletEnabled val="1"/>
        </dgm:presLayoutVars>
      </dgm:prSet>
      <dgm:spPr/>
      <dgm:t>
        <a:bodyPr/>
        <a:lstStyle/>
        <a:p>
          <a:endParaRPr lang="hr-HR"/>
        </a:p>
      </dgm:t>
    </dgm:pt>
    <dgm:pt modelId="{BAD78DF8-77C1-48A7-AED2-8801D9602CC5}" type="pres">
      <dgm:prSet presAssocID="{4C56E6F0-BB72-45CA-BD15-493557C35EDD}" presName="descendantText" presStyleLbl="alignAcc1" presStyleIdx="1" presStyleCnt="3">
        <dgm:presLayoutVars>
          <dgm:bulletEnabled val="1"/>
        </dgm:presLayoutVars>
      </dgm:prSet>
      <dgm:spPr/>
      <dgm:t>
        <a:bodyPr/>
        <a:lstStyle/>
        <a:p>
          <a:endParaRPr lang="en-US"/>
        </a:p>
      </dgm:t>
    </dgm:pt>
    <dgm:pt modelId="{F1A1C386-80FF-46C2-8A0E-C9AB88402849}" type="pres">
      <dgm:prSet presAssocID="{DEA60A6D-DD9E-4A13-B4C5-E38410319DBE}" presName="sp" presStyleCnt="0"/>
      <dgm:spPr/>
    </dgm:pt>
    <dgm:pt modelId="{96866311-C843-426D-848A-DA7A5BE9267D}" type="pres">
      <dgm:prSet presAssocID="{608B500A-F2F1-4913-BDB1-5E6BDED9C7D9}" presName="composite" presStyleCnt="0"/>
      <dgm:spPr/>
    </dgm:pt>
    <dgm:pt modelId="{29F4A563-5A51-485F-BBE9-2BB60FCBF3C3}" type="pres">
      <dgm:prSet presAssocID="{608B500A-F2F1-4913-BDB1-5E6BDED9C7D9}" presName="parentText" presStyleLbl="alignNode1" presStyleIdx="2" presStyleCnt="3">
        <dgm:presLayoutVars>
          <dgm:chMax val="1"/>
          <dgm:bulletEnabled val="1"/>
        </dgm:presLayoutVars>
      </dgm:prSet>
      <dgm:spPr/>
      <dgm:t>
        <a:bodyPr/>
        <a:lstStyle/>
        <a:p>
          <a:endParaRPr lang="hr-HR"/>
        </a:p>
      </dgm:t>
    </dgm:pt>
    <dgm:pt modelId="{21CEB6A8-FA76-4433-8274-765A4F7DB8D5}" type="pres">
      <dgm:prSet presAssocID="{608B500A-F2F1-4913-BDB1-5E6BDED9C7D9}" presName="descendantText" presStyleLbl="alignAcc1" presStyleIdx="2" presStyleCnt="3">
        <dgm:presLayoutVars>
          <dgm:bulletEnabled val="1"/>
        </dgm:presLayoutVars>
      </dgm:prSet>
      <dgm:spPr/>
      <dgm:t>
        <a:bodyPr/>
        <a:lstStyle/>
        <a:p>
          <a:endParaRPr lang="en-US"/>
        </a:p>
      </dgm:t>
    </dgm:pt>
  </dgm:ptLst>
  <dgm:cxnLst>
    <dgm:cxn modelId="{D8A4315F-7849-4837-B82D-0401E969042E}" type="presOf" srcId="{3C15A621-3D76-47D6-9991-CC6161A3E5B3}" destId="{30A32186-1AC9-441A-9472-80B6F4B841C4}" srcOrd="0" destOrd="2" presId="urn:microsoft.com/office/officeart/2005/8/layout/chevron2"/>
    <dgm:cxn modelId="{461A5FDB-1030-4DF5-ACE2-147D116B302E}" srcId="{4C56E6F0-BB72-45CA-BD15-493557C35EDD}" destId="{36546654-6D50-4052-BC3E-DEE5D51AA5D7}" srcOrd="0" destOrd="0" parTransId="{E12E228B-D0AF-4E34-B29A-EE08EF7AF58B}" sibTransId="{726CAA6B-3EC5-4D3B-97C8-35FD1774FDC0}"/>
    <dgm:cxn modelId="{8AE008E4-5390-420F-8522-FC10DDA081CE}" type="presOf" srcId="{F6A5A855-187A-4261-9D2C-E1C0A490D68F}" destId="{30A32186-1AC9-441A-9472-80B6F4B841C4}" srcOrd="0" destOrd="1" presId="urn:microsoft.com/office/officeart/2005/8/layout/chevron2"/>
    <dgm:cxn modelId="{8C8BA3CF-9E18-43CF-ACEB-39FD5CA6B19F}" srcId="{250A0F8D-289C-4FB1-8301-39385EA125D6}" destId="{608B500A-F2F1-4913-BDB1-5E6BDED9C7D9}" srcOrd="2" destOrd="0" parTransId="{FA1059CB-D991-4EB0-8545-90BF4BE346AF}" sibTransId="{E973D6B3-904D-47B6-A2CC-CB277CB4D17F}"/>
    <dgm:cxn modelId="{010C6D0D-1992-49E8-89FD-9FE723C5B99F}" srcId="{4C56E6F0-BB72-45CA-BD15-493557C35EDD}" destId="{BFE09457-6180-4C53-90C4-1D6580FF2179}" srcOrd="1" destOrd="0" parTransId="{BE3A4716-244B-434A-A2B2-0F8DB261D8B3}" sibTransId="{C6EA5D24-D722-4267-8086-41C66E080090}"/>
    <dgm:cxn modelId="{4D60AB19-ED47-4A53-AEC8-8E760A97F762}" type="presOf" srcId="{9EEEA374-F8C2-4EE0-9B82-6D273844B2EC}" destId="{30A32186-1AC9-441A-9472-80B6F4B841C4}" srcOrd="0" destOrd="0" presId="urn:microsoft.com/office/officeart/2005/8/layout/chevron2"/>
    <dgm:cxn modelId="{F90F7B7C-3387-4098-B491-4C0F4ECF77B9}" srcId="{4C56E6F0-BB72-45CA-BD15-493557C35EDD}" destId="{5AD89FB3-C7C7-499A-8DBB-7E9AADFBF23A}" srcOrd="2" destOrd="0" parTransId="{39763CB3-5B49-41F6-9FD6-0BB7EBC5B62A}" sibTransId="{689D3243-02E4-44CA-9230-79875EF79837}"/>
    <dgm:cxn modelId="{6B502D4E-E180-4C42-91B9-5EC5C9F92CCE}" type="presOf" srcId="{7E3F0956-D39C-46E2-8F89-B094518BE13D}" destId="{21CEB6A8-FA76-4433-8274-765A4F7DB8D5}" srcOrd="0" destOrd="0" presId="urn:microsoft.com/office/officeart/2005/8/layout/chevron2"/>
    <dgm:cxn modelId="{49679059-D871-4079-B61F-BCA3B74F0D36}" srcId="{6B92D619-DAA5-4BD0-A3E3-B40C57C76919}" destId="{F9440CA8-BD45-4E6D-A75B-153DFC585132}" srcOrd="3" destOrd="0" parTransId="{B9B9AEDA-495D-4D26-B0EA-A15A96C7F359}" sibTransId="{CE8BFC88-4EEA-41C2-83DE-A5F5E158D642}"/>
    <dgm:cxn modelId="{84A151CC-D9C4-4529-B830-6166BF114012}" srcId="{608B500A-F2F1-4913-BDB1-5E6BDED9C7D9}" destId="{7E3F0956-D39C-46E2-8F89-B094518BE13D}" srcOrd="0" destOrd="0" parTransId="{6E598D3A-D8B0-46E0-A197-CDBF6F1BA2B6}" sibTransId="{0E02C818-6122-4298-994E-A077727BDB83}"/>
    <dgm:cxn modelId="{C73C28F7-0A51-467C-A6A6-9DD696DD5C6F}" type="presOf" srcId="{608B500A-F2F1-4913-BDB1-5E6BDED9C7D9}" destId="{29F4A563-5A51-485F-BBE9-2BB60FCBF3C3}" srcOrd="0" destOrd="0" presId="urn:microsoft.com/office/officeart/2005/8/layout/chevron2"/>
    <dgm:cxn modelId="{C5B1EE1F-4CAF-4212-9250-E83074A6D9E5}" srcId="{6B92D619-DAA5-4BD0-A3E3-B40C57C76919}" destId="{9EEEA374-F8C2-4EE0-9B82-6D273844B2EC}" srcOrd="0" destOrd="0" parTransId="{444F9DF2-9816-4DAA-810E-778A9507C783}" sibTransId="{C56C96BC-6005-446D-BEA5-EB6180A8DDB0}"/>
    <dgm:cxn modelId="{81E632BE-E894-4EF6-86BC-6EF76A1840A0}" type="presOf" srcId="{9E726CDC-7B3E-4AA3-9239-AB17B71D5259}" destId="{21CEB6A8-FA76-4433-8274-765A4F7DB8D5}" srcOrd="0" destOrd="1" presId="urn:microsoft.com/office/officeart/2005/8/layout/chevron2"/>
    <dgm:cxn modelId="{201049BD-0472-4C80-8D6D-7FCB326DD555}" srcId="{250A0F8D-289C-4FB1-8301-39385EA125D6}" destId="{4C56E6F0-BB72-45CA-BD15-493557C35EDD}" srcOrd="1" destOrd="0" parTransId="{EE766277-7EE8-41D5-9906-C2AC0A7A1297}" sibTransId="{DEA60A6D-DD9E-4A13-B4C5-E38410319DBE}"/>
    <dgm:cxn modelId="{CA716BF1-8038-489B-A3C4-7BD9141329FE}" srcId="{6B92D619-DAA5-4BD0-A3E3-B40C57C76919}" destId="{F6A5A855-187A-4261-9D2C-E1C0A490D68F}" srcOrd="1" destOrd="0" parTransId="{CD741556-80E4-468A-AF84-25006AE6F13F}" sibTransId="{2DB9AA44-EBEC-467F-8A78-38EE0BD8DD3F}"/>
    <dgm:cxn modelId="{E28D1544-F32F-4A9A-8443-A0707BFDAEEE}" srcId="{6B92D619-DAA5-4BD0-A3E3-B40C57C76919}" destId="{3C15A621-3D76-47D6-9991-CC6161A3E5B3}" srcOrd="2" destOrd="0" parTransId="{B77B0663-34EF-4CF9-B470-271F960A6321}" sibTransId="{6D8EC784-442B-41C3-AAD9-978AB4779306}"/>
    <dgm:cxn modelId="{67BE44E7-6212-4908-978C-7041AB912FDE}" type="presOf" srcId="{594E4EDD-D507-404A-BEE3-DFEB7F47F300}" destId="{BAD78DF8-77C1-48A7-AED2-8801D9602CC5}" srcOrd="0" destOrd="3" presId="urn:microsoft.com/office/officeart/2005/8/layout/chevron2"/>
    <dgm:cxn modelId="{D4BF4CFF-E3F8-4AE4-B039-4F7443BEE120}" type="presOf" srcId="{F9440CA8-BD45-4E6D-A75B-153DFC585132}" destId="{30A32186-1AC9-441A-9472-80B6F4B841C4}" srcOrd="0" destOrd="3" presId="urn:microsoft.com/office/officeart/2005/8/layout/chevron2"/>
    <dgm:cxn modelId="{C981F619-EE01-4620-B813-3933ADFED347}" srcId="{608B500A-F2F1-4913-BDB1-5E6BDED9C7D9}" destId="{9E726CDC-7B3E-4AA3-9239-AB17B71D5259}" srcOrd="1" destOrd="0" parTransId="{6970D2CC-5B7D-412D-BF0D-0DB680ABBDD4}" sibTransId="{F8FC557E-F0D9-474C-8682-0E879FE178CD}"/>
    <dgm:cxn modelId="{54E175D2-C372-42E3-B823-198F2FA877E6}" srcId="{250A0F8D-289C-4FB1-8301-39385EA125D6}" destId="{6B92D619-DAA5-4BD0-A3E3-B40C57C76919}" srcOrd="0" destOrd="0" parTransId="{1CE34224-A418-4CB3-9D7B-57AF13BA65A1}" sibTransId="{AAED78AD-DDC7-42D1-BEAC-D2CFF7FF62ED}"/>
    <dgm:cxn modelId="{8AA60CEE-1039-4E57-AD7F-8DC9317F24CE}" type="presOf" srcId="{5AD89FB3-C7C7-499A-8DBB-7E9AADFBF23A}" destId="{BAD78DF8-77C1-48A7-AED2-8801D9602CC5}" srcOrd="0" destOrd="2" presId="urn:microsoft.com/office/officeart/2005/8/layout/chevron2"/>
    <dgm:cxn modelId="{8554A8C2-34C4-47B9-8583-1436B424FED8}" type="presOf" srcId="{250A0F8D-289C-4FB1-8301-39385EA125D6}" destId="{F625F5CE-D3E1-4A7C-87B6-0B67AE066CC9}" srcOrd="0" destOrd="0" presId="urn:microsoft.com/office/officeart/2005/8/layout/chevron2"/>
    <dgm:cxn modelId="{EC6D8E09-0A93-4F7C-8807-DAADAF438119}" type="presOf" srcId="{36546654-6D50-4052-BC3E-DEE5D51AA5D7}" destId="{BAD78DF8-77C1-48A7-AED2-8801D9602CC5}" srcOrd="0" destOrd="0" presId="urn:microsoft.com/office/officeart/2005/8/layout/chevron2"/>
    <dgm:cxn modelId="{6D512BF2-1CA2-4320-92A7-FBD65E2BAB2D}" type="presOf" srcId="{4C56E6F0-BB72-45CA-BD15-493557C35EDD}" destId="{6C235969-244E-4F6F-9A28-DB3C12030037}" srcOrd="0" destOrd="0" presId="urn:microsoft.com/office/officeart/2005/8/layout/chevron2"/>
    <dgm:cxn modelId="{38C0C196-85F6-4374-993C-9DD5D1C691C9}" type="presOf" srcId="{6B92D619-DAA5-4BD0-A3E3-B40C57C76919}" destId="{2E99C45C-25E0-4F92-A68F-AEBF596B616D}" srcOrd="0" destOrd="0" presId="urn:microsoft.com/office/officeart/2005/8/layout/chevron2"/>
    <dgm:cxn modelId="{22B0E1E8-4D57-4A27-BBC6-65667CEBA43D}" srcId="{4C56E6F0-BB72-45CA-BD15-493557C35EDD}" destId="{594E4EDD-D507-404A-BEE3-DFEB7F47F300}" srcOrd="3" destOrd="0" parTransId="{32D52E05-AB04-4B67-B913-CD7AF3074DCD}" sibTransId="{69F197BC-8168-4017-AD9E-51330CA26935}"/>
    <dgm:cxn modelId="{34612DF6-C6AA-41ED-AEDF-4529E8115897}" type="presOf" srcId="{BFE09457-6180-4C53-90C4-1D6580FF2179}" destId="{BAD78DF8-77C1-48A7-AED2-8801D9602CC5}" srcOrd="0" destOrd="1" presId="urn:microsoft.com/office/officeart/2005/8/layout/chevron2"/>
    <dgm:cxn modelId="{92527B3E-4166-45FA-BD4B-41B425DED6B8}" type="presParOf" srcId="{F625F5CE-D3E1-4A7C-87B6-0B67AE066CC9}" destId="{42971000-99EC-4303-B830-E56D080DCCCA}" srcOrd="0" destOrd="0" presId="urn:microsoft.com/office/officeart/2005/8/layout/chevron2"/>
    <dgm:cxn modelId="{F5170835-76AC-4229-AC08-5244484A907A}" type="presParOf" srcId="{42971000-99EC-4303-B830-E56D080DCCCA}" destId="{2E99C45C-25E0-4F92-A68F-AEBF596B616D}" srcOrd="0" destOrd="0" presId="urn:microsoft.com/office/officeart/2005/8/layout/chevron2"/>
    <dgm:cxn modelId="{28E764BB-5BF6-4339-B4B9-5DF4B6B45430}" type="presParOf" srcId="{42971000-99EC-4303-B830-E56D080DCCCA}" destId="{30A32186-1AC9-441A-9472-80B6F4B841C4}" srcOrd="1" destOrd="0" presId="urn:microsoft.com/office/officeart/2005/8/layout/chevron2"/>
    <dgm:cxn modelId="{19A3A170-76AD-4686-9048-CFA9E2B2EBD4}" type="presParOf" srcId="{F625F5CE-D3E1-4A7C-87B6-0B67AE066CC9}" destId="{C87B0419-A5DC-4744-B4EC-B9125DDDEB24}" srcOrd="1" destOrd="0" presId="urn:microsoft.com/office/officeart/2005/8/layout/chevron2"/>
    <dgm:cxn modelId="{2AC50D06-BEE2-4D7E-9A0F-238473B33034}" type="presParOf" srcId="{F625F5CE-D3E1-4A7C-87B6-0B67AE066CC9}" destId="{AAB28C00-0DAF-4B66-ABCE-C894E6FC9442}" srcOrd="2" destOrd="0" presId="urn:microsoft.com/office/officeart/2005/8/layout/chevron2"/>
    <dgm:cxn modelId="{67AE554A-3F46-4A62-B6BB-D6E5396F983F}" type="presParOf" srcId="{AAB28C00-0DAF-4B66-ABCE-C894E6FC9442}" destId="{6C235969-244E-4F6F-9A28-DB3C12030037}" srcOrd="0" destOrd="0" presId="urn:microsoft.com/office/officeart/2005/8/layout/chevron2"/>
    <dgm:cxn modelId="{A47A0026-40D5-4420-AF27-7B4B664DA4A4}" type="presParOf" srcId="{AAB28C00-0DAF-4B66-ABCE-C894E6FC9442}" destId="{BAD78DF8-77C1-48A7-AED2-8801D9602CC5}" srcOrd="1" destOrd="0" presId="urn:microsoft.com/office/officeart/2005/8/layout/chevron2"/>
    <dgm:cxn modelId="{CC5AF18B-5F34-4E4E-874D-2550764D36C0}" type="presParOf" srcId="{F625F5CE-D3E1-4A7C-87B6-0B67AE066CC9}" destId="{F1A1C386-80FF-46C2-8A0E-C9AB88402849}" srcOrd="3" destOrd="0" presId="urn:microsoft.com/office/officeart/2005/8/layout/chevron2"/>
    <dgm:cxn modelId="{D648CF32-F0B4-421C-9773-60225E7160B8}" type="presParOf" srcId="{F625F5CE-D3E1-4A7C-87B6-0B67AE066CC9}" destId="{96866311-C843-426D-848A-DA7A5BE9267D}" srcOrd="4" destOrd="0" presId="urn:microsoft.com/office/officeart/2005/8/layout/chevron2"/>
    <dgm:cxn modelId="{1DF5D288-6274-4362-A9D7-4F72456326C5}" type="presParOf" srcId="{96866311-C843-426D-848A-DA7A5BE9267D}" destId="{29F4A563-5A51-485F-BBE9-2BB60FCBF3C3}" srcOrd="0" destOrd="0" presId="urn:microsoft.com/office/officeart/2005/8/layout/chevron2"/>
    <dgm:cxn modelId="{9943FD30-852F-4EB5-897F-2FBA8CA31F67}" type="presParOf" srcId="{96866311-C843-426D-848A-DA7A5BE9267D}" destId="{21CEB6A8-FA76-4433-8274-765A4F7DB8D5}"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72AEDF-5660-4407-960F-328D5EFE4DB5}" type="doc">
      <dgm:prSet loTypeId="urn:microsoft.com/office/officeart/2005/8/layout/chevron1" loCatId="process" qsTypeId="urn:microsoft.com/office/officeart/2005/8/quickstyle/simple1" qsCatId="simple" csTypeId="urn:microsoft.com/office/officeart/2005/8/colors/accent1_2" csCatId="accent1" phldr="1"/>
      <dgm:spPr/>
    </dgm:pt>
    <dgm:pt modelId="{9010C8D3-D7FB-4443-9F0E-858B7B22758A}">
      <dgm:prSet phldrT="[Text]"/>
      <dgm:spPr/>
      <dgm:t>
        <a:bodyPr/>
        <a:lstStyle/>
        <a:p>
          <a:r>
            <a:rPr lang="hr-HR" dirty="0" smtClean="0"/>
            <a:t>Svibanj</a:t>
          </a:r>
          <a:endParaRPr lang="en-US" dirty="0"/>
        </a:p>
      </dgm:t>
    </dgm:pt>
    <dgm:pt modelId="{355C2BDF-EA6B-4E3B-B12F-6C90DEDF2C0C}" type="parTrans" cxnId="{A0787C60-486E-4060-B127-0FD7BEA2742B}">
      <dgm:prSet/>
      <dgm:spPr/>
      <dgm:t>
        <a:bodyPr/>
        <a:lstStyle/>
        <a:p>
          <a:endParaRPr lang="en-US"/>
        </a:p>
      </dgm:t>
    </dgm:pt>
    <dgm:pt modelId="{C7D058FA-77B5-4150-8FEB-FEDDE8024081}" type="sibTrans" cxnId="{A0787C60-486E-4060-B127-0FD7BEA2742B}">
      <dgm:prSet/>
      <dgm:spPr/>
      <dgm:t>
        <a:bodyPr/>
        <a:lstStyle/>
        <a:p>
          <a:endParaRPr lang="en-US"/>
        </a:p>
      </dgm:t>
    </dgm:pt>
    <dgm:pt modelId="{5DDBA261-3646-4428-A6A8-1A2936891540}">
      <dgm:prSet phldrT="[Text]"/>
      <dgm:spPr/>
      <dgm:t>
        <a:bodyPr/>
        <a:lstStyle/>
        <a:p>
          <a:r>
            <a:rPr lang="hr-HR" dirty="0" smtClean="0"/>
            <a:t>Lipanj</a:t>
          </a:r>
          <a:endParaRPr lang="en-US" dirty="0"/>
        </a:p>
      </dgm:t>
    </dgm:pt>
    <dgm:pt modelId="{FE8BCDDD-EEA8-4B1F-A282-1752E0B204D7}" type="parTrans" cxnId="{4B3C070A-2664-4DE5-8AB7-33C726A1E3E9}">
      <dgm:prSet/>
      <dgm:spPr/>
      <dgm:t>
        <a:bodyPr/>
        <a:lstStyle/>
        <a:p>
          <a:endParaRPr lang="en-US"/>
        </a:p>
      </dgm:t>
    </dgm:pt>
    <dgm:pt modelId="{6A5EA549-BA4C-4CF5-812D-9307AF6D4BD0}" type="sibTrans" cxnId="{4B3C070A-2664-4DE5-8AB7-33C726A1E3E9}">
      <dgm:prSet/>
      <dgm:spPr/>
      <dgm:t>
        <a:bodyPr/>
        <a:lstStyle/>
        <a:p>
          <a:endParaRPr lang="en-US"/>
        </a:p>
      </dgm:t>
    </dgm:pt>
    <dgm:pt modelId="{6A8541BB-CC68-484E-BA00-7483D8F4D5B4}">
      <dgm:prSet phldrT="[Text]"/>
      <dgm:spPr/>
      <dgm:t>
        <a:bodyPr/>
        <a:lstStyle/>
        <a:p>
          <a:r>
            <a:rPr lang="hr-HR" dirty="0" smtClean="0"/>
            <a:t>Srpanj</a:t>
          </a:r>
          <a:endParaRPr lang="en-US" dirty="0"/>
        </a:p>
      </dgm:t>
    </dgm:pt>
    <dgm:pt modelId="{2793D9DF-82D4-4C3B-AC69-F4421E664B7D}" type="parTrans" cxnId="{B12A02CF-7E1C-4AC1-A8AB-2AC037B02A5E}">
      <dgm:prSet/>
      <dgm:spPr/>
      <dgm:t>
        <a:bodyPr/>
        <a:lstStyle/>
        <a:p>
          <a:endParaRPr lang="en-US"/>
        </a:p>
      </dgm:t>
    </dgm:pt>
    <dgm:pt modelId="{EB58F6DA-50DA-4D54-9C0E-17A42B11DDCB}" type="sibTrans" cxnId="{B12A02CF-7E1C-4AC1-A8AB-2AC037B02A5E}">
      <dgm:prSet/>
      <dgm:spPr/>
      <dgm:t>
        <a:bodyPr/>
        <a:lstStyle/>
        <a:p>
          <a:endParaRPr lang="en-US"/>
        </a:p>
      </dgm:t>
    </dgm:pt>
    <dgm:pt modelId="{14E3FBE2-03DC-4CFB-89CD-0CF6E6AF8371}">
      <dgm:prSet phldrT="[Text]"/>
      <dgm:spPr/>
      <dgm:t>
        <a:bodyPr/>
        <a:lstStyle/>
        <a:p>
          <a:r>
            <a:rPr lang="hr-HR" dirty="0" smtClean="0"/>
            <a:t>Kolovoz</a:t>
          </a:r>
          <a:endParaRPr lang="en-US" dirty="0"/>
        </a:p>
      </dgm:t>
    </dgm:pt>
    <dgm:pt modelId="{AE7DC28F-7281-4781-835C-1210A087354B}" type="parTrans" cxnId="{8B99C0E5-F9C6-496E-9BDA-90DC586B5A71}">
      <dgm:prSet/>
      <dgm:spPr/>
      <dgm:t>
        <a:bodyPr/>
        <a:lstStyle/>
        <a:p>
          <a:endParaRPr lang="en-US"/>
        </a:p>
      </dgm:t>
    </dgm:pt>
    <dgm:pt modelId="{CAB85B0D-689A-401A-86E2-86ADB3CC8C4E}" type="sibTrans" cxnId="{8B99C0E5-F9C6-496E-9BDA-90DC586B5A71}">
      <dgm:prSet/>
      <dgm:spPr/>
      <dgm:t>
        <a:bodyPr/>
        <a:lstStyle/>
        <a:p>
          <a:endParaRPr lang="en-US"/>
        </a:p>
      </dgm:t>
    </dgm:pt>
    <dgm:pt modelId="{54866DE1-0345-4217-8A98-66D926F571BE}">
      <dgm:prSet phldrT="[Text]"/>
      <dgm:spPr/>
      <dgm:t>
        <a:bodyPr/>
        <a:lstStyle/>
        <a:p>
          <a:r>
            <a:rPr lang="hr-HR" dirty="0" smtClean="0"/>
            <a:t>Jesen</a:t>
          </a:r>
          <a:endParaRPr lang="en-US" dirty="0"/>
        </a:p>
      </dgm:t>
    </dgm:pt>
    <dgm:pt modelId="{F197619F-AE9B-485F-BD2C-740A2E08D1CD}" type="parTrans" cxnId="{31A3432F-F40A-42AE-82D0-DF4201543674}">
      <dgm:prSet/>
      <dgm:spPr/>
      <dgm:t>
        <a:bodyPr/>
        <a:lstStyle/>
        <a:p>
          <a:endParaRPr lang="en-US"/>
        </a:p>
      </dgm:t>
    </dgm:pt>
    <dgm:pt modelId="{B5852FDD-8045-45B2-BAD6-18ECDC8DA644}" type="sibTrans" cxnId="{31A3432F-F40A-42AE-82D0-DF4201543674}">
      <dgm:prSet/>
      <dgm:spPr/>
      <dgm:t>
        <a:bodyPr/>
        <a:lstStyle/>
        <a:p>
          <a:endParaRPr lang="en-US"/>
        </a:p>
      </dgm:t>
    </dgm:pt>
    <dgm:pt modelId="{E9B69E32-387C-4F66-BE9D-CA2D416AE4F6}" type="pres">
      <dgm:prSet presAssocID="{3472AEDF-5660-4407-960F-328D5EFE4DB5}" presName="Name0" presStyleCnt="0">
        <dgm:presLayoutVars>
          <dgm:dir/>
          <dgm:animLvl val="lvl"/>
          <dgm:resizeHandles val="exact"/>
        </dgm:presLayoutVars>
      </dgm:prSet>
      <dgm:spPr/>
    </dgm:pt>
    <dgm:pt modelId="{D5B5E89D-1BDA-4F4D-B10B-B2057629CAA3}" type="pres">
      <dgm:prSet presAssocID="{9010C8D3-D7FB-4443-9F0E-858B7B22758A}" presName="parTxOnly" presStyleLbl="node1" presStyleIdx="0" presStyleCnt="5">
        <dgm:presLayoutVars>
          <dgm:chMax val="0"/>
          <dgm:chPref val="0"/>
          <dgm:bulletEnabled val="1"/>
        </dgm:presLayoutVars>
      </dgm:prSet>
      <dgm:spPr/>
      <dgm:t>
        <a:bodyPr/>
        <a:lstStyle/>
        <a:p>
          <a:endParaRPr lang="hr-HR"/>
        </a:p>
      </dgm:t>
    </dgm:pt>
    <dgm:pt modelId="{4433DE82-7190-42BF-9FC4-1433AA0F6456}" type="pres">
      <dgm:prSet presAssocID="{C7D058FA-77B5-4150-8FEB-FEDDE8024081}" presName="parTxOnlySpace" presStyleCnt="0"/>
      <dgm:spPr/>
    </dgm:pt>
    <dgm:pt modelId="{92B7728D-8A35-4C8E-AE65-99171BCE601A}" type="pres">
      <dgm:prSet presAssocID="{5DDBA261-3646-4428-A6A8-1A2936891540}" presName="parTxOnly" presStyleLbl="node1" presStyleIdx="1" presStyleCnt="5">
        <dgm:presLayoutVars>
          <dgm:chMax val="0"/>
          <dgm:chPref val="0"/>
          <dgm:bulletEnabled val="1"/>
        </dgm:presLayoutVars>
      </dgm:prSet>
      <dgm:spPr/>
      <dgm:t>
        <a:bodyPr/>
        <a:lstStyle/>
        <a:p>
          <a:endParaRPr lang="hr-HR"/>
        </a:p>
      </dgm:t>
    </dgm:pt>
    <dgm:pt modelId="{60ACA14D-C9A6-4686-982E-3E0FB61FF59E}" type="pres">
      <dgm:prSet presAssocID="{6A5EA549-BA4C-4CF5-812D-9307AF6D4BD0}" presName="parTxOnlySpace" presStyleCnt="0"/>
      <dgm:spPr/>
    </dgm:pt>
    <dgm:pt modelId="{D416FA3E-E637-4C02-BBF9-EC8F30B9C27A}" type="pres">
      <dgm:prSet presAssocID="{6A8541BB-CC68-484E-BA00-7483D8F4D5B4}" presName="parTxOnly" presStyleLbl="node1" presStyleIdx="2" presStyleCnt="5">
        <dgm:presLayoutVars>
          <dgm:chMax val="0"/>
          <dgm:chPref val="0"/>
          <dgm:bulletEnabled val="1"/>
        </dgm:presLayoutVars>
      </dgm:prSet>
      <dgm:spPr/>
      <dgm:t>
        <a:bodyPr/>
        <a:lstStyle/>
        <a:p>
          <a:endParaRPr lang="hr-HR"/>
        </a:p>
      </dgm:t>
    </dgm:pt>
    <dgm:pt modelId="{53CF68BF-9139-43E4-A995-4D3CEC943C70}" type="pres">
      <dgm:prSet presAssocID="{EB58F6DA-50DA-4D54-9C0E-17A42B11DDCB}" presName="parTxOnlySpace" presStyleCnt="0"/>
      <dgm:spPr/>
    </dgm:pt>
    <dgm:pt modelId="{F9CB5D70-7B23-471D-9B1F-8F59AD8888F5}" type="pres">
      <dgm:prSet presAssocID="{14E3FBE2-03DC-4CFB-89CD-0CF6E6AF8371}" presName="parTxOnly" presStyleLbl="node1" presStyleIdx="3" presStyleCnt="5">
        <dgm:presLayoutVars>
          <dgm:chMax val="0"/>
          <dgm:chPref val="0"/>
          <dgm:bulletEnabled val="1"/>
        </dgm:presLayoutVars>
      </dgm:prSet>
      <dgm:spPr/>
      <dgm:t>
        <a:bodyPr/>
        <a:lstStyle/>
        <a:p>
          <a:endParaRPr lang="hr-HR"/>
        </a:p>
      </dgm:t>
    </dgm:pt>
    <dgm:pt modelId="{528B7431-B9C7-4BB6-8FC7-95A2F5DE75F6}" type="pres">
      <dgm:prSet presAssocID="{CAB85B0D-689A-401A-86E2-86ADB3CC8C4E}" presName="parTxOnlySpace" presStyleCnt="0"/>
      <dgm:spPr/>
    </dgm:pt>
    <dgm:pt modelId="{4B732F0D-D792-4BD7-8F55-ABD955E58250}" type="pres">
      <dgm:prSet presAssocID="{54866DE1-0345-4217-8A98-66D926F571BE}" presName="parTxOnly" presStyleLbl="node1" presStyleIdx="4" presStyleCnt="5" custScaleX="165063">
        <dgm:presLayoutVars>
          <dgm:chMax val="0"/>
          <dgm:chPref val="0"/>
          <dgm:bulletEnabled val="1"/>
        </dgm:presLayoutVars>
      </dgm:prSet>
      <dgm:spPr/>
      <dgm:t>
        <a:bodyPr/>
        <a:lstStyle/>
        <a:p>
          <a:endParaRPr lang="hr-HR"/>
        </a:p>
      </dgm:t>
    </dgm:pt>
  </dgm:ptLst>
  <dgm:cxnLst>
    <dgm:cxn modelId="{31A3432F-F40A-42AE-82D0-DF4201543674}" srcId="{3472AEDF-5660-4407-960F-328D5EFE4DB5}" destId="{54866DE1-0345-4217-8A98-66D926F571BE}" srcOrd="4" destOrd="0" parTransId="{F197619F-AE9B-485F-BD2C-740A2E08D1CD}" sibTransId="{B5852FDD-8045-45B2-BAD6-18ECDC8DA644}"/>
    <dgm:cxn modelId="{A4D35ABB-04DB-4B5C-AD27-A6707F25806E}" type="presOf" srcId="{9010C8D3-D7FB-4443-9F0E-858B7B22758A}" destId="{D5B5E89D-1BDA-4F4D-B10B-B2057629CAA3}" srcOrd="0" destOrd="0" presId="urn:microsoft.com/office/officeart/2005/8/layout/chevron1"/>
    <dgm:cxn modelId="{EACEA96D-1B6E-42DC-A53F-161EAF294515}" type="presOf" srcId="{14E3FBE2-03DC-4CFB-89CD-0CF6E6AF8371}" destId="{F9CB5D70-7B23-471D-9B1F-8F59AD8888F5}" srcOrd="0" destOrd="0" presId="urn:microsoft.com/office/officeart/2005/8/layout/chevron1"/>
    <dgm:cxn modelId="{88E2DFD6-0F39-4056-93C2-C116F70C6920}" type="presOf" srcId="{3472AEDF-5660-4407-960F-328D5EFE4DB5}" destId="{E9B69E32-387C-4F66-BE9D-CA2D416AE4F6}" srcOrd="0" destOrd="0" presId="urn:microsoft.com/office/officeart/2005/8/layout/chevron1"/>
    <dgm:cxn modelId="{3813247B-8D3F-4AF0-ACFC-DCE3FC753027}" type="presOf" srcId="{6A8541BB-CC68-484E-BA00-7483D8F4D5B4}" destId="{D416FA3E-E637-4C02-BBF9-EC8F30B9C27A}" srcOrd="0" destOrd="0" presId="urn:microsoft.com/office/officeart/2005/8/layout/chevron1"/>
    <dgm:cxn modelId="{4B3C070A-2664-4DE5-8AB7-33C726A1E3E9}" srcId="{3472AEDF-5660-4407-960F-328D5EFE4DB5}" destId="{5DDBA261-3646-4428-A6A8-1A2936891540}" srcOrd="1" destOrd="0" parTransId="{FE8BCDDD-EEA8-4B1F-A282-1752E0B204D7}" sibTransId="{6A5EA549-BA4C-4CF5-812D-9307AF6D4BD0}"/>
    <dgm:cxn modelId="{B27CF0BA-6B5F-45BC-8F65-DF5E7F2CAA68}" type="presOf" srcId="{5DDBA261-3646-4428-A6A8-1A2936891540}" destId="{92B7728D-8A35-4C8E-AE65-99171BCE601A}" srcOrd="0" destOrd="0" presId="urn:microsoft.com/office/officeart/2005/8/layout/chevron1"/>
    <dgm:cxn modelId="{B12A02CF-7E1C-4AC1-A8AB-2AC037B02A5E}" srcId="{3472AEDF-5660-4407-960F-328D5EFE4DB5}" destId="{6A8541BB-CC68-484E-BA00-7483D8F4D5B4}" srcOrd="2" destOrd="0" parTransId="{2793D9DF-82D4-4C3B-AC69-F4421E664B7D}" sibTransId="{EB58F6DA-50DA-4D54-9C0E-17A42B11DDCB}"/>
    <dgm:cxn modelId="{8B99C0E5-F9C6-496E-9BDA-90DC586B5A71}" srcId="{3472AEDF-5660-4407-960F-328D5EFE4DB5}" destId="{14E3FBE2-03DC-4CFB-89CD-0CF6E6AF8371}" srcOrd="3" destOrd="0" parTransId="{AE7DC28F-7281-4781-835C-1210A087354B}" sibTransId="{CAB85B0D-689A-401A-86E2-86ADB3CC8C4E}"/>
    <dgm:cxn modelId="{237F67B8-8D00-4383-A44A-C7A71AEEEA9D}" type="presOf" srcId="{54866DE1-0345-4217-8A98-66D926F571BE}" destId="{4B732F0D-D792-4BD7-8F55-ABD955E58250}" srcOrd="0" destOrd="0" presId="urn:microsoft.com/office/officeart/2005/8/layout/chevron1"/>
    <dgm:cxn modelId="{A0787C60-486E-4060-B127-0FD7BEA2742B}" srcId="{3472AEDF-5660-4407-960F-328D5EFE4DB5}" destId="{9010C8D3-D7FB-4443-9F0E-858B7B22758A}" srcOrd="0" destOrd="0" parTransId="{355C2BDF-EA6B-4E3B-B12F-6C90DEDF2C0C}" sibTransId="{C7D058FA-77B5-4150-8FEB-FEDDE8024081}"/>
    <dgm:cxn modelId="{621EF8B4-EE59-42DB-9BCA-E6F15E4856B4}" type="presParOf" srcId="{E9B69E32-387C-4F66-BE9D-CA2D416AE4F6}" destId="{D5B5E89D-1BDA-4F4D-B10B-B2057629CAA3}" srcOrd="0" destOrd="0" presId="urn:microsoft.com/office/officeart/2005/8/layout/chevron1"/>
    <dgm:cxn modelId="{E5D80222-FB85-466E-9666-8CF04AB983D7}" type="presParOf" srcId="{E9B69E32-387C-4F66-BE9D-CA2D416AE4F6}" destId="{4433DE82-7190-42BF-9FC4-1433AA0F6456}" srcOrd="1" destOrd="0" presId="urn:microsoft.com/office/officeart/2005/8/layout/chevron1"/>
    <dgm:cxn modelId="{EE68A714-8667-4E92-97B4-B04900A09E5D}" type="presParOf" srcId="{E9B69E32-387C-4F66-BE9D-CA2D416AE4F6}" destId="{92B7728D-8A35-4C8E-AE65-99171BCE601A}" srcOrd="2" destOrd="0" presId="urn:microsoft.com/office/officeart/2005/8/layout/chevron1"/>
    <dgm:cxn modelId="{1423BE93-402E-42D4-9C37-F22A7A812DCB}" type="presParOf" srcId="{E9B69E32-387C-4F66-BE9D-CA2D416AE4F6}" destId="{60ACA14D-C9A6-4686-982E-3E0FB61FF59E}" srcOrd="3" destOrd="0" presId="urn:microsoft.com/office/officeart/2005/8/layout/chevron1"/>
    <dgm:cxn modelId="{13D05498-FEC1-4BBC-B4D2-230EAF2AA9EF}" type="presParOf" srcId="{E9B69E32-387C-4F66-BE9D-CA2D416AE4F6}" destId="{D416FA3E-E637-4C02-BBF9-EC8F30B9C27A}" srcOrd="4" destOrd="0" presId="urn:microsoft.com/office/officeart/2005/8/layout/chevron1"/>
    <dgm:cxn modelId="{3A2D1FB2-CDFC-42D7-8505-B6CEFE67E0C8}" type="presParOf" srcId="{E9B69E32-387C-4F66-BE9D-CA2D416AE4F6}" destId="{53CF68BF-9139-43E4-A995-4D3CEC943C70}" srcOrd="5" destOrd="0" presId="urn:microsoft.com/office/officeart/2005/8/layout/chevron1"/>
    <dgm:cxn modelId="{F20DF543-24AB-4220-9ABE-A60A189AD70F}" type="presParOf" srcId="{E9B69E32-387C-4F66-BE9D-CA2D416AE4F6}" destId="{F9CB5D70-7B23-471D-9B1F-8F59AD8888F5}" srcOrd="6" destOrd="0" presId="urn:microsoft.com/office/officeart/2005/8/layout/chevron1"/>
    <dgm:cxn modelId="{4F01000C-315A-4B0E-A68A-0F899C45C515}" type="presParOf" srcId="{E9B69E32-387C-4F66-BE9D-CA2D416AE4F6}" destId="{528B7431-B9C7-4BB6-8FC7-95A2F5DE75F6}" srcOrd="7" destOrd="0" presId="urn:microsoft.com/office/officeart/2005/8/layout/chevron1"/>
    <dgm:cxn modelId="{A9398B48-9270-4D67-8EB1-678EA29683B9}" type="presParOf" srcId="{E9B69E32-387C-4F66-BE9D-CA2D416AE4F6}" destId="{4B732F0D-D792-4BD7-8F55-ABD955E58250}"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32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1328"/>
          </a:xfrm>
          <a:prstGeom prst="rect">
            <a:avLst/>
          </a:prstGeom>
        </p:spPr>
        <p:txBody>
          <a:bodyPr vert="horz" lIns="91440" tIns="45720" rIns="91440" bIns="45720" rtlCol="0"/>
          <a:lstStyle>
            <a:lvl1pPr algn="r">
              <a:defRPr sz="1200"/>
            </a:lvl1pPr>
          </a:lstStyle>
          <a:p>
            <a:fld id="{7F8A4E16-E6FA-4C93-889B-1FCF81A21173}" type="datetimeFigureOut">
              <a:rPr lang="en-US" smtClean="0"/>
              <a:t>11/18/2014</a:t>
            </a:fld>
            <a:endParaRPr lang="en-US"/>
          </a:p>
        </p:txBody>
      </p:sp>
      <p:sp>
        <p:nvSpPr>
          <p:cNvPr id="4" name="Footer Placeholder 3"/>
          <p:cNvSpPr>
            <a:spLocks noGrp="1"/>
          </p:cNvSpPr>
          <p:nvPr>
            <p:ph type="ftr" sz="quarter" idx="2"/>
          </p:nvPr>
        </p:nvSpPr>
        <p:spPr>
          <a:xfrm>
            <a:off x="0" y="8757288"/>
            <a:ext cx="3005138" cy="46132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757288"/>
            <a:ext cx="3005138" cy="461328"/>
          </a:xfrm>
          <a:prstGeom prst="rect">
            <a:avLst/>
          </a:prstGeom>
        </p:spPr>
        <p:txBody>
          <a:bodyPr vert="horz" lIns="91440" tIns="45720" rIns="91440" bIns="45720" rtlCol="0" anchor="b"/>
          <a:lstStyle>
            <a:lvl1pPr algn="r">
              <a:defRPr sz="1200"/>
            </a:lvl1pPr>
          </a:lstStyle>
          <a:p>
            <a:fld id="{C13E676D-227D-411C-BC8F-C5B240C00C85}" type="slidenum">
              <a:rPr lang="en-US" smtClean="0"/>
              <a:t>‹#›</a:t>
            </a:fld>
            <a:endParaRPr lang="en-US"/>
          </a:p>
        </p:txBody>
      </p:sp>
    </p:spTree>
    <p:extLst>
      <p:ext uri="{BB962C8B-B14F-4D97-AF65-F5344CB8AC3E}">
        <p14:creationId xmlns:p14="http://schemas.microsoft.com/office/powerpoint/2010/main" val="225119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04820" cy="461010"/>
          </a:xfrm>
          <a:prstGeom prst="rect">
            <a:avLst/>
          </a:prstGeom>
        </p:spPr>
        <p:txBody>
          <a:bodyPr vert="horz" lIns="92382" tIns="46191" rIns="92382" bIns="46191" rtlCol="0"/>
          <a:lstStyle>
            <a:lvl1pPr algn="l">
              <a:defRPr sz="1200"/>
            </a:lvl1pPr>
          </a:lstStyle>
          <a:p>
            <a:endParaRPr lang="de-DE" dirty="0"/>
          </a:p>
        </p:txBody>
      </p:sp>
      <p:sp>
        <p:nvSpPr>
          <p:cNvPr id="3" name="Datumsplatzhalter 2"/>
          <p:cNvSpPr>
            <a:spLocks noGrp="1"/>
          </p:cNvSpPr>
          <p:nvPr>
            <p:ph type="dt" idx="1"/>
          </p:nvPr>
        </p:nvSpPr>
        <p:spPr>
          <a:xfrm>
            <a:off x="3927775" y="0"/>
            <a:ext cx="3004820" cy="461010"/>
          </a:xfrm>
          <a:prstGeom prst="rect">
            <a:avLst/>
          </a:prstGeom>
        </p:spPr>
        <p:txBody>
          <a:bodyPr vert="horz" lIns="92382" tIns="46191" rIns="92382" bIns="46191" rtlCol="0"/>
          <a:lstStyle>
            <a:lvl1pPr algn="r">
              <a:defRPr sz="1200"/>
            </a:lvl1pPr>
          </a:lstStyle>
          <a:p>
            <a:fld id="{67D41DCA-8854-448C-9373-477C8DA8AD38}" type="datetimeFigureOut">
              <a:rPr lang="de-DE" smtClean="0"/>
              <a:pPr/>
              <a:t>18.11.2014</a:t>
            </a:fld>
            <a:endParaRPr lang="de-DE" dirty="0"/>
          </a:p>
        </p:txBody>
      </p:sp>
      <p:sp>
        <p:nvSpPr>
          <p:cNvPr id="4" name="Folienbildplatzhalter 3"/>
          <p:cNvSpPr>
            <a:spLocks noGrp="1" noRot="1" noChangeAspect="1"/>
          </p:cNvSpPr>
          <p:nvPr>
            <p:ph type="sldImg" idx="2"/>
          </p:nvPr>
        </p:nvSpPr>
        <p:spPr>
          <a:xfrm>
            <a:off x="1162050" y="690563"/>
            <a:ext cx="4610100" cy="3457575"/>
          </a:xfrm>
          <a:prstGeom prst="rect">
            <a:avLst/>
          </a:prstGeom>
          <a:noFill/>
          <a:ln w="12700">
            <a:solidFill>
              <a:prstClr val="black"/>
            </a:solidFill>
          </a:ln>
        </p:spPr>
        <p:txBody>
          <a:bodyPr vert="horz" lIns="92382" tIns="46191" rIns="92382" bIns="46191" rtlCol="0" anchor="ctr"/>
          <a:lstStyle/>
          <a:p>
            <a:endParaRPr lang="de-DE" dirty="0"/>
          </a:p>
        </p:txBody>
      </p:sp>
      <p:sp>
        <p:nvSpPr>
          <p:cNvPr id="5" name="Notizenplatzhalter 4"/>
          <p:cNvSpPr>
            <a:spLocks noGrp="1"/>
          </p:cNvSpPr>
          <p:nvPr>
            <p:ph type="body" sz="quarter" idx="3"/>
          </p:nvPr>
        </p:nvSpPr>
        <p:spPr>
          <a:xfrm>
            <a:off x="693420" y="4379596"/>
            <a:ext cx="5547360" cy="4149090"/>
          </a:xfrm>
          <a:prstGeom prst="rect">
            <a:avLst/>
          </a:prstGeom>
        </p:spPr>
        <p:txBody>
          <a:bodyPr vert="horz" lIns="92382" tIns="46191" rIns="92382" bIns="46191"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757591"/>
            <a:ext cx="3004820" cy="461010"/>
          </a:xfrm>
          <a:prstGeom prst="rect">
            <a:avLst/>
          </a:prstGeom>
        </p:spPr>
        <p:txBody>
          <a:bodyPr vert="horz" lIns="92382" tIns="46191" rIns="92382" bIns="46191" rtlCol="0" anchor="b"/>
          <a:lstStyle>
            <a:lvl1pPr algn="l">
              <a:defRPr sz="1200"/>
            </a:lvl1pPr>
          </a:lstStyle>
          <a:p>
            <a:endParaRPr lang="de-DE" dirty="0"/>
          </a:p>
        </p:txBody>
      </p:sp>
      <p:sp>
        <p:nvSpPr>
          <p:cNvPr id="7" name="Foliennummernplatzhalter 6"/>
          <p:cNvSpPr>
            <a:spLocks noGrp="1"/>
          </p:cNvSpPr>
          <p:nvPr>
            <p:ph type="sldNum" sz="quarter" idx="5"/>
          </p:nvPr>
        </p:nvSpPr>
        <p:spPr>
          <a:xfrm>
            <a:off x="3927775" y="8757591"/>
            <a:ext cx="3004820" cy="461010"/>
          </a:xfrm>
          <a:prstGeom prst="rect">
            <a:avLst/>
          </a:prstGeom>
        </p:spPr>
        <p:txBody>
          <a:bodyPr vert="horz" lIns="92382" tIns="46191" rIns="92382" bIns="46191" rtlCol="0" anchor="b"/>
          <a:lstStyle>
            <a:lvl1pPr algn="r">
              <a:defRPr sz="1200"/>
            </a:lvl1pPr>
          </a:lstStyle>
          <a:p>
            <a:fld id="{942B22FE-F869-4CFE-92A0-938D0E41CCBF}" type="slidenum">
              <a:rPr lang="de-DE" smtClean="0"/>
              <a:pPr/>
              <a:t>‹#›</a:t>
            </a:fld>
            <a:endParaRPr lang="de-DE" dirty="0"/>
          </a:p>
        </p:txBody>
      </p:sp>
    </p:spTree>
    <p:extLst>
      <p:ext uri="{BB962C8B-B14F-4D97-AF65-F5344CB8AC3E}">
        <p14:creationId xmlns:p14="http://schemas.microsoft.com/office/powerpoint/2010/main" val="115089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txBox="1">
            <a:spLocks noGrp="1" noChangeArrowheads="1"/>
          </p:cNvSpPr>
          <p:nvPr/>
        </p:nvSpPr>
        <p:spPr bwMode="auto">
          <a:xfrm>
            <a:off x="3930725" y="8760748"/>
            <a:ext cx="3003476" cy="459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61" tIns="46381" rIns="92761" bIns="46381" anchor="b"/>
          <a:lstStyle>
            <a:lvl1pPr defTabSz="947738">
              <a:defRPr sz="2400" b="1">
                <a:solidFill>
                  <a:srgbClr val="FFFFCC"/>
                </a:solidFill>
                <a:latin typeface="Arial" charset="0"/>
                <a:cs typeface="Arial" charset="0"/>
              </a:defRPr>
            </a:lvl1pPr>
            <a:lvl2pPr marL="742950" indent="-285750" defTabSz="947738">
              <a:defRPr sz="2400" b="1">
                <a:solidFill>
                  <a:srgbClr val="FFFFCC"/>
                </a:solidFill>
                <a:latin typeface="Arial" charset="0"/>
                <a:cs typeface="Arial" charset="0"/>
              </a:defRPr>
            </a:lvl2pPr>
            <a:lvl3pPr marL="1143000" indent="-228600" defTabSz="947738">
              <a:defRPr sz="2400" b="1">
                <a:solidFill>
                  <a:srgbClr val="FFFFCC"/>
                </a:solidFill>
                <a:latin typeface="Arial" charset="0"/>
                <a:cs typeface="Arial" charset="0"/>
              </a:defRPr>
            </a:lvl3pPr>
            <a:lvl4pPr marL="1600200" indent="-228600" defTabSz="947738">
              <a:defRPr sz="2400" b="1">
                <a:solidFill>
                  <a:srgbClr val="FFFFCC"/>
                </a:solidFill>
                <a:latin typeface="Arial" charset="0"/>
                <a:cs typeface="Arial" charset="0"/>
              </a:defRPr>
            </a:lvl4pPr>
            <a:lvl5pPr marL="2057400" indent="-228600" defTabSz="947738">
              <a:defRPr sz="2400" b="1">
                <a:solidFill>
                  <a:srgbClr val="FFFFCC"/>
                </a:solidFill>
                <a:latin typeface="Arial" charset="0"/>
                <a:cs typeface="Arial" charset="0"/>
              </a:defRPr>
            </a:lvl5pPr>
            <a:lvl6pPr marL="2514600" indent="-228600" defTabSz="947738" eaLnBrk="0" fontAlgn="base" hangingPunct="0">
              <a:spcBef>
                <a:spcPct val="20000"/>
              </a:spcBef>
              <a:spcAft>
                <a:spcPct val="0"/>
              </a:spcAft>
              <a:defRPr sz="2400" b="1">
                <a:solidFill>
                  <a:srgbClr val="FFFFCC"/>
                </a:solidFill>
                <a:latin typeface="Arial" charset="0"/>
                <a:cs typeface="Arial" charset="0"/>
              </a:defRPr>
            </a:lvl6pPr>
            <a:lvl7pPr marL="2971800" indent="-228600" defTabSz="947738" eaLnBrk="0" fontAlgn="base" hangingPunct="0">
              <a:spcBef>
                <a:spcPct val="20000"/>
              </a:spcBef>
              <a:spcAft>
                <a:spcPct val="0"/>
              </a:spcAft>
              <a:defRPr sz="2400" b="1">
                <a:solidFill>
                  <a:srgbClr val="FFFFCC"/>
                </a:solidFill>
                <a:latin typeface="Arial" charset="0"/>
                <a:cs typeface="Arial" charset="0"/>
              </a:defRPr>
            </a:lvl7pPr>
            <a:lvl8pPr marL="3429000" indent="-228600" defTabSz="947738" eaLnBrk="0" fontAlgn="base" hangingPunct="0">
              <a:spcBef>
                <a:spcPct val="20000"/>
              </a:spcBef>
              <a:spcAft>
                <a:spcPct val="0"/>
              </a:spcAft>
              <a:defRPr sz="2400" b="1">
                <a:solidFill>
                  <a:srgbClr val="FFFFCC"/>
                </a:solidFill>
                <a:latin typeface="Arial" charset="0"/>
                <a:cs typeface="Arial" charset="0"/>
              </a:defRPr>
            </a:lvl8pPr>
            <a:lvl9pPr marL="3886200" indent="-228600" defTabSz="947738" eaLnBrk="0" fontAlgn="base" hangingPunct="0">
              <a:spcBef>
                <a:spcPct val="20000"/>
              </a:spcBef>
              <a:spcAft>
                <a:spcPct val="0"/>
              </a:spcAft>
              <a:defRPr sz="2400" b="1">
                <a:solidFill>
                  <a:srgbClr val="FFFFCC"/>
                </a:solidFill>
                <a:latin typeface="Arial" charset="0"/>
                <a:cs typeface="Arial" charset="0"/>
              </a:defRPr>
            </a:lvl9pPr>
          </a:lstStyle>
          <a:p>
            <a:pPr algn="r" eaLnBrk="1" hangingPunct="1">
              <a:spcBef>
                <a:spcPct val="0"/>
              </a:spcBef>
            </a:pPr>
            <a:fld id="{A34A4D59-B430-456B-8B04-E4776D0D9DA3}" type="slidenum">
              <a:rPr lang="en-GB" sz="1200" b="0">
                <a:solidFill>
                  <a:schemeClr val="tx1"/>
                </a:solidFill>
                <a:latin typeface="Times New Roman" pitchFamily="18" charset="0"/>
              </a:rPr>
              <a:pPr algn="r" eaLnBrk="1" hangingPunct="1">
                <a:spcBef>
                  <a:spcPct val="0"/>
                </a:spcBef>
              </a:pPr>
              <a:t>19</a:t>
            </a:fld>
            <a:endParaRPr lang="en-GB" sz="1200" b="0">
              <a:solidFill>
                <a:schemeClr val="tx1"/>
              </a:solidFill>
              <a:latin typeface="Times New Roman" pitchFamily="18" charset="0"/>
            </a:endParaRPr>
          </a:p>
        </p:txBody>
      </p:sp>
      <p:sp>
        <p:nvSpPr>
          <p:cNvPr id="38915" name="Rectangle 2"/>
          <p:cNvSpPr>
            <a:spLocks noGrp="1" noRot="1" noChangeAspect="1" noChangeArrowheads="1" noTextEdit="1"/>
          </p:cNvSpPr>
          <p:nvPr>
            <p:ph type="sldImg"/>
          </p:nvPr>
        </p:nvSpPr>
        <p:spPr>
          <a:xfrm>
            <a:off x="1163638" y="685800"/>
            <a:ext cx="4613275" cy="3460750"/>
          </a:xfrm>
          <a:ln/>
        </p:spPr>
      </p:sp>
      <p:sp>
        <p:nvSpPr>
          <p:cNvPr id="38916" name="Rectangle 3"/>
          <p:cNvSpPr>
            <a:spLocks noGrp="1" noChangeArrowheads="1"/>
          </p:cNvSpPr>
          <p:nvPr>
            <p:ph type="body" idx="1"/>
          </p:nvPr>
        </p:nvSpPr>
        <p:spPr>
          <a:xfrm>
            <a:off x="922597" y="4381153"/>
            <a:ext cx="5089008" cy="41522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61" tIns="46381" rIns="92761" bIns="46381"/>
          <a:lstStyle/>
          <a:p>
            <a:pPr eaLnBrk="1" hangingPunct="1"/>
            <a:endParaRPr lang="en-GB"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sz="quarter" idx="5"/>
          </p:nvPr>
        </p:nvSpPr>
        <p:spPr/>
        <p:txBody>
          <a:bodyPr/>
          <a:lstStyle/>
          <a:p>
            <a:pPr>
              <a:defRPr/>
            </a:pPr>
            <a:fld id="{D8BD7DED-0200-43D3-B4BC-C5F1EEF83586}" type="slidenum">
              <a:rPr lang="nl-NL"/>
              <a:pPr>
                <a:defRPr/>
              </a:pPr>
              <a:t>3</a:t>
            </a:fld>
            <a:endParaRPr lang="nl-NL"/>
          </a:p>
        </p:txBody>
      </p:sp>
      <p:sp>
        <p:nvSpPr>
          <p:cNvPr id="46083" name="Rectangle 1"/>
          <p:cNvSpPr>
            <a:spLocks noGrp="1" noRot="1" noChangeAspect="1" noChangeArrowheads="1" noTextEdit="1"/>
          </p:cNvSpPr>
          <p:nvPr>
            <p:ph type="sldImg"/>
          </p:nvPr>
        </p:nvSpPr>
        <p:spPr bwMode="auto">
          <a:xfrm>
            <a:off x="1163638" y="690563"/>
            <a:ext cx="4608512" cy="3455987"/>
          </a:xfrm>
          <a:solidFill>
            <a:srgbClr val="FFFFFF"/>
          </a:solidFill>
          <a:ln>
            <a:solidFill>
              <a:srgbClr val="000000"/>
            </a:solidFill>
            <a:miter lim="800000"/>
            <a:headEnd/>
            <a:tailEnd/>
          </a:ln>
        </p:spPr>
      </p:sp>
      <p:sp>
        <p:nvSpPr>
          <p:cNvPr id="46084" name="Rectangle 2"/>
          <p:cNvSpPr>
            <a:spLocks noGrp="1" noChangeArrowheads="1"/>
          </p:cNvSpPr>
          <p:nvPr>
            <p:ph type="body" idx="1"/>
          </p:nvPr>
        </p:nvSpPr>
        <p:spPr bwMode="auto">
          <a:xfrm>
            <a:off x="693907" y="4379007"/>
            <a:ext cx="5548007" cy="4147913"/>
          </a:xfrm>
          <a:noFill/>
        </p:spPr>
        <p:txBody>
          <a:bodyPr wrap="none" anchor="ctr"/>
          <a:lstStyle/>
          <a:p>
            <a:pPr>
              <a:spcBef>
                <a:spcPts val="450"/>
              </a:spcBef>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pPr>
            <a:endParaRPr lang="en-GB" smtClean="0">
              <a:ea typeface="WenQuanYi Micro Hei"/>
              <a:cs typeface="WenQuanYi Micro He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buFontTx/>
              <a:buChar char="•"/>
            </a:pPr>
            <a:r>
              <a:rPr lang="en-US" sz="1400" dirty="0" smtClean="0"/>
              <a:t>Financial crisis provided a real sense of urgency for fiscal consolidation:</a:t>
            </a:r>
          </a:p>
          <a:p>
            <a:pPr marL="712788" lvl="3" indent="-315913">
              <a:lnSpc>
                <a:spcPct val="150000"/>
              </a:lnSpc>
              <a:buFont typeface="Courier New" pitchFamily="49" charset="0"/>
              <a:buChar char="o"/>
            </a:pPr>
            <a:r>
              <a:rPr lang="en-US" sz="1400" dirty="0" smtClean="0"/>
              <a:t>From budget surplus to 5.5% GDP budget deficit</a:t>
            </a:r>
          </a:p>
          <a:p>
            <a:pPr marL="712788" lvl="3" indent="-315913">
              <a:lnSpc>
                <a:spcPct val="150000"/>
              </a:lnSpc>
              <a:buFont typeface="Courier New" pitchFamily="49" charset="0"/>
              <a:buChar char="o"/>
            </a:pPr>
            <a:r>
              <a:rPr lang="en-US" sz="1400" dirty="0" smtClean="0"/>
              <a:t>Assignment by Cabinet:</a:t>
            </a:r>
          </a:p>
          <a:p>
            <a:pPr marL="712788" lvl="3" indent="-315913">
              <a:lnSpc>
                <a:spcPct val="150000"/>
              </a:lnSpc>
              <a:buFontTx/>
              <a:buNone/>
            </a:pPr>
            <a:r>
              <a:rPr lang="en-US" sz="1400" dirty="0" smtClean="0"/>
              <a:t>	“</a:t>
            </a:r>
            <a:r>
              <a:rPr lang="en-US" sz="1400" i="1" dirty="0" smtClean="0"/>
              <a:t>Provide insight into different cutback options and their effects</a:t>
            </a:r>
            <a:r>
              <a:rPr lang="en-US" sz="1400" dirty="0" smtClean="0"/>
              <a:t>”</a:t>
            </a:r>
          </a:p>
          <a:p>
            <a:pPr marL="342900" lvl="1" indent="-342900">
              <a:lnSpc>
                <a:spcPct val="150000"/>
              </a:lnSpc>
              <a:buFontTx/>
              <a:buNone/>
            </a:pPr>
            <a:endParaRPr lang="en-US" sz="1400" dirty="0" smtClean="0"/>
          </a:p>
          <a:p>
            <a:pPr marL="342900" lvl="1" indent="-342900">
              <a:lnSpc>
                <a:spcPct val="150000"/>
              </a:lnSpc>
              <a:buFont typeface="Arial" charset="0"/>
              <a:buChar char="•"/>
            </a:pPr>
            <a:r>
              <a:rPr lang="en-US" sz="1400" dirty="0" smtClean="0"/>
              <a:t>September 2009: Spending Review Working Groups started</a:t>
            </a:r>
          </a:p>
          <a:p>
            <a:pPr marL="342900" lvl="1" indent="-342900">
              <a:lnSpc>
                <a:spcPct val="150000"/>
              </a:lnSpc>
              <a:buFont typeface="Arial" charset="0"/>
              <a:buChar char="•"/>
            </a:pPr>
            <a:r>
              <a:rPr lang="en-US" sz="1400" dirty="0" smtClean="0"/>
              <a:t>February 2010: Collapse of Cabinet, early elections announced </a:t>
            </a:r>
          </a:p>
          <a:p>
            <a:pPr marL="342900" lvl="1" indent="-342900">
              <a:lnSpc>
                <a:spcPct val="150000"/>
              </a:lnSpc>
              <a:buFont typeface="Arial" charset="0"/>
              <a:buChar char="•"/>
            </a:pPr>
            <a:r>
              <a:rPr lang="en-US" sz="1400" dirty="0" smtClean="0"/>
              <a:t>April 2010: 20 reports sent to Parliament</a:t>
            </a:r>
          </a:p>
          <a:p>
            <a:pPr marL="342900" lvl="1" indent="-342900">
              <a:lnSpc>
                <a:spcPct val="150000"/>
              </a:lnSpc>
              <a:buFont typeface="Arial" charset="0"/>
              <a:buChar char="•"/>
            </a:pPr>
            <a:r>
              <a:rPr lang="en-US" sz="1400" dirty="0" smtClean="0"/>
              <a:t>June 2010: National elections</a:t>
            </a:r>
          </a:p>
          <a:p>
            <a:pPr>
              <a:lnSpc>
                <a:spcPct val="150000"/>
              </a:lnSpc>
              <a:defRPr/>
            </a:pPr>
            <a:endParaRPr lang="nl-NL" sz="1200" dirty="0" smtClean="0">
              <a:cs typeface="Arial" charset="0"/>
            </a:endParaRPr>
          </a:p>
          <a:p>
            <a:pPr>
              <a:lnSpc>
                <a:spcPct val="150000"/>
              </a:lnSpc>
              <a:defRPr/>
            </a:pPr>
            <a:endParaRPr lang="nl-NL" sz="1200" dirty="0" smtClean="0">
              <a:cs typeface="Arial" charset="0"/>
            </a:endParaRPr>
          </a:p>
          <a:p>
            <a:pPr>
              <a:lnSpc>
                <a:spcPct val="150000"/>
              </a:lnSpc>
              <a:defRPr/>
            </a:pPr>
            <a:r>
              <a:rPr lang="nl-NL" sz="1200" dirty="0" smtClean="0">
                <a:cs typeface="Arial" charset="0"/>
              </a:rPr>
              <a:t>Spending reviews 2013/2014:</a:t>
            </a:r>
          </a:p>
          <a:p>
            <a:pPr marL="228600" indent="-228600">
              <a:lnSpc>
                <a:spcPct val="150000"/>
              </a:lnSpc>
              <a:buFontTx/>
              <a:buAutoNum type="arabicPeriod"/>
              <a:defRPr/>
            </a:pPr>
            <a:r>
              <a:rPr lang="nl-NL" sz="1200" dirty="0" smtClean="0">
                <a:cs typeface="Arial" charset="0"/>
              </a:rPr>
              <a:t>Agricultural policy</a:t>
            </a:r>
          </a:p>
          <a:p>
            <a:pPr marL="228600" indent="-228600">
              <a:lnSpc>
                <a:spcPct val="150000"/>
              </a:lnSpc>
              <a:buFontTx/>
              <a:buAutoNum type="arabicPeriod"/>
              <a:defRPr/>
            </a:pPr>
            <a:r>
              <a:rPr lang="nl-NL" sz="1200" dirty="0" smtClean="0">
                <a:cs typeface="Arial" charset="0"/>
              </a:rPr>
              <a:t>Science system</a:t>
            </a:r>
          </a:p>
          <a:p>
            <a:pPr marL="228600" indent="-228600">
              <a:lnSpc>
                <a:spcPct val="150000"/>
              </a:lnSpc>
              <a:buFontTx/>
              <a:buAutoNum type="arabicPeriod"/>
              <a:defRPr/>
            </a:pPr>
            <a:r>
              <a:rPr lang="nl-NL" sz="1200" dirty="0" smtClean="0">
                <a:cs typeface="Arial" charset="0"/>
              </a:rPr>
              <a:t>Transboundary health care</a:t>
            </a:r>
          </a:p>
          <a:p>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5</a:t>
            </a:fld>
            <a:endParaRPr lang="de-DE" dirty="0"/>
          </a:p>
        </p:txBody>
      </p:sp>
    </p:spTree>
    <p:extLst>
      <p:ext uri="{BB962C8B-B14F-4D97-AF65-F5344CB8AC3E}">
        <p14:creationId xmlns:p14="http://schemas.microsoft.com/office/powerpoint/2010/main" val="4033935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jdelijke aanduiding voor dia-afbeelding 1"/>
          <p:cNvSpPr>
            <a:spLocks noGrp="1" noRot="1" noChangeAspect="1" noTextEdit="1"/>
          </p:cNvSpPr>
          <p:nvPr>
            <p:ph type="sldImg"/>
          </p:nvPr>
        </p:nvSpPr>
        <p:spPr bwMode="auto">
          <a:noFill/>
          <a:ln>
            <a:solidFill>
              <a:srgbClr val="000000"/>
            </a:solidFill>
            <a:miter lim="800000"/>
            <a:headEnd/>
            <a:tailEnd/>
          </a:ln>
        </p:spPr>
      </p:sp>
      <p:sp>
        <p:nvSpPr>
          <p:cNvPr id="47107" name="Tijdelijke aanduiding voor notities 2"/>
          <p:cNvSpPr>
            <a:spLocks noGrp="1"/>
          </p:cNvSpPr>
          <p:nvPr>
            <p:ph type="body" idx="1"/>
          </p:nvPr>
        </p:nvSpPr>
        <p:spPr bwMode="auto">
          <a:noFill/>
        </p:spPr>
        <p:txBody>
          <a:bodyPr/>
          <a:lstStyle/>
          <a:p>
            <a:endParaRPr lang="nl-NL" smtClean="0"/>
          </a:p>
        </p:txBody>
      </p:sp>
      <p:sp>
        <p:nvSpPr>
          <p:cNvPr id="4" name="Tijdelijke aanduiding voor dianummer 3"/>
          <p:cNvSpPr>
            <a:spLocks noGrp="1"/>
          </p:cNvSpPr>
          <p:nvPr>
            <p:ph type="sldNum" sz="quarter" idx="5"/>
          </p:nvPr>
        </p:nvSpPr>
        <p:spPr/>
        <p:txBody>
          <a:bodyPr/>
          <a:lstStyle/>
          <a:p>
            <a:pPr>
              <a:defRPr/>
            </a:pPr>
            <a:fld id="{6650EAEA-80AB-4B96-B81D-F7F80C5DA2FA}" type="slidenum">
              <a:rPr lang="nl-NL" smtClean="0"/>
              <a:pPr>
                <a:defRPr/>
              </a:pPr>
              <a:t>8</a:t>
            </a:fld>
            <a:endParaRPr lang="nl-NL"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sz="quarter" idx="5"/>
          </p:nvPr>
        </p:nvSpPr>
        <p:spPr/>
        <p:txBody>
          <a:bodyPr/>
          <a:lstStyle/>
          <a:p>
            <a:pPr>
              <a:defRPr/>
            </a:pPr>
            <a:fld id="{D8BD7DED-0200-43D3-B4BC-C5F1EEF83586}" type="slidenum">
              <a:rPr lang="nl-NL"/>
              <a:pPr>
                <a:defRPr/>
              </a:pPr>
              <a:t>11</a:t>
            </a:fld>
            <a:endParaRPr lang="nl-NL"/>
          </a:p>
        </p:txBody>
      </p:sp>
      <p:sp>
        <p:nvSpPr>
          <p:cNvPr id="46083" name="Rectangle 1"/>
          <p:cNvSpPr>
            <a:spLocks noGrp="1" noRot="1" noChangeAspect="1" noChangeArrowheads="1" noTextEdit="1"/>
          </p:cNvSpPr>
          <p:nvPr>
            <p:ph type="sldImg"/>
          </p:nvPr>
        </p:nvSpPr>
        <p:spPr bwMode="auto">
          <a:xfrm>
            <a:off x="1163638" y="690563"/>
            <a:ext cx="4608512" cy="3455987"/>
          </a:xfrm>
          <a:solidFill>
            <a:srgbClr val="FFFFFF"/>
          </a:solidFill>
          <a:ln>
            <a:solidFill>
              <a:srgbClr val="000000"/>
            </a:solidFill>
            <a:miter lim="800000"/>
            <a:headEnd/>
            <a:tailEnd/>
          </a:ln>
        </p:spPr>
      </p:sp>
      <p:sp>
        <p:nvSpPr>
          <p:cNvPr id="46084" name="Rectangle 2"/>
          <p:cNvSpPr>
            <a:spLocks noGrp="1" noChangeArrowheads="1"/>
          </p:cNvSpPr>
          <p:nvPr>
            <p:ph type="body" idx="1"/>
          </p:nvPr>
        </p:nvSpPr>
        <p:spPr bwMode="auto">
          <a:xfrm>
            <a:off x="693907" y="4379007"/>
            <a:ext cx="5548007" cy="4147913"/>
          </a:xfrm>
          <a:noFill/>
        </p:spPr>
        <p:txBody>
          <a:bodyPr wrap="none" anchor="ctr"/>
          <a:lstStyle/>
          <a:p>
            <a:pPr>
              <a:spcBef>
                <a:spcPts val="450"/>
              </a:spcBef>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pPr>
            <a:endParaRPr lang="en-GB" smtClean="0">
              <a:ea typeface="WenQuanYi Micro Hei"/>
              <a:cs typeface="WenQuanYi Micro He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sz="quarter" idx="5"/>
          </p:nvPr>
        </p:nvSpPr>
        <p:spPr/>
        <p:txBody>
          <a:bodyPr/>
          <a:lstStyle/>
          <a:p>
            <a:pPr>
              <a:defRPr/>
            </a:pPr>
            <a:fld id="{D8BD7DED-0200-43D3-B4BC-C5F1EEF83586}" type="slidenum">
              <a:rPr lang="nl-NL"/>
              <a:pPr>
                <a:defRPr/>
              </a:pPr>
              <a:t>12</a:t>
            </a:fld>
            <a:endParaRPr lang="nl-NL"/>
          </a:p>
        </p:txBody>
      </p:sp>
      <p:sp>
        <p:nvSpPr>
          <p:cNvPr id="46083" name="Rectangle 1"/>
          <p:cNvSpPr>
            <a:spLocks noGrp="1" noRot="1" noChangeAspect="1" noChangeArrowheads="1" noTextEdit="1"/>
          </p:cNvSpPr>
          <p:nvPr>
            <p:ph type="sldImg"/>
          </p:nvPr>
        </p:nvSpPr>
        <p:spPr bwMode="auto">
          <a:xfrm>
            <a:off x="1163638" y="690563"/>
            <a:ext cx="4608512" cy="3455987"/>
          </a:xfrm>
          <a:solidFill>
            <a:srgbClr val="FFFFFF"/>
          </a:solidFill>
          <a:ln>
            <a:solidFill>
              <a:srgbClr val="000000"/>
            </a:solidFill>
            <a:miter lim="800000"/>
            <a:headEnd/>
            <a:tailEnd/>
          </a:ln>
        </p:spPr>
      </p:sp>
      <p:sp>
        <p:nvSpPr>
          <p:cNvPr id="46084" name="Rectangle 2"/>
          <p:cNvSpPr>
            <a:spLocks noGrp="1" noChangeArrowheads="1"/>
          </p:cNvSpPr>
          <p:nvPr>
            <p:ph type="body" idx="1"/>
          </p:nvPr>
        </p:nvSpPr>
        <p:spPr bwMode="auto">
          <a:xfrm>
            <a:off x="693907" y="4379007"/>
            <a:ext cx="5548007" cy="4147913"/>
          </a:xfrm>
          <a:noFill/>
        </p:spPr>
        <p:txBody>
          <a:bodyPr wrap="none" anchor="ctr"/>
          <a:lstStyle/>
          <a:p>
            <a:pPr>
              <a:spcBef>
                <a:spcPts val="450"/>
              </a:spcBef>
              <a:tabLst>
                <a:tab pos="0" algn="l"/>
                <a:tab pos="447675" algn="l"/>
                <a:tab pos="896938" algn="l"/>
                <a:tab pos="1347788" algn="l"/>
                <a:tab pos="1797050" algn="l"/>
                <a:tab pos="2246313" algn="l"/>
                <a:tab pos="2697163" algn="l"/>
                <a:tab pos="3146425" algn="l"/>
                <a:tab pos="3597275" algn="l"/>
                <a:tab pos="4046538" algn="l"/>
                <a:tab pos="4495800" algn="l"/>
                <a:tab pos="4946650" algn="l"/>
                <a:tab pos="5395913" algn="l"/>
                <a:tab pos="5846763" algn="l"/>
                <a:tab pos="6296025" algn="l"/>
                <a:tab pos="6745288" algn="l"/>
                <a:tab pos="7196138" algn="l"/>
                <a:tab pos="7645400" algn="l"/>
                <a:tab pos="8096250" algn="l"/>
                <a:tab pos="8545513" algn="l"/>
                <a:tab pos="8994775" algn="l"/>
              </a:tabLst>
            </a:pPr>
            <a:r>
              <a:rPr lang="en-US" sz="1200" dirty="0" smtClean="0"/>
              <a:t>Cabinet Office and Paymaster General and Minister of State at the Cabinet Office </a:t>
            </a:r>
            <a:endParaRPr lang="en-GB" dirty="0" smtClean="0">
              <a:ea typeface="WenQuanYi Micro Hei"/>
              <a:cs typeface="WenQuanYi Micro He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Spending Review confirms key components of the Coalition Agreement setting out the</a:t>
            </a:r>
          </a:p>
          <a:p>
            <a:r>
              <a:rPr lang="en-US" sz="1200" b="0" i="0" u="none" strike="noStrike" kern="1200" baseline="0" dirty="0" smtClean="0">
                <a:solidFill>
                  <a:schemeClr val="tx1"/>
                </a:solidFill>
                <a:latin typeface="+mn-lt"/>
                <a:ea typeface="+mn-ea"/>
                <a:cs typeface="+mn-cs"/>
              </a:rPr>
              <a:t>Government’s objectives and priorities for the Parliament, including commitments to:</a:t>
            </a:r>
          </a:p>
          <a:p>
            <a:r>
              <a:rPr lang="en-US" sz="1200" b="0" i="0" u="none" strike="noStrike" kern="1200" baseline="0" dirty="0" smtClean="0">
                <a:solidFill>
                  <a:schemeClr val="tx1"/>
                </a:solidFill>
                <a:latin typeface="+mn-lt"/>
                <a:ea typeface="+mn-ea"/>
                <a:cs typeface="+mn-cs"/>
              </a:rPr>
              <a:t>•• provide an NHS that is free at the point of use and available to everyone based on need not the ability to pay, with total NHS spending increasing in real terms in each year of the</a:t>
            </a:r>
          </a:p>
          <a:p>
            <a:r>
              <a:rPr lang="en-US" sz="1200" b="0" i="0" u="none" strike="noStrike" kern="1200" baseline="0" dirty="0" smtClean="0">
                <a:solidFill>
                  <a:schemeClr val="tx1"/>
                </a:solidFill>
                <a:latin typeface="+mn-lt"/>
                <a:ea typeface="+mn-ea"/>
                <a:cs typeface="+mn-cs"/>
              </a:rPr>
              <a:t>Parliament, including funding for priority hospital schemes including St </a:t>
            </a:r>
            <a:r>
              <a:rPr lang="en-US" sz="1200" b="0" i="0" u="none" strike="noStrike" kern="1200" baseline="0" dirty="0" err="1" smtClean="0">
                <a:solidFill>
                  <a:schemeClr val="tx1"/>
                </a:solidFill>
                <a:latin typeface="+mn-lt"/>
                <a:ea typeface="+mn-ea"/>
                <a:cs typeface="+mn-cs"/>
              </a:rPr>
              <a:t>Helier</a:t>
            </a:r>
            <a:r>
              <a:rPr lang="en-US" sz="1200" b="0" i="0" u="none" strike="noStrike" kern="1200" baseline="0" dirty="0" smtClean="0">
                <a:solidFill>
                  <a:schemeClr val="tx1"/>
                </a:solidFill>
                <a:latin typeface="+mn-lt"/>
                <a:ea typeface="+mn-ea"/>
                <a:cs typeface="+mn-cs"/>
              </a:rPr>
              <a:t>, Royal Oldham and West Cumberland;</a:t>
            </a:r>
          </a:p>
          <a:p>
            <a:r>
              <a:rPr lang="en-US" sz="1200" b="0" i="0" u="none" strike="noStrike" kern="1200" baseline="0" dirty="0" smtClean="0">
                <a:solidFill>
                  <a:schemeClr val="tx1"/>
                </a:solidFill>
                <a:latin typeface="+mn-lt"/>
                <a:ea typeface="+mn-ea"/>
                <a:cs typeface="+mn-cs"/>
              </a:rPr>
              <a:t>•• uprate the basic State Pension by a triple guarantee of earnings, prices or 2.5 per cent, whichever is highest, from 2011, while bringing forward the date at which the State Pension</a:t>
            </a:r>
          </a:p>
          <a:p>
            <a:r>
              <a:rPr lang="en-US" sz="1200" b="0" i="0" u="none" strike="noStrike" kern="1200" baseline="0" dirty="0" smtClean="0">
                <a:solidFill>
                  <a:schemeClr val="tx1"/>
                </a:solidFill>
                <a:latin typeface="+mn-lt"/>
                <a:ea typeface="+mn-ea"/>
                <a:cs typeface="+mn-cs"/>
              </a:rPr>
              <a:t>Age will start to rise to 66 to 2018 in order to ensure this is fiscally sustainable; and</a:t>
            </a:r>
          </a:p>
          <a:p>
            <a:r>
              <a:rPr lang="en-US" sz="1200" b="0" i="0" u="none" strike="noStrike" kern="1200" baseline="0" dirty="0" smtClean="0">
                <a:solidFill>
                  <a:schemeClr val="tx1"/>
                </a:solidFill>
                <a:latin typeface="+mn-lt"/>
                <a:ea typeface="+mn-ea"/>
                <a:cs typeface="+mn-cs"/>
              </a:rPr>
              <a:t>•• spend 0.7 per cent of GNI on overseas aid from 2013.</a:t>
            </a:r>
            <a:endParaRPr lang="en-US" dirty="0"/>
          </a:p>
        </p:txBody>
      </p:sp>
      <p:sp>
        <p:nvSpPr>
          <p:cNvPr id="4" name="Slide Number Placeholder 3"/>
          <p:cNvSpPr>
            <a:spLocks noGrp="1"/>
          </p:cNvSpPr>
          <p:nvPr>
            <p:ph type="sldNum" sz="quarter" idx="10"/>
          </p:nvPr>
        </p:nvSpPr>
        <p:spPr/>
        <p:txBody>
          <a:bodyPr/>
          <a:lstStyle/>
          <a:p>
            <a:fld id="{942B22FE-F869-4CFE-92A0-938D0E41CCBF}" type="slidenum">
              <a:rPr lang="de-DE" smtClean="0"/>
              <a:pPr/>
              <a:t>13</a:t>
            </a:fld>
            <a:endParaRPr lang="de-DE" dirty="0"/>
          </a:p>
        </p:txBody>
      </p:sp>
    </p:spTree>
    <p:extLst>
      <p:ext uri="{BB962C8B-B14F-4D97-AF65-F5344CB8AC3E}">
        <p14:creationId xmlns:p14="http://schemas.microsoft.com/office/powerpoint/2010/main" val="165982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30725" y="8760748"/>
            <a:ext cx="3003476" cy="459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61" tIns="46381" rIns="92761" bIns="46381" anchor="b"/>
          <a:lstStyle>
            <a:lvl1pPr defTabSz="947738">
              <a:defRPr sz="2400" b="1">
                <a:solidFill>
                  <a:srgbClr val="FFFFCC"/>
                </a:solidFill>
                <a:latin typeface="Arial" charset="0"/>
                <a:cs typeface="Arial" charset="0"/>
              </a:defRPr>
            </a:lvl1pPr>
            <a:lvl2pPr marL="742950" indent="-285750" defTabSz="947738">
              <a:defRPr sz="2400" b="1">
                <a:solidFill>
                  <a:srgbClr val="FFFFCC"/>
                </a:solidFill>
                <a:latin typeface="Arial" charset="0"/>
                <a:cs typeface="Arial" charset="0"/>
              </a:defRPr>
            </a:lvl2pPr>
            <a:lvl3pPr marL="1143000" indent="-228600" defTabSz="947738">
              <a:defRPr sz="2400" b="1">
                <a:solidFill>
                  <a:srgbClr val="FFFFCC"/>
                </a:solidFill>
                <a:latin typeface="Arial" charset="0"/>
                <a:cs typeface="Arial" charset="0"/>
              </a:defRPr>
            </a:lvl3pPr>
            <a:lvl4pPr marL="1600200" indent="-228600" defTabSz="947738">
              <a:defRPr sz="2400" b="1">
                <a:solidFill>
                  <a:srgbClr val="FFFFCC"/>
                </a:solidFill>
                <a:latin typeface="Arial" charset="0"/>
                <a:cs typeface="Arial" charset="0"/>
              </a:defRPr>
            </a:lvl4pPr>
            <a:lvl5pPr marL="2057400" indent="-228600" defTabSz="947738">
              <a:defRPr sz="2400" b="1">
                <a:solidFill>
                  <a:srgbClr val="FFFFCC"/>
                </a:solidFill>
                <a:latin typeface="Arial" charset="0"/>
                <a:cs typeface="Arial" charset="0"/>
              </a:defRPr>
            </a:lvl5pPr>
            <a:lvl6pPr marL="2514600" indent="-228600" defTabSz="947738" eaLnBrk="0" fontAlgn="base" hangingPunct="0">
              <a:spcBef>
                <a:spcPct val="20000"/>
              </a:spcBef>
              <a:spcAft>
                <a:spcPct val="0"/>
              </a:spcAft>
              <a:defRPr sz="2400" b="1">
                <a:solidFill>
                  <a:srgbClr val="FFFFCC"/>
                </a:solidFill>
                <a:latin typeface="Arial" charset="0"/>
                <a:cs typeface="Arial" charset="0"/>
              </a:defRPr>
            </a:lvl6pPr>
            <a:lvl7pPr marL="2971800" indent="-228600" defTabSz="947738" eaLnBrk="0" fontAlgn="base" hangingPunct="0">
              <a:spcBef>
                <a:spcPct val="20000"/>
              </a:spcBef>
              <a:spcAft>
                <a:spcPct val="0"/>
              </a:spcAft>
              <a:defRPr sz="2400" b="1">
                <a:solidFill>
                  <a:srgbClr val="FFFFCC"/>
                </a:solidFill>
                <a:latin typeface="Arial" charset="0"/>
                <a:cs typeface="Arial" charset="0"/>
              </a:defRPr>
            </a:lvl7pPr>
            <a:lvl8pPr marL="3429000" indent="-228600" defTabSz="947738" eaLnBrk="0" fontAlgn="base" hangingPunct="0">
              <a:spcBef>
                <a:spcPct val="20000"/>
              </a:spcBef>
              <a:spcAft>
                <a:spcPct val="0"/>
              </a:spcAft>
              <a:defRPr sz="2400" b="1">
                <a:solidFill>
                  <a:srgbClr val="FFFFCC"/>
                </a:solidFill>
                <a:latin typeface="Arial" charset="0"/>
                <a:cs typeface="Arial" charset="0"/>
              </a:defRPr>
            </a:lvl8pPr>
            <a:lvl9pPr marL="3886200" indent="-228600" defTabSz="947738" eaLnBrk="0" fontAlgn="base" hangingPunct="0">
              <a:spcBef>
                <a:spcPct val="20000"/>
              </a:spcBef>
              <a:spcAft>
                <a:spcPct val="0"/>
              </a:spcAft>
              <a:defRPr sz="2400" b="1">
                <a:solidFill>
                  <a:srgbClr val="FFFFCC"/>
                </a:solidFill>
                <a:latin typeface="Arial" charset="0"/>
                <a:cs typeface="Arial" charset="0"/>
              </a:defRPr>
            </a:lvl9pPr>
          </a:lstStyle>
          <a:p>
            <a:pPr algn="r" eaLnBrk="1" hangingPunct="1">
              <a:spcBef>
                <a:spcPct val="0"/>
              </a:spcBef>
            </a:pPr>
            <a:fld id="{1B15DD71-A26C-4EA1-A155-ACF6DCBCBA90}" type="slidenum">
              <a:rPr lang="en-GB" sz="1200" b="0">
                <a:solidFill>
                  <a:schemeClr val="tx1"/>
                </a:solidFill>
                <a:latin typeface="Times New Roman" pitchFamily="18" charset="0"/>
              </a:rPr>
              <a:pPr algn="r" eaLnBrk="1" hangingPunct="1">
                <a:spcBef>
                  <a:spcPct val="0"/>
                </a:spcBef>
              </a:pPr>
              <a:t>14</a:t>
            </a:fld>
            <a:endParaRPr lang="en-GB" sz="1200" b="0">
              <a:solidFill>
                <a:schemeClr val="tx1"/>
              </a:solidFill>
              <a:latin typeface="Times New Roman" pitchFamily="18" charset="0"/>
            </a:endParaRPr>
          </a:p>
        </p:txBody>
      </p:sp>
      <p:sp>
        <p:nvSpPr>
          <p:cNvPr id="41987" name="Rectangle 2"/>
          <p:cNvSpPr>
            <a:spLocks noGrp="1" noRot="1" noChangeAspect="1" noChangeArrowheads="1" noTextEdit="1"/>
          </p:cNvSpPr>
          <p:nvPr>
            <p:ph type="sldImg"/>
          </p:nvPr>
        </p:nvSpPr>
        <p:spPr>
          <a:xfrm>
            <a:off x="1163638" y="685800"/>
            <a:ext cx="4613275" cy="3460750"/>
          </a:xfrm>
          <a:ln/>
        </p:spPr>
      </p:sp>
      <p:sp>
        <p:nvSpPr>
          <p:cNvPr id="41988" name="Rectangle 3"/>
          <p:cNvSpPr>
            <a:spLocks noGrp="1" noChangeArrowheads="1"/>
          </p:cNvSpPr>
          <p:nvPr>
            <p:ph type="body" idx="1"/>
          </p:nvPr>
        </p:nvSpPr>
        <p:spPr>
          <a:xfrm>
            <a:off x="922597" y="4381153"/>
            <a:ext cx="5089008" cy="41522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761" tIns="46381" rIns="92761" bIns="46381"/>
          <a:lstStyle/>
          <a:p>
            <a:pPr eaLnBrk="1" hangingPunct="1"/>
            <a:r>
              <a:rPr lang="en-GB" sz="1000" dirty="0" smtClean="0">
                <a:solidFill>
                  <a:srgbClr val="000000"/>
                </a:solidFill>
              </a:rPr>
              <a:t>SR13 was a Spending Round, just for two years and</a:t>
            </a:r>
            <a:r>
              <a:rPr lang="en-GB" sz="1000" baseline="0" dirty="0" smtClean="0">
                <a:solidFill>
                  <a:srgbClr val="000000"/>
                </a:solidFill>
              </a:rPr>
              <a:t> not as intensive as a full Spending Review</a:t>
            </a:r>
            <a:endParaRPr lang="en-GB" sz="1000" dirty="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1181100" y="706438"/>
            <a:ext cx="4613275" cy="3460750"/>
          </a:xfrm>
          <a:ln/>
        </p:spPr>
      </p:sp>
      <p:sp>
        <p:nvSpPr>
          <p:cNvPr id="45059" name="Rectangle 4"/>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ster Title: V1">
    <p:spTree>
      <p:nvGrpSpPr>
        <p:cNvPr id="1" name=""/>
        <p:cNvGrpSpPr/>
        <p:nvPr/>
      </p:nvGrpSpPr>
      <p:grpSpPr>
        <a:xfrm>
          <a:off x="0" y="0"/>
          <a:ext cx="0" cy="0"/>
          <a:chOff x="0" y="0"/>
          <a:chExt cx="0" cy="0"/>
        </a:xfrm>
      </p:grpSpPr>
      <p:sp>
        <p:nvSpPr>
          <p:cNvPr id="14" name="Rectangle 13"/>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2" descr="I:\_GregW\1322550 WBGIS - ITS Sub Branding\WBGIS_ITS-PPT_footer-06.jpg"/>
          <p:cNvPicPr>
            <a:picLocks noChangeAspect="1" noChangeArrowheads="1"/>
          </p:cNvPicPr>
          <p:nvPr userDrawn="1"/>
        </p:nvPicPr>
        <p:blipFill>
          <a:blip r:embed="rId2"/>
          <a:srcRect b="82105"/>
          <a:stretch>
            <a:fillRect/>
          </a:stretch>
        </p:blipFill>
        <p:spPr bwMode="auto">
          <a:xfrm>
            <a:off x="0" y="1379624"/>
            <a:ext cx="9144000" cy="136358"/>
          </a:xfrm>
          <a:prstGeom prst="rect">
            <a:avLst/>
          </a:prstGeom>
          <a:noFill/>
        </p:spPr>
      </p:pic>
      <p:sp>
        <p:nvSpPr>
          <p:cNvPr id="6" name="Rectangle 2"/>
          <p:cNvSpPr>
            <a:spLocks noGrp="1" noChangeArrowheads="1"/>
          </p:cNvSpPr>
          <p:nvPr>
            <p:ph type="ctrTitle" hasCustomPrompt="1"/>
          </p:nvPr>
        </p:nvSpPr>
        <p:spPr>
          <a:xfrm>
            <a:off x="4219074" y="3980752"/>
            <a:ext cx="4384288" cy="1011238"/>
          </a:xfrm>
        </p:spPr>
        <p:txBody>
          <a:bodyPr bIns="0"/>
          <a:lstStyle>
            <a:lvl1pPr>
              <a:defRPr sz="3500">
                <a:solidFill>
                  <a:schemeClr val="accent2"/>
                </a:solidFill>
                <a:latin typeface="Arial"/>
                <a:cs typeface="Arial"/>
              </a:defRPr>
            </a:lvl1pPr>
          </a:lstStyle>
          <a:p>
            <a:pPr lvl="0"/>
            <a:r>
              <a:rPr lang="en-US" noProof="0" dirty="0" smtClean="0"/>
              <a:t>Master Title: </a:t>
            </a:r>
            <a:br>
              <a:rPr lang="en-US" noProof="0" dirty="0" smtClean="0"/>
            </a:br>
            <a:r>
              <a:rPr lang="en-US" noProof="0" dirty="0" smtClean="0"/>
              <a:t>Version 1</a:t>
            </a:r>
          </a:p>
        </p:txBody>
      </p:sp>
      <p:sp>
        <p:nvSpPr>
          <p:cNvPr id="7" name="Rectangle 3"/>
          <p:cNvSpPr>
            <a:spLocks noGrp="1" noChangeArrowheads="1"/>
          </p:cNvSpPr>
          <p:nvPr>
            <p:ph type="subTitle" idx="1" hasCustomPrompt="1"/>
          </p:nvPr>
        </p:nvSpPr>
        <p:spPr>
          <a:xfrm>
            <a:off x="4588042" y="5153078"/>
            <a:ext cx="4034590" cy="1127405"/>
          </a:xfrm>
          <a:prstGeom prst="rect">
            <a:avLst/>
          </a:prstGeom>
        </p:spPr>
        <p:txBody>
          <a:bodyPr lIns="0" tIns="0" rIns="0" bIns="0"/>
          <a:lstStyle>
            <a:lvl1pPr marL="0" indent="0">
              <a:buFontTx/>
              <a:buNone/>
              <a:defRPr sz="2000" b="0" baseline="0">
                <a:solidFill>
                  <a:schemeClr val="tx2"/>
                </a:solidFill>
                <a:latin typeface="Arial"/>
                <a:cs typeface="Arial"/>
              </a:defRPr>
            </a:lvl1pPr>
          </a:lstStyle>
          <a:p>
            <a:pPr lvl="0"/>
            <a:r>
              <a:rPr lang="en-US" noProof="0" dirty="0" smtClean="0"/>
              <a:t>Name of the contributor</a:t>
            </a:r>
          </a:p>
          <a:p>
            <a:pPr lvl="0"/>
            <a:r>
              <a:rPr lang="en-US" noProof="0" dirty="0" smtClean="0"/>
              <a:t>Name of the event, venue</a:t>
            </a:r>
          </a:p>
          <a:p>
            <a:pPr lvl="0"/>
            <a:r>
              <a:rPr lang="en-US" noProof="0" dirty="0" smtClean="0"/>
              <a:t>00 Month 2012</a:t>
            </a:r>
          </a:p>
        </p:txBody>
      </p:sp>
      <p:sp>
        <p:nvSpPr>
          <p:cNvPr id="8" name="Rectangle 4"/>
          <p:cNvSpPr txBox="1">
            <a:spLocks noChangeArrowheads="1"/>
          </p:cNvSpPr>
          <p:nvPr userDrawn="1"/>
        </p:nvSpPr>
        <p:spPr bwMode="auto">
          <a:xfrm>
            <a:off x="4588042" y="6453187"/>
            <a:ext cx="1511412" cy="21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36000" rIns="0" bIns="0" numCol="1" anchor="t" anchorCtr="0" compatLnSpc="1">
            <a:prstTxWarp prst="textNoShape">
              <a:avLst/>
            </a:prstTxWarp>
          </a:bodyPr>
          <a:lstStyle>
            <a:defPPr>
              <a:defRPr lang="de-DE"/>
            </a:defPPr>
            <a:lvl1pPr algn="r" rtl="0" fontAlgn="base">
              <a:spcBef>
                <a:spcPct val="0"/>
              </a:spcBef>
              <a:spcAft>
                <a:spcPct val="0"/>
              </a:spcAft>
              <a:defRPr sz="900" kern="1200">
                <a:solidFill>
                  <a:schemeClr val="bg1"/>
                </a:solidFill>
                <a:latin typeface="Minion Pro"/>
                <a:ea typeface="ＭＳ Ｐゴシック" charset="0"/>
                <a:cs typeface="Minion Pro"/>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noProof="0" dirty="0" smtClean="0">
                <a:solidFill>
                  <a:schemeClr val="tx1"/>
                </a:solidFill>
                <a:latin typeface="Arial"/>
                <a:ea typeface="ＭＳ Ｐゴシック" charset="0"/>
                <a:cs typeface="Arial"/>
              </a:rPr>
              <a:t>Strictly Confidential</a:t>
            </a:r>
            <a:r>
              <a:rPr lang="de-DE" sz="900" kern="1200" dirty="0" smtClean="0">
                <a:solidFill>
                  <a:schemeClr val="tx1"/>
                </a:solidFill>
                <a:latin typeface="Arial"/>
                <a:ea typeface="ＭＳ Ｐゴシック" charset="0"/>
                <a:cs typeface="Arial"/>
              </a:rPr>
              <a:t> © 2014</a:t>
            </a:r>
            <a:endParaRPr lang="en-US" sz="900" dirty="0">
              <a:solidFill>
                <a:schemeClr val="tx1"/>
              </a:solidFill>
              <a:latin typeface="Arial"/>
              <a:cs typeface="Arial"/>
            </a:endParaRPr>
          </a:p>
        </p:txBody>
      </p:sp>
      <p:sp>
        <p:nvSpPr>
          <p:cNvPr id="10" name="Rectangle 9"/>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ectangle 10"/>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3" name="Rectangle 12"/>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2" name="Rectangle 1"/>
          <p:cNvSpPr/>
          <p:nvPr userDrawn="1"/>
        </p:nvSpPr>
        <p:spPr>
          <a:xfrm>
            <a:off x="0" y="3858768"/>
            <a:ext cx="4379976" cy="2999232"/>
          </a:xfrm>
          <a:prstGeom prst="rect">
            <a:avLst/>
          </a:prstGeom>
          <a:blipFill dpi="0" rotWithShape="1">
            <a:blip r:embed="rId3">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19998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71600"/>
            <a:ext cx="8229600" cy="4754563"/>
          </a:xfrm>
        </p:spPr>
        <p:txBody>
          <a:bodyPr/>
          <a:lstStyle/>
          <a:p>
            <a:pPr lvl="0"/>
            <a:endParaRPr lang="en-US" noProof="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FB31B7CC-0BB9-4134-A60B-F21FE9FA0085}" type="datetime1">
              <a:rPr lang="en-US"/>
              <a:pPr>
                <a:defRPr/>
              </a:pPr>
              <a:t>11/18/2014</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9A5C10-6357-44EB-943B-D06DFBD78B68}" type="slidenum">
              <a:rPr lang="en-US"/>
              <a:pPr>
                <a:defRPr/>
              </a:pPr>
              <a:t>‹#›</a:t>
            </a:fld>
            <a:endParaRPr lang="en-US"/>
          </a:p>
        </p:txBody>
      </p:sp>
    </p:spTree>
    <p:extLst>
      <p:ext uri="{BB962C8B-B14F-4D97-AF65-F5344CB8AC3E}">
        <p14:creationId xmlns:p14="http://schemas.microsoft.com/office/powerpoint/2010/main" val="698387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fld id="{FA3910A2-710A-4572-85F7-B10EB1D12DF4}" type="datetime1">
              <a:rPr lang="en-US"/>
              <a:pPr>
                <a:defRPr/>
              </a:pPr>
              <a:t>11/18/2014</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74C131-D00A-4A44-958A-14A85FF2162C}" type="slidenum">
              <a:rPr lang="en-US"/>
              <a:pPr>
                <a:defRPr/>
              </a:pPr>
              <a:t>‹#›</a:t>
            </a:fld>
            <a:endParaRPr lang="en-US"/>
          </a:p>
        </p:txBody>
      </p:sp>
    </p:spTree>
    <p:extLst>
      <p:ext uri="{BB962C8B-B14F-4D97-AF65-F5344CB8AC3E}">
        <p14:creationId xmlns:p14="http://schemas.microsoft.com/office/powerpoint/2010/main" val="1055524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el en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shpDatum"/>
          <p:cNvSpPr>
            <a:spLocks noGrp="1" noChangeArrowheads="1"/>
          </p:cNvSpPr>
          <p:nvPr>
            <p:ph type="dt" sz="half" idx="10"/>
          </p:nvPr>
        </p:nvSpPr>
        <p:spPr>
          <a:xfrm>
            <a:off x="4486275" y="6540500"/>
            <a:ext cx="4157663" cy="327025"/>
          </a:xfrm>
          <a:prstGeom prst="rect">
            <a:avLst/>
          </a:prstGeom>
          <a:ln/>
        </p:spPr>
        <p:txBody>
          <a:bodyPr/>
          <a:lstStyle>
            <a:lvl1pPr>
              <a:defRPr/>
            </a:lvl1pPr>
          </a:lstStyle>
          <a:p>
            <a:pPr>
              <a:defRPr/>
            </a:pPr>
            <a:r>
              <a:rPr lang="nl-NL" smtClean="0"/>
              <a:t>Budgettair beleid | 29 november 2010</a:t>
            </a:r>
            <a:endParaRPr lang="nl-NL"/>
          </a:p>
        </p:txBody>
      </p:sp>
      <p:sp>
        <p:nvSpPr>
          <p:cNvPr id="5" name="shpVoettekst"/>
          <p:cNvSpPr>
            <a:spLocks noGrp="1" noChangeArrowheads="1"/>
          </p:cNvSpPr>
          <p:nvPr>
            <p:ph type="ftr" sz="quarter" idx="11"/>
          </p:nvPr>
        </p:nvSpPr>
        <p:spPr>
          <a:ln/>
        </p:spPr>
        <p:txBody>
          <a:bodyPr/>
          <a:lstStyle>
            <a:lvl1pPr>
              <a:defRPr/>
            </a:lvl1pPr>
          </a:lstStyle>
          <a:p>
            <a:pPr>
              <a:defRPr/>
            </a:pPr>
            <a:endParaRPr lang="nl-NL"/>
          </a:p>
        </p:txBody>
      </p:sp>
      <p:sp>
        <p:nvSpPr>
          <p:cNvPr id="6" name="shpPagina"/>
          <p:cNvSpPr>
            <a:spLocks noGrp="1" noChangeArrowheads="1"/>
          </p:cNvSpPr>
          <p:nvPr>
            <p:ph type="sldNum" sz="quarter" idx="12"/>
          </p:nvPr>
        </p:nvSpPr>
        <p:spPr>
          <a:ln/>
        </p:spPr>
        <p:txBody>
          <a:bodyPr/>
          <a:lstStyle>
            <a:lvl1pPr>
              <a:defRPr/>
            </a:lvl1pPr>
          </a:lstStyle>
          <a:p>
            <a:pPr>
              <a:defRPr/>
            </a:pPr>
            <a:fld id="{F1690EE3-14D3-4088-9560-4A9252443A32}" type="slidenum">
              <a:rPr lang="nl-NL"/>
              <a:pPr>
                <a:defRPr/>
              </a:pPr>
              <a:t>‹#›</a:t>
            </a:fld>
            <a:endParaRPr lang="nl-NL"/>
          </a:p>
        </p:txBody>
      </p:sp>
    </p:spTree>
    <p:extLst>
      <p:ext uri="{BB962C8B-B14F-4D97-AF65-F5344CB8AC3E}">
        <p14:creationId xmlns:p14="http://schemas.microsoft.com/office/powerpoint/2010/main" val="41290735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el en twee tekstkolomm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352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tekst 3"/>
          <p:cNvSpPr>
            <a:spLocks noGrp="1"/>
          </p:cNvSpPr>
          <p:nvPr>
            <p:ph type="body" sz="half" idx="2"/>
          </p:nvPr>
        </p:nvSpPr>
        <p:spPr>
          <a:xfrm>
            <a:off x="4543425" y="1800225"/>
            <a:ext cx="4038600" cy="441483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5" name="shpDatum"/>
          <p:cNvSpPr>
            <a:spLocks noGrp="1" noChangeArrowheads="1"/>
          </p:cNvSpPr>
          <p:nvPr>
            <p:ph type="dt" sz="half" idx="10"/>
          </p:nvPr>
        </p:nvSpPr>
        <p:spPr>
          <a:xfrm>
            <a:off x="4486275" y="6540500"/>
            <a:ext cx="4157663" cy="327025"/>
          </a:xfrm>
          <a:prstGeom prst="rect">
            <a:avLst/>
          </a:prstGeom>
          <a:ln/>
        </p:spPr>
        <p:txBody>
          <a:bodyPr/>
          <a:lstStyle>
            <a:lvl1pPr>
              <a:defRPr/>
            </a:lvl1pPr>
          </a:lstStyle>
          <a:p>
            <a:pPr>
              <a:defRPr/>
            </a:pPr>
            <a:r>
              <a:rPr lang="nl-NL" smtClean="0"/>
              <a:t>Budgettair beleid | 29 november 2010</a:t>
            </a:r>
            <a:endParaRPr lang="nl-NL"/>
          </a:p>
        </p:txBody>
      </p:sp>
      <p:sp>
        <p:nvSpPr>
          <p:cNvPr id="6" name="shpVoettekst"/>
          <p:cNvSpPr>
            <a:spLocks noGrp="1" noChangeArrowheads="1"/>
          </p:cNvSpPr>
          <p:nvPr>
            <p:ph type="ftr" sz="quarter" idx="11"/>
          </p:nvPr>
        </p:nvSpPr>
        <p:spPr>
          <a:ln/>
        </p:spPr>
        <p:txBody>
          <a:bodyPr/>
          <a:lstStyle>
            <a:lvl1pPr>
              <a:defRPr/>
            </a:lvl1pPr>
          </a:lstStyle>
          <a:p>
            <a:pPr>
              <a:defRPr/>
            </a:pPr>
            <a:endParaRPr lang="nl-NL"/>
          </a:p>
        </p:txBody>
      </p:sp>
      <p:sp>
        <p:nvSpPr>
          <p:cNvPr id="7" name="shpPagina"/>
          <p:cNvSpPr>
            <a:spLocks noGrp="1" noChangeArrowheads="1"/>
          </p:cNvSpPr>
          <p:nvPr>
            <p:ph type="sldNum" sz="quarter" idx="12"/>
          </p:nvPr>
        </p:nvSpPr>
        <p:spPr>
          <a:ln/>
        </p:spPr>
        <p:txBody>
          <a:bodyPr/>
          <a:lstStyle>
            <a:lvl1pPr>
              <a:defRPr/>
            </a:lvl1pPr>
          </a:lstStyle>
          <a:p>
            <a:pPr>
              <a:defRPr/>
            </a:pPr>
            <a:fld id="{78BA6DD8-B100-488C-B5EF-E821E1D1294B}" type="slidenum">
              <a:rPr lang="nl-NL"/>
              <a:pPr>
                <a:defRPr/>
              </a:pPr>
              <a:t>‹#›</a:t>
            </a:fld>
            <a:endParaRPr lang="nl-NL"/>
          </a:p>
        </p:txBody>
      </p:sp>
    </p:spTree>
    <p:extLst>
      <p:ext uri="{BB962C8B-B14F-4D97-AF65-F5344CB8AC3E}">
        <p14:creationId xmlns:p14="http://schemas.microsoft.com/office/powerpoint/2010/main" val="237528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Master Title: V2">
    <p:spTree>
      <p:nvGrpSpPr>
        <p:cNvPr id="1" name=""/>
        <p:cNvGrpSpPr/>
        <p:nvPr/>
      </p:nvGrpSpPr>
      <p:grpSpPr>
        <a:xfrm>
          <a:off x="0" y="0"/>
          <a:ext cx="0" cy="0"/>
          <a:chOff x="0" y="0"/>
          <a:chExt cx="0" cy="0"/>
        </a:xfrm>
      </p:grpSpPr>
      <p:pic>
        <p:nvPicPr>
          <p:cNvPr id="10" name="Bild 12"/>
          <p:cNvPicPr>
            <a:picLocks noChangeAspect="1"/>
          </p:cNvPicPr>
          <p:nvPr userDrawn="1"/>
        </p:nvPicPr>
        <p:blipFill>
          <a:blip r:embed="rId2">
            <a:alphaModFix amt="30000"/>
          </a:blip>
          <a:stretch>
            <a:fillRect/>
          </a:stretch>
        </p:blipFill>
        <p:spPr>
          <a:xfrm>
            <a:off x="3133426" y="1130968"/>
            <a:ext cx="5938818" cy="5938818"/>
          </a:xfrm>
          <a:prstGeom prst="rect">
            <a:avLst/>
          </a:prstGeom>
        </p:spPr>
      </p:pic>
      <p:sp>
        <p:nvSpPr>
          <p:cNvPr id="7" name="Rectangle 2"/>
          <p:cNvSpPr>
            <a:spLocks noGrp="1" noChangeArrowheads="1"/>
          </p:cNvSpPr>
          <p:nvPr>
            <p:ph type="ctrTitle" hasCustomPrompt="1"/>
          </p:nvPr>
        </p:nvSpPr>
        <p:spPr>
          <a:xfrm>
            <a:off x="1065177" y="3958989"/>
            <a:ext cx="7538185" cy="1011238"/>
          </a:xfrm>
        </p:spPr>
        <p:txBody>
          <a:bodyPr bIns="0"/>
          <a:lstStyle>
            <a:lvl1pPr>
              <a:defRPr sz="3500">
                <a:solidFill>
                  <a:schemeClr val="tx1"/>
                </a:solidFill>
                <a:latin typeface="Arial"/>
                <a:cs typeface="Arial"/>
              </a:defRPr>
            </a:lvl1pPr>
          </a:lstStyle>
          <a:p>
            <a:pPr lvl="0"/>
            <a:r>
              <a:rPr lang="en-US" noProof="0" dirty="0" smtClean="0"/>
              <a:t>Master Title: Version 2</a:t>
            </a:r>
          </a:p>
        </p:txBody>
      </p:sp>
      <p:sp>
        <p:nvSpPr>
          <p:cNvPr id="8" name="Rectangle 3"/>
          <p:cNvSpPr>
            <a:spLocks noGrp="1" noChangeArrowheads="1"/>
          </p:cNvSpPr>
          <p:nvPr>
            <p:ph type="subTitle" idx="1" hasCustomPrompt="1"/>
          </p:nvPr>
        </p:nvSpPr>
        <p:spPr>
          <a:xfrm>
            <a:off x="1065327" y="5131316"/>
            <a:ext cx="7539711" cy="647700"/>
          </a:xfrm>
          <a:prstGeom prst="rect">
            <a:avLst/>
          </a:prstGeom>
        </p:spPr>
        <p:txBody>
          <a:bodyPr lIns="0" tIns="0" rIns="0" bIns="0"/>
          <a:lstStyle>
            <a:lvl1pPr marL="0" indent="0">
              <a:buFontTx/>
              <a:buNone/>
              <a:defRPr sz="2000" b="0" baseline="0">
                <a:solidFill>
                  <a:schemeClr val="accent2"/>
                </a:solidFill>
                <a:latin typeface="Arial"/>
                <a:cs typeface="Arial"/>
              </a:defRPr>
            </a:lvl1pPr>
          </a:lstStyle>
          <a:p>
            <a:pPr lvl="0"/>
            <a:r>
              <a:rPr lang="en-US" noProof="0" dirty="0" smtClean="0"/>
              <a:t>Name of the contributor</a:t>
            </a:r>
          </a:p>
          <a:p>
            <a:pPr lvl="0"/>
            <a:r>
              <a:rPr lang="en-US" noProof="0" dirty="0" smtClean="0"/>
              <a:t>Name of the event, venue, 00 Month 2012</a:t>
            </a:r>
          </a:p>
        </p:txBody>
      </p:sp>
      <p:sp>
        <p:nvSpPr>
          <p:cNvPr id="11" name="Rectangle 4"/>
          <p:cNvSpPr txBox="1">
            <a:spLocks noChangeArrowheads="1"/>
          </p:cNvSpPr>
          <p:nvPr userDrawn="1"/>
        </p:nvSpPr>
        <p:spPr bwMode="auto">
          <a:xfrm>
            <a:off x="1065327" y="6453187"/>
            <a:ext cx="4175874" cy="21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defPPr>
              <a:defRPr lang="de-DE"/>
            </a:defPPr>
            <a:lvl1pPr algn="r" rtl="0" fontAlgn="base">
              <a:spcBef>
                <a:spcPct val="0"/>
              </a:spcBef>
              <a:spcAft>
                <a:spcPct val="0"/>
              </a:spcAft>
              <a:defRPr sz="900" kern="1200">
                <a:solidFill>
                  <a:schemeClr val="bg1"/>
                </a:solidFill>
                <a:latin typeface="Minion Pro"/>
                <a:ea typeface="ＭＳ Ｐゴシック" charset="0"/>
                <a:cs typeface="Minion Pro"/>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900" kern="1200" noProof="0" dirty="0" smtClean="0">
                <a:solidFill>
                  <a:schemeClr val="tx1"/>
                </a:solidFill>
                <a:latin typeface="Arial"/>
                <a:ea typeface="ＭＳ Ｐゴシック" charset="0"/>
                <a:cs typeface="Arial"/>
              </a:rPr>
              <a:t>Strictly Confidential</a:t>
            </a:r>
            <a:r>
              <a:rPr lang="de-DE" sz="900" kern="1200" dirty="0" smtClean="0">
                <a:solidFill>
                  <a:schemeClr val="tx1"/>
                </a:solidFill>
                <a:latin typeface="Arial"/>
                <a:ea typeface="ＭＳ Ｐゴシック" charset="0"/>
                <a:cs typeface="Arial"/>
              </a:rPr>
              <a:t> © 2014</a:t>
            </a:r>
            <a:endParaRPr lang="en-US" sz="900" dirty="0">
              <a:solidFill>
                <a:schemeClr val="tx1"/>
              </a:solidFill>
              <a:latin typeface="Arial"/>
              <a:cs typeface="Arial"/>
            </a:endParaRPr>
          </a:p>
        </p:txBody>
      </p:sp>
    </p:spTree>
    <p:extLst>
      <p:ext uri="{BB962C8B-B14F-4D97-AF65-F5344CB8AC3E}">
        <p14:creationId xmlns:p14="http://schemas.microsoft.com/office/powerpoint/2010/main" val="37522704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01">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p:txBody>
          <a:bodyPr/>
          <a:lstStyle>
            <a:lvl3pPr marL="361950" indent="-361950">
              <a:buFont typeface="Arial" panose="020B0604020202020204" pitchFamily="34" charset="0"/>
              <a:buChar char="•"/>
              <a:defRPr/>
            </a:lvl3p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spTree>
    <p:extLst>
      <p:ext uri="{BB962C8B-B14F-4D97-AF65-F5344CB8AC3E}">
        <p14:creationId xmlns:p14="http://schemas.microsoft.com/office/powerpoint/2010/main" val="36866143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02">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0" y="3716338"/>
            <a:ext cx="8496300" cy="2305050"/>
          </a:xfrm>
        </p:spPr>
        <p:txBody>
          <a:bodyPr anchor="ctr" anchorCtr="1"/>
          <a:lstStyle>
            <a:lvl1pPr algn="ctr">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323850" y="1268413"/>
            <a:ext cx="8496300" cy="2305050"/>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2089624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03">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
        <p:nvSpPr>
          <p:cNvPr id="6" name="Inhaltsplatzhalter 5"/>
          <p:cNvSpPr>
            <a:spLocks noGrp="1"/>
          </p:cNvSpPr>
          <p:nvPr>
            <p:ph sz="quarter" idx="12" hasCustomPrompt="1"/>
          </p:nvPr>
        </p:nvSpPr>
        <p:spPr>
          <a:xfrm>
            <a:off x="323851" y="1268413"/>
            <a:ext cx="4176712" cy="4752975"/>
          </a:xfrm>
        </p:spPr>
        <p:txBody>
          <a:bodyPr/>
          <a:lstStyle>
            <a:lvl1pPr algn="l">
              <a:buFontTx/>
              <a:buNone/>
              <a:defRPr sz="2500">
                <a:solidFill>
                  <a:schemeClr val="accent1"/>
                </a:solidFill>
              </a:defRPr>
            </a:lvl1pPr>
            <a:lvl2pPr algn="ctr">
              <a:buFontTx/>
              <a:buNone/>
              <a:defRPr sz="2500">
                <a:solidFill>
                  <a:schemeClr val="accent1"/>
                </a:solidFill>
              </a:defRPr>
            </a:lvl2pPr>
            <a:lvl3pPr marL="0" indent="0" algn="ctr">
              <a:buFontTx/>
              <a:buNone/>
              <a:defRPr sz="2500">
                <a:solidFill>
                  <a:schemeClr val="accent1"/>
                </a:solidFill>
              </a:defRPr>
            </a:lvl3pPr>
            <a:lvl4pPr marL="0" indent="0" algn="ctr">
              <a:buFontTx/>
              <a:buNone/>
              <a:defRPr sz="2500">
                <a:solidFill>
                  <a:schemeClr val="accent1"/>
                </a:solidFill>
              </a:defRPr>
            </a:lvl4pPr>
            <a:lvl5pPr marL="0" indent="0" algn="ctr">
              <a:buFontTx/>
              <a:buNone/>
              <a:defRPr sz="2500">
                <a:solidFill>
                  <a:schemeClr val="accent1"/>
                </a:solidFill>
              </a:defRPr>
            </a:lvl5pPr>
          </a:lstStyle>
          <a:p>
            <a:pPr lvl="0"/>
            <a:r>
              <a:rPr lang="en-US" noProof="0" dirty="0" err="1" smtClean="0"/>
              <a:t>Textmaster</a:t>
            </a:r>
            <a:endParaRPr lang="en-US" noProof="0" dirty="0"/>
          </a:p>
        </p:txBody>
      </p:sp>
      <p:sp>
        <p:nvSpPr>
          <p:cNvPr id="7" name="Bildplatzhalter 6"/>
          <p:cNvSpPr>
            <a:spLocks noGrp="1"/>
          </p:cNvSpPr>
          <p:nvPr>
            <p:ph type="pic" sz="quarter" idx="13" hasCustomPrompt="1"/>
          </p:nvPr>
        </p:nvSpPr>
        <p:spPr>
          <a:xfrm>
            <a:off x="4643438" y="1268413"/>
            <a:ext cx="4176712" cy="4752975"/>
          </a:xfrm>
        </p:spPr>
        <p:txBody>
          <a:bodyPr/>
          <a:lstStyle/>
          <a:p>
            <a:r>
              <a:rPr lang="en-US" noProof="0" dirty="0" smtClean="0"/>
              <a:t>Images</a:t>
            </a:r>
            <a:endParaRPr lang="en-US" noProof="0" dirty="0"/>
          </a:p>
        </p:txBody>
      </p:sp>
    </p:spTree>
    <p:extLst>
      <p:ext uri="{BB962C8B-B14F-4D97-AF65-F5344CB8AC3E}">
        <p14:creationId xmlns:p14="http://schemas.microsoft.com/office/powerpoint/2010/main" val="254192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en-US" noProof="0" dirty="0" err="1" smtClean="0"/>
              <a:t>Titlemaster</a:t>
            </a:r>
            <a:endParaRPr lang="en-US" noProof="0" dirty="0"/>
          </a:p>
        </p:txBody>
      </p:sp>
      <p:sp>
        <p:nvSpPr>
          <p:cNvPr id="3" name="Fußzeilenplatzhalter 2"/>
          <p:cNvSpPr>
            <a:spLocks noGrp="1"/>
          </p:cNvSpPr>
          <p:nvPr>
            <p:ph type="ftr" sz="quarter" idx="10"/>
          </p:nvPr>
        </p:nvSpPr>
        <p:spPr/>
        <p:txBody>
          <a:bodyPr/>
          <a:lstStyle/>
          <a:p>
            <a:pPr>
              <a:defRPr/>
            </a:pPr>
            <a:r>
              <a:rPr lang="en-US" dirty="0" smtClean="0"/>
              <a:t>Title of Presentation</a:t>
            </a:r>
            <a:endParaRPr lang="en-US" dirty="0"/>
          </a:p>
        </p:txBody>
      </p:sp>
      <p:sp>
        <p:nvSpPr>
          <p:cNvPr id="4" name="Foliennummernplatzhalter 3"/>
          <p:cNvSpPr>
            <a:spLocks noGrp="1"/>
          </p:cNvSpPr>
          <p:nvPr>
            <p:ph type="sldNum" sz="quarter" idx="11"/>
          </p:nvPr>
        </p:nvSpPr>
        <p:spPr/>
        <p:txBody>
          <a:bodyPr/>
          <a:lstStyle/>
          <a:p>
            <a:pPr>
              <a:defRPr/>
            </a:pPr>
            <a:fld id="{EF62D93A-3BA0-8848-BFA3-D7046C1B555D}" type="slidenum">
              <a:rPr lang="en-US" smtClean="0"/>
              <a:pPr>
                <a:defRPr/>
              </a:pPr>
              <a:t>‹#›</a:t>
            </a:fld>
            <a:endParaRPr lang="en-US" dirty="0"/>
          </a:p>
        </p:txBody>
      </p:sp>
    </p:spTree>
    <p:extLst>
      <p:ext uri="{BB962C8B-B14F-4D97-AF65-F5344CB8AC3E}">
        <p14:creationId xmlns:p14="http://schemas.microsoft.com/office/powerpoint/2010/main" val="321547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V1">
    <p:spTree>
      <p:nvGrpSpPr>
        <p:cNvPr id="1" name=""/>
        <p:cNvGrpSpPr/>
        <p:nvPr/>
      </p:nvGrpSpPr>
      <p:grpSpPr>
        <a:xfrm>
          <a:off x="0" y="0"/>
          <a:ext cx="0" cy="0"/>
          <a:chOff x="0" y="0"/>
          <a:chExt cx="0" cy="0"/>
        </a:xfrm>
      </p:grpSpPr>
      <p:pic>
        <p:nvPicPr>
          <p:cNvPr id="10" name="Picture 2" descr="I:\_GregW\1322550 WBGIS - ITS Sub Branding\WBGIS_ITS-PPT_footer-06.jpg"/>
          <p:cNvPicPr>
            <a:picLocks noChangeAspect="1" noChangeArrowheads="1"/>
          </p:cNvPicPr>
          <p:nvPr userDrawn="1"/>
        </p:nvPicPr>
        <p:blipFill>
          <a:blip r:embed="rId2"/>
          <a:srcRect b="82105"/>
          <a:stretch>
            <a:fillRect/>
          </a:stretch>
        </p:blipFill>
        <p:spPr bwMode="auto">
          <a:xfrm>
            <a:off x="0" y="1379624"/>
            <a:ext cx="9144000" cy="136358"/>
          </a:xfrm>
          <a:prstGeom prst="rect">
            <a:avLst/>
          </a:prstGeom>
          <a:noFill/>
        </p:spPr>
      </p:pic>
      <p:sp>
        <p:nvSpPr>
          <p:cNvPr id="13" name="Rectangle 12"/>
          <p:cNvSpPr/>
          <p:nvPr userDrawn="1"/>
        </p:nvSpPr>
        <p:spPr>
          <a:xfrm>
            <a:off x="0" y="1283371"/>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1" name="Rectangle 10"/>
          <p:cNvSpPr/>
          <p:nvPr userDrawn="1"/>
        </p:nvSpPr>
        <p:spPr>
          <a:xfrm>
            <a:off x="0" y="6288504"/>
            <a:ext cx="9144000" cy="47805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2"/>
          <p:cNvSpPr>
            <a:spLocks noGrp="1" noChangeArrowheads="1"/>
          </p:cNvSpPr>
          <p:nvPr>
            <p:ph type="ctrTitle" hasCustomPrompt="1"/>
          </p:nvPr>
        </p:nvSpPr>
        <p:spPr>
          <a:xfrm>
            <a:off x="4780546" y="2986248"/>
            <a:ext cx="3349461" cy="1011238"/>
          </a:xfrm>
        </p:spPr>
        <p:txBody>
          <a:bodyPr bIns="0"/>
          <a:lstStyle>
            <a:lvl1pPr>
              <a:defRPr sz="3500">
                <a:solidFill>
                  <a:srgbClr val="002345"/>
                </a:solidFill>
                <a:latin typeface="Arial"/>
                <a:cs typeface="Arial"/>
              </a:defRPr>
            </a:lvl1pPr>
          </a:lstStyle>
          <a:p>
            <a:pPr lvl="0"/>
            <a:r>
              <a:rPr lang="en-US" noProof="0" dirty="0" smtClean="0"/>
              <a:t>Thank you</a:t>
            </a:r>
          </a:p>
        </p:txBody>
      </p:sp>
      <p:sp>
        <p:nvSpPr>
          <p:cNvPr id="6" name="Rectangle 3"/>
          <p:cNvSpPr>
            <a:spLocks noGrp="1" noChangeArrowheads="1"/>
          </p:cNvSpPr>
          <p:nvPr>
            <p:ph type="subTitle" idx="1" hasCustomPrompt="1"/>
          </p:nvPr>
        </p:nvSpPr>
        <p:spPr>
          <a:xfrm>
            <a:off x="4780547" y="4026716"/>
            <a:ext cx="339115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rgbClr val="00ADE4"/>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
        <p:nvSpPr>
          <p:cNvPr id="8" name="Rectangle 7"/>
          <p:cNvSpPr/>
          <p:nvPr userDrawn="1"/>
        </p:nvSpPr>
        <p:spPr>
          <a:xfrm>
            <a:off x="0" y="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9" name="Rectangle 8"/>
          <p:cNvSpPr/>
          <p:nvPr userDrawn="1"/>
        </p:nvSpPr>
        <p:spPr>
          <a:xfrm>
            <a:off x="0" y="6766560"/>
            <a:ext cx="9144000" cy="91440"/>
          </a:xfrm>
          <a:prstGeom prst="rect">
            <a:avLst/>
          </a:prstGeom>
          <a:solidFill>
            <a:schemeClr val="accent2"/>
          </a:solidFill>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2" name="Rectangle 11"/>
          <p:cNvSpPr/>
          <p:nvPr userDrawn="1"/>
        </p:nvSpPr>
        <p:spPr>
          <a:xfrm>
            <a:off x="0" y="3858768"/>
            <a:ext cx="4379976" cy="2999232"/>
          </a:xfrm>
          <a:prstGeom prst="rect">
            <a:avLst/>
          </a:prstGeom>
          <a:blipFill dpi="0" rotWithShape="1">
            <a:blip r:embed="rId3">
              <a:alphaModFix amt="30000"/>
            </a:blip>
            <a:srcRect/>
            <a:stretch>
              <a:fillRect/>
            </a:stretch>
          </a:bli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156345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losing Slide: V2">
    <p:spTree>
      <p:nvGrpSpPr>
        <p:cNvPr id="1" name=""/>
        <p:cNvGrpSpPr/>
        <p:nvPr/>
      </p:nvGrpSpPr>
      <p:grpSpPr>
        <a:xfrm>
          <a:off x="0" y="0"/>
          <a:ext cx="0" cy="0"/>
          <a:chOff x="0" y="0"/>
          <a:chExt cx="0" cy="0"/>
        </a:xfrm>
      </p:grpSpPr>
      <p:sp>
        <p:nvSpPr>
          <p:cNvPr id="13" name="Rechteck 12"/>
          <p:cNvSpPr/>
          <p:nvPr userDrawn="1"/>
        </p:nvSpPr>
        <p:spPr>
          <a:xfrm>
            <a:off x="0" y="1278000"/>
            <a:ext cx="9144000" cy="55800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dirty="0"/>
          </a:p>
        </p:txBody>
      </p:sp>
      <p:pic>
        <p:nvPicPr>
          <p:cNvPr id="14" name="Bild 13"/>
          <p:cNvPicPr>
            <a:picLocks noChangeAspect="1"/>
          </p:cNvPicPr>
          <p:nvPr userDrawn="1"/>
        </p:nvPicPr>
        <p:blipFill>
          <a:blip r:embed="rId2">
            <a:alphaModFix amt="30000"/>
          </a:blip>
          <a:stretch>
            <a:fillRect/>
          </a:stretch>
        </p:blipFill>
        <p:spPr>
          <a:xfrm>
            <a:off x="3059832" y="1057374"/>
            <a:ext cx="6012412" cy="6012412"/>
          </a:xfrm>
          <a:prstGeom prst="rect">
            <a:avLst/>
          </a:prstGeom>
        </p:spPr>
      </p:pic>
      <p:sp>
        <p:nvSpPr>
          <p:cNvPr id="7" name="Rectangle 2"/>
          <p:cNvSpPr>
            <a:spLocks noGrp="1" noChangeArrowheads="1"/>
          </p:cNvSpPr>
          <p:nvPr>
            <p:ph type="ctrTitle" hasCustomPrompt="1"/>
          </p:nvPr>
        </p:nvSpPr>
        <p:spPr>
          <a:xfrm>
            <a:off x="1152800" y="1272561"/>
            <a:ext cx="7017314" cy="1011238"/>
          </a:xfrm>
        </p:spPr>
        <p:txBody>
          <a:bodyPr bIns="0"/>
          <a:lstStyle>
            <a:lvl1pPr>
              <a:defRPr sz="3500">
                <a:solidFill>
                  <a:schemeClr val="tx1"/>
                </a:solidFill>
                <a:latin typeface="Arial"/>
                <a:cs typeface="Arial"/>
              </a:defRPr>
            </a:lvl1pPr>
          </a:lstStyle>
          <a:p>
            <a:pPr lvl="0"/>
            <a:r>
              <a:rPr lang="en-US" noProof="0" dirty="0" smtClean="0"/>
              <a:t>Thank you</a:t>
            </a:r>
          </a:p>
        </p:txBody>
      </p:sp>
      <p:sp>
        <p:nvSpPr>
          <p:cNvPr id="8" name="Rectangle 3"/>
          <p:cNvSpPr>
            <a:spLocks noGrp="1" noChangeArrowheads="1"/>
          </p:cNvSpPr>
          <p:nvPr>
            <p:ph type="subTitle" idx="1" hasCustomPrompt="1"/>
          </p:nvPr>
        </p:nvSpPr>
        <p:spPr>
          <a:xfrm>
            <a:off x="1152968" y="4026716"/>
            <a:ext cx="7018734" cy="2089444"/>
          </a:xfrm>
          <a:prstGeom prst="rect">
            <a:avLst/>
          </a:prstGeom>
        </p:spPr>
        <p:txBody>
          <a:bodyPr lIns="0" tIns="0" rIns="0" bIns="0" anchor="b"/>
          <a:lstStyle>
            <a:lvl1pPr marL="0" marR="0" indent="0" algn="l" defTabSz="457200" rtl="0" eaLnBrk="1" fontAlgn="auto" latinLnBrk="0" hangingPunct="1">
              <a:lnSpc>
                <a:spcPct val="100000"/>
              </a:lnSpc>
              <a:spcBef>
                <a:spcPct val="20000"/>
              </a:spcBef>
              <a:spcAft>
                <a:spcPts val="0"/>
              </a:spcAft>
              <a:buClrTx/>
              <a:buSzTx/>
              <a:buFontTx/>
              <a:buNone/>
              <a:tabLst/>
              <a:defRPr sz="900" b="0" baseline="0">
                <a:solidFill>
                  <a:schemeClr val="accent2"/>
                </a:solidFill>
                <a:latin typeface="Arial"/>
                <a:cs typeface="Arial"/>
              </a:defRPr>
            </a:lvl1pPr>
          </a:lstStyle>
          <a:p>
            <a:pPr lvl="0"/>
            <a:r>
              <a:rPr lang="en-US" noProof="0" dirty="0" smtClean="0"/>
              <a:t>World Bank Group</a:t>
            </a:r>
          </a:p>
          <a:p>
            <a:pPr lvl="0"/>
            <a:r>
              <a:rPr lang="en-US" noProof="0" dirty="0" smtClean="0"/>
              <a:t>Address Line 1</a:t>
            </a:r>
          </a:p>
          <a:p>
            <a:pPr marL="0" marR="0" lvl="0" indent="0" algn="l" defTabSz="457200" rtl="0" eaLnBrk="1" fontAlgn="auto" latinLnBrk="0" hangingPunct="1">
              <a:lnSpc>
                <a:spcPct val="100000"/>
              </a:lnSpc>
              <a:spcBef>
                <a:spcPct val="20000"/>
              </a:spcBef>
              <a:spcAft>
                <a:spcPts val="0"/>
              </a:spcAft>
              <a:buClrTx/>
              <a:buSzTx/>
              <a:buFontTx/>
              <a:buNone/>
              <a:tabLst/>
              <a:defRPr/>
            </a:pPr>
            <a:r>
              <a:rPr lang="en-US" noProof="0" dirty="0" smtClean="0"/>
              <a:t>Address Line 1</a:t>
            </a:r>
          </a:p>
          <a:p>
            <a:pPr lvl="0"/>
            <a:r>
              <a:rPr lang="en-US" noProof="0" dirty="0" smtClean="0"/>
              <a:t>City ABC</a:t>
            </a:r>
          </a:p>
          <a:p>
            <a:pPr lvl="0"/>
            <a:r>
              <a:rPr lang="en-US" noProof="0" dirty="0" smtClean="0"/>
              <a:t>State DEFG</a:t>
            </a:r>
          </a:p>
        </p:txBody>
      </p:sp>
    </p:spTree>
    <p:extLst>
      <p:ext uri="{BB962C8B-B14F-4D97-AF65-F5344CB8AC3E}">
        <p14:creationId xmlns:p14="http://schemas.microsoft.com/office/powerpoint/2010/main" val="2396073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6885BDA-C822-4201-90F2-FE79A167D67D}"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82195-70B8-4CB9-86FE-190EE8F2B36D}" type="slidenum">
              <a:rPr lang="en-US" smtClean="0"/>
              <a:t>‹#›</a:t>
            </a:fld>
            <a:endParaRPr lang="en-US"/>
          </a:p>
        </p:txBody>
      </p:sp>
    </p:spTree>
    <p:extLst>
      <p:ext uri="{BB962C8B-B14F-4D97-AF65-F5344CB8AC3E}">
        <p14:creationId xmlns:p14="http://schemas.microsoft.com/office/powerpoint/2010/main" val="1796426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bwMode="auto">
          <a:xfrm>
            <a:off x="323850" y="260350"/>
            <a:ext cx="84963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b" anchorCtr="0" compatLnSpc="1">
            <a:prstTxWarp prst="textNoShape">
              <a:avLst/>
            </a:prstTxWarp>
          </a:bodyPr>
          <a:lstStyle/>
          <a:p>
            <a:pPr lvl="0"/>
            <a:r>
              <a:rPr lang="en-US" noProof="0" smtClean="0"/>
              <a:t>This is a headline</a:t>
            </a:r>
            <a:endParaRPr lang="en-US" noProof="0"/>
          </a:p>
        </p:txBody>
      </p:sp>
      <p:sp>
        <p:nvSpPr>
          <p:cNvPr id="9" name="Rectangle 5"/>
          <p:cNvSpPr>
            <a:spLocks noGrp="1" noChangeArrowheads="1"/>
          </p:cNvSpPr>
          <p:nvPr>
            <p:ph type="ftr" sz="quarter" idx="3"/>
          </p:nvPr>
        </p:nvSpPr>
        <p:spPr bwMode="auto">
          <a:xfrm>
            <a:off x="2310063" y="6360101"/>
            <a:ext cx="4558326" cy="215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lvl1pPr>
              <a:defRPr sz="900">
                <a:solidFill>
                  <a:schemeClr val="tx1">
                    <a:lumMod val="75000"/>
                    <a:lumOff val="25000"/>
                  </a:schemeClr>
                </a:solidFill>
                <a:latin typeface="Arial"/>
                <a:cs typeface="Arial"/>
              </a:defRPr>
            </a:lvl1pPr>
          </a:lstStyle>
          <a:p>
            <a:pPr>
              <a:defRPr/>
            </a:pPr>
            <a:r>
              <a:rPr lang="en-US" dirty="0" smtClean="0"/>
              <a:t>Title of Presentation</a:t>
            </a:r>
            <a:endParaRPr lang="en-US" dirty="0"/>
          </a:p>
        </p:txBody>
      </p:sp>
      <p:sp>
        <p:nvSpPr>
          <p:cNvPr id="10" name="Rectangle 6"/>
          <p:cNvSpPr>
            <a:spLocks noGrp="1" noChangeArrowheads="1"/>
          </p:cNvSpPr>
          <p:nvPr>
            <p:ph type="sldNum" sz="quarter" idx="4"/>
          </p:nvPr>
        </p:nvSpPr>
        <p:spPr bwMode="auto">
          <a:xfrm>
            <a:off x="8532118" y="6360102"/>
            <a:ext cx="28803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lvl1pPr algn="l">
              <a:defRPr sz="900">
                <a:solidFill>
                  <a:schemeClr val="tx1">
                    <a:lumMod val="75000"/>
                    <a:lumOff val="25000"/>
                  </a:schemeClr>
                </a:solidFill>
                <a:latin typeface="Arial"/>
                <a:cs typeface="Arial"/>
              </a:defRPr>
            </a:lvl1pPr>
          </a:lstStyle>
          <a:p>
            <a:pPr>
              <a:defRPr/>
            </a:pPr>
            <a:fld id="{EF62D93A-3BA0-8848-BFA3-D7046C1B555D}" type="slidenum">
              <a:rPr lang="en-US" smtClean="0"/>
              <a:pPr>
                <a:defRPr/>
              </a:pPr>
              <a:t>‹#›</a:t>
            </a:fld>
            <a:endParaRPr lang="en-US" dirty="0"/>
          </a:p>
        </p:txBody>
      </p:sp>
      <p:sp>
        <p:nvSpPr>
          <p:cNvPr id="12" name="Rectangle 4"/>
          <p:cNvSpPr txBox="1">
            <a:spLocks noChangeArrowheads="1"/>
          </p:cNvSpPr>
          <p:nvPr userDrawn="1"/>
        </p:nvSpPr>
        <p:spPr bwMode="auto">
          <a:xfrm>
            <a:off x="6941528" y="6356903"/>
            <a:ext cx="1445254" cy="219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36000" rIns="0" bIns="0" numCol="1" anchor="t" anchorCtr="0" compatLnSpc="1">
            <a:prstTxWarp prst="textNoShape">
              <a:avLst/>
            </a:prstTxWarp>
          </a:bodyPr>
          <a:lstStyle>
            <a:defPPr>
              <a:defRPr lang="de-DE"/>
            </a:defPPr>
            <a:lvl1pPr algn="r" rtl="0" fontAlgn="base">
              <a:spcBef>
                <a:spcPct val="0"/>
              </a:spcBef>
              <a:spcAft>
                <a:spcPct val="0"/>
              </a:spcAft>
              <a:defRPr sz="900" kern="1200">
                <a:solidFill>
                  <a:schemeClr val="bg1"/>
                </a:solidFill>
                <a:latin typeface="Minion Pro"/>
                <a:ea typeface="ＭＳ Ｐゴシック" charset="0"/>
                <a:cs typeface="Minion Pro"/>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n-US" sz="900" kern="1200" noProof="0" dirty="0" smtClean="0">
                <a:solidFill>
                  <a:schemeClr val="tx1">
                    <a:lumMod val="75000"/>
                    <a:lumOff val="25000"/>
                  </a:schemeClr>
                </a:solidFill>
                <a:latin typeface="Arial"/>
                <a:ea typeface="ＭＳ Ｐゴシック" charset="0"/>
                <a:cs typeface="Arial"/>
              </a:rPr>
              <a:t>Strictly Confidential</a:t>
            </a:r>
            <a:r>
              <a:rPr lang="en-US" sz="900" kern="1200" dirty="0" smtClean="0">
                <a:solidFill>
                  <a:schemeClr val="tx1">
                    <a:lumMod val="75000"/>
                    <a:lumOff val="25000"/>
                  </a:schemeClr>
                </a:solidFill>
                <a:latin typeface="Arial"/>
                <a:ea typeface="ＭＳ Ｐゴシック" charset="0"/>
                <a:cs typeface="Arial"/>
              </a:rPr>
              <a:t> © 2014</a:t>
            </a:r>
            <a:endParaRPr lang="en-US" sz="900" dirty="0">
              <a:solidFill>
                <a:schemeClr val="tx1">
                  <a:lumMod val="75000"/>
                  <a:lumOff val="25000"/>
                </a:schemeClr>
              </a:solidFill>
              <a:latin typeface="Arial"/>
              <a:cs typeface="Arial"/>
            </a:endParaRPr>
          </a:p>
        </p:txBody>
      </p:sp>
      <p:sp>
        <p:nvSpPr>
          <p:cNvPr id="2" name="Textplatzhalter 1"/>
          <p:cNvSpPr>
            <a:spLocks noGrp="1"/>
          </p:cNvSpPr>
          <p:nvPr>
            <p:ph type="body" idx="1"/>
          </p:nvPr>
        </p:nvSpPr>
        <p:spPr>
          <a:xfrm>
            <a:off x="323850" y="1268413"/>
            <a:ext cx="8496300" cy="4752975"/>
          </a:xfrm>
          <a:prstGeom prst="rect">
            <a:avLst/>
          </a:prstGeom>
        </p:spPr>
        <p:txBody>
          <a:bodyPr vert="horz" lIns="0" tIns="0" rIns="0" bIns="0" rtlCol="0">
            <a:noAutofit/>
          </a:bodyPr>
          <a:lstStyle/>
          <a:p>
            <a:pPr lvl="0"/>
            <a:r>
              <a:rPr lang="en-US" noProof="0" dirty="0" err="1" smtClean="0"/>
              <a:t>Textmaster</a:t>
            </a:r>
            <a:endParaRPr lang="en-US" noProof="0" dirty="0" smtClean="0"/>
          </a:p>
          <a:p>
            <a:pPr lvl="1"/>
            <a:r>
              <a:rPr lang="en-US" noProof="0" dirty="0" smtClean="0"/>
              <a:t>Second Layer</a:t>
            </a:r>
          </a:p>
          <a:p>
            <a:pPr lvl="2"/>
            <a:r>
              <a:rPr lang="en-US" noProof="0" dirty="0" smtClean="0"/>
              <a:t>Third Layer</a:t>
            </a:r>
          </a:p>
          <a:p>
            <a:pPr lvl="3"/>
            <a:r>
              <a:rPr lang="en-US" noProof="0" dirty="0" smtClean="0"/>
              <a:t>Fourth Layer</a:t>
            </a:r>
          </a:p>
          <a:p>
            <a:pPr lvl="4"/>
            <a:r>
              <a:rPr lang="en-US" noProof="0" dirty="0" smtClean="0"/>
              <a:t>Fifth Layer</a:t>
            </a:r>
          </a:p>
          <a:p>
            <a:pPr lvl="5"/>
            <a:r>
              <a:rPr lang="en-US" noProof="0" dirty="0" smtClean="0"/>
              <a:t>6</a:t>
            </a:r>
            <a:endParaRPr lang="en-US" noProof="0" dirty="0"/>
          </a:p>
        </p:txBody>
      </p:sp>
      <p:pic>
        <p:nvPicPr>
          <p:cNvPr id="11" name="Picture 2" descr="U:\1405265\1405265 WBG Logo\LOGO FILES\Horizontal\WBG_Horizontal_Color\web\WBG_Horizontal-RGB-web.jpg"/>
          <p:cNvPicPr>
            <a:picLocks noChangeAspect="1" noChangeArrowheads="1"/>
          </p:cNvPicPr>
          <p:nvPr userDrawn="1"/>
        </p:nvPicPr>
        <p:blipFill rotWithShape="1">
          <a:blip r:embed="rId15">
            <a:extLst>
              <a:ext uri="{28A0092B-C50C-407E-A947-70E740481C1C}">
                <a14:useLocalDpi xmlns:a14="http://schemas.microsoft.com/office/drawing/2010/main" val="0"/>
              </a:ext>
            </a:extLst>
          </a:blip>
          <a:srcRect r="-715"/>
          <a:stretch/>
        </p:blipFill>
        <p:spPr bwMode="auto">
          <a:xfrm>
            <a:off x="323851" y="6302501"/>
            <a:ext cx="1689433" cy="329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2819458"/>
      </p:ext>
    </p:extLst>
  </p:cSld>
  <p:clrMap bg1="lt1" tx1="dk1" bg2="lt2" tx2="dk2" accent1="accent1" accent2="accent2" accent3="accent3" accent4="accent4" accent5="accent5" accent6="accent6" hlink="hlink" folHlink="folHlink"/>
  <p:sldLayoutIdLst>
    <p:sldLayoutId id="2147483665" r:id="rId1"/>
    <p:sldLayoutId id="2147483681" r:id="rId2"/>
    <p:sldLayoutId id="2147483656" r:id="rId3"/>
    <p:sldLayoutId id="2147483660" r:id="rId4"/>
    <p:sldLayoutId id="2147483661" r:id="rId5"/>
    <p:sldLayoutId id="2147483659" r:id="rId6"/>
    <p:sldLayoutId id="2147483680" r:id="rId7"/>
    <p:sldLayoutId id="2147483663" r:id="rId8"/>
    <p:sldLayoutId id="2147483683" r:id="rId9"/>
    <p:sldLayoutId id="2147483685" r:id="rId10"/>
    <p:sldLayoutId id="2147483687" r:id="rId11"/>
    <p:sldLayoutId id="2147483688" r:id="rId12"/>
    <p:sldLayoutId id="2147483689" r:id="rId13"/>
  </p:sldLayoutIdLst>
  <p:timing>
    <p:tnLst>
      <p:par>
        <p:cTn id="1" dur="indefinite" restart="never" nodeType="tmRoot"/>
      </p:par>
    </p:tnLst>
  </p:timing>
  <p:hf hdr="0"/>
  <p:txStyles>
    <p:titleStyle>
      <a:lvl1pPr algn="l" defTabSz="457200" rtl="0" eaLnBrk="1" latinLnBrk="0" hangingPunct="1">
        <a:spcBef>
          <a:spcPct val="0"/>
        </a:spcBef>
        <a:buNone/>
        <a:defRPr sz="3000" kern="1200">
          <a:solidFill>
            <a:schemeClr val="tx2"/>
          </a:solidFill>
          <a:latin typeface="Arial"/>
          <a:ea typeface="+mj-ea"/>
          <a:cs typeface="Arial"/>
        </a:defRPr>
      </a:lvl1pPr>
    </p:titleStyle>
    <p:bodyStyle>
      <a:lvl1pPr marL="0" indent="0" algn="l" defTabSz="457200" rtl="0" eaLnBrk="1" latinLnBrk="0" hangingPunct="1">
        <a:spcBef>
          <a:spcPct val="20000"/>
        </a:spcBef>
        <a:buFont typeface="Arial"/>
        <a:buNone/>
        <a:defRPr sz="3000" kern="1200">
          <a:solidFill>
            <a:schemeClr val="accent1"/>
          </a:solidFill>
          <a:latin typeface="+mn-lt"/>
          <a:ea typeface="+mn-ea"/>
          <a:cs typeface="+mn-cs"/>
        </a:defRPr>
      </a:lvl1pPr>
      <a:lvl2pPr marL="0" indent="0" algn="l" defTabSz="457200" rtl="0" eaLnBrk="1" latinLnBrk="0" hangingPunct="1">
        <a:spcBef>
          <a:spcPct val="20000"/>
        </a:spcBef>
        <a:buFont typeface="Arial"/>
        <a:buNone/>
        <a:defRPr sz="3000" kern="1200" baseline="0">
          <a:solidFill>
            <a:schemeClr val="accent2"/>
          </a:solidFill>
          <a:latin typeface="+mn-lt"/>
          <a:ea typeface="+mn-ea"/>
          <a:cs typeface="+mn-cs"/>
        </a:defRPr>
      </a:lvl2pPr>
      <a:lvl3pPr marL="361950" indent="-361950" algn="l" defTabSz="457200" rtl="0" eaLnBrk="1" latinLnBrk="0" hangingPunct="1">
        <a:spcBef>
          <a:spcPct val="20000"/>
        </a:spcBef>
        <a:buFont typeface="Arial" panose="020B0604020202020204" pitchFamily="34" charset="0"/>
        <a:buChar char="•"/>
        <a:defRPr sz="2500" kern="1200" baseline="0">
          <a:solidFill>
            <a:schemeClr val="accent2"/>
          </a:solidFill>
          <a:latin typeface="+mn-lt"/>
          <a:ea typeface="+mn-ea"/>
          <a:cs typeface="+mn-cs"/>
        </a:defRPr>
      </a:lvl3pPr>
      <a:lvl4pPr marL="715963" indent="-354013" algn="l" defTabSz="457200" rtl="0" eaLnBrk="1" latinLnBrk="0" hangingPunct="1">
        <a:spcBef>
          <a:spcPct val="20000"/>
        </a:spcBef>
        <a:buFont typeface="Arial"/>
        <a:buChar char="–"/>
        <a:defRPr sz="2000" kern="1200" baseline="0">
          <a:solidFill>
            <a:schemeClr val="accent2"/>
          </a:solidFill>
          <a:latin typeface="+mn-lt"/>
          <a:ea typeface="+mn-ea"/>
          <a:cs typeface="+mn-cs"/>
        </a:defRPr>
      </a:lvl4pPr>
      <a:lvl5pPr marL="1077913" indent="-361950" algn="l" defTabSz="457200" rtl="0" eaLnBrk="1" latinLnBrk="0" hangingPunct="1">
        <a:spcBef>
          <a:spcPct val="20000"/>
        </a:spcBef>
        <a:buFont typeface="Arial" pitchFamily="34" charset="0"/>
        <a:buChar char="–"/>
        <a:defRPr sz="2000" kern="1200" baseline="0">
          <a:solidFill>
            <a:schemeClr val="accent2"/>
          </a:solidFill>
          <a:latin typeface="+mn-lt"/>
          <a:ea typeface="+mn-ea"/>
          <a:cs typeface="+mn-cs"/>
        </a:defRPr>
      </a:lvl5pPr>
      <a:lvl6pPr marL="1431925" indent="-354013" algn="l" defTabSz="457200" rtl="0" eaLnBrk="1" latinLnBrk="0" hangingPunct="1">
        <a:spcBef>
          <a:spcPct val="20000"/>
        </a:spcBef>
        <a:buFont typeface="Arial" pitchFamily="34" charset="0"/>
        <a:buChar char="–"/>
        <a:defRPr sz="2000" kern="1200">
          <a:solidFill>
            <a:schemeClr val="accent2"/>
          </a:solidFill>
          <a:latin typeface="+mn-lt"/>
          <a:ea typeface="+mn-ea"/>
          <a:cs typeface="+mn-cs"/>
        </a:defRPr>
      </a:lvl6pPr>
      <a:lvl7pPr marL="0" indent="0" algn="l" defTabSz="457200" rtl="0" eaLnBrk="1" latinLnBrk="0" hangingPunct="1">
        <a:spcBef>
          <a:spcPct val="20000"/>
        </a:spcBef>
        <a:buFont typeface="Arial"/>
        <a:buNone/>
        <a:defRPr sz="2000" kern="1200">
          <a:solidFill>
            <a:schemeClr val="accent2"/>
          </a:solidFill>
          <a:latin typeface="+mn-lt"/>
          <a:ea typeface="+mn-ea"/>
          <a:cs typeface="+mn-cs"/>
        </a:defRPr>
      </a:lvl7pPr>
      <a:lvl8pPr marL="0" indent="0" algn="l" defTabSz="457200" rtl="0" eaLnBrk="1" latinLnBrk="0" hangingPunct="1">
        <a:spcBef>
          <a:spcPct val="20000"/>
        </a:spcBef>
        <a:buFont typeface="Arial"/>
        <a:buNone/>
        <a:defRPr sz="2000" kern="1200">
          <a:solidFill>
            <a:schemeClr val="accent2"/>
          </a:solidFill>
          <a:latin typeface="+mn-lt"/>
          <a:ea typeface="+mn-ea"/>
          <a:cs typeface="+mn-cs"/>
        </a:defRPr>
      </a:lvl8pPr>
      <a:lvl9pPr marL="0" indent="0" algn="l" defTabSz="457200" rtl="0" eaLnBrk="1" latinLnBrk="0" hangingPunct="1">
        <a:spcBef>
          <a:spcPct val="20000"/>
        </a:spcBef>
        <a:buFont typeface="Arial"/>
        <a:buNone/>
        <a:defRPr sz="2000" kern="1200">
          <a:solidFill>
            <a:schemeClr val="accent2"/>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ctrTitle"/>
          </p:nvPr>
        </p:nvSpPr>
        <p:spPr>
          <a:xfrm>
            <a:off x="677388" y="1888177"/>
            <a:ext cx="7969517" cy="1139229"/>
          </a:xfrm>
        </p:spPr>
        <p:txBody>
          <a:bodyPr/>
          <a:lstStyle/>
          <a:p>
            <a:pPr algn="ctr"/>
            <a:r>
              <a:rPr lang="hr-HR" b="1" smtClean="0">
                <a:solidFill>
                  <a:srgbClr val="00B0F0"/>
                </a:solidFill>
              </a:rPr>
              <a:t>Revizija </a:t>
            </a:r>
            <a:r>
              <a:rPr lang="hr-HR" b="1" dirty="0" smtClean="0">
                <a:solidFill>
                  <a:srgbClr val="00B0F0"/>
                </a:solidFill>
              </a:rPr>
              <a:t>potrošnje</a:t>
            </a:r>
            <a:r>
              <a:rPr lang="en-US" b="1" dirty="0" smtClean="0">
                <a:solidFill>
                  <a:srgbClr val="00B0F0"/>
                </a:solidFill>
              </a:rPr>
              <a:t/>
            </a:r>
            <a:br>
              <a:rPr lang="en-US" b="1" dirty="0" smtClean="0">
                <a:solidFill>
                  <a:srgbClr val="00B0F0"/>
                </a:solidFill>
              </a:rPr>
            </a:br>
            <a:r>
              <a:rPr lang="hr-HR" b="1" dirty="0" smtClean="0">
                <a:solidFill>
                  <a:srgbClr val="00B0F0"/>
                </a:solidFill>
              </a:rPr>
              <a:t>Iskustvo Nizozemske i Ujedinjene Kraljevine</a:t>
            </a:r>
            <a:endParaRPr lang="en-US" b="1" dirty="0">
              <a:solidFill>
                <a:srgbClr val="00B0F0"/>
              </a:solidFill>
            </a:endParaRPr>
          </a:p>
        </p:txBody>
      </p:sp>
      <p:sp>
        <p:nvSpPr>
          <p:cNvPr id="24" name="Subtitle 23"/>
          <p:cNvSpPr>
            <a:spLocks noGrp="1"/>
          </p:cNvSpPr>
          <p:nvPr>
            <p:ph type="subTitle" idx="1"/>
          </p:nvPr>
        </p:nvSpPr>
        <p:spPr>
          <a:xfrm>
            <a:off x="4683210" y="4847984"/>
            <a:ext cx="4258050" cy="448411"/>
          </a:xfrm>
        </p:spPr>
        <p:txBody>
          <a:bodyPr/>
          <a:lstStyle/>
          <a:p>
            <a:r>
              <a:rPr lang="en-US" b="1" dirty="0" smtClean="0">
                <a:solidFill>
                  <a:srgbClr val="00B0F0"/>
                </a:solidFill>
              </a:rPr>
              <a:t>Theo Thomas, </a:t>
            </a:r>
            <a:r>
              <a:rPr lang="hr-HR" b="1" dirty="0" smtClean="0">
                <a:solidFill>
                  <a:srgbClr val="00B0F0"/>
                </a:solidFill>
              </a:rPr>
              <a:t>vodeći ekonomist</a:t>
            </a:r>
            <a:endParaRPr lang="en-US" b="1" dirty="0" smtClean="0">
              <a:solidFill>
                <a:srgbClr val="00B0F0"/>
              </a:solidFill>
            </a:endParaRPr>
          </a:p>
        </p:txBody>
      </p:sp>
      <p:pic>
        <p:nvPicPr>
          <p:cNvPr id="4" name="Picture 3" descr="U:\1405265\1405265 WBG Logo\LOGO FILES\Horizontal\WBG_Horizontal_Color\WBG_Horizontal-RG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998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78BA6DD8-B100-488C-B5EF-E821E1D1294B}" type="slidenum">
              <a:rPr lang="nl-NL" smtClean="0"/>
              <a:pPr>
                <a:defRPr/>
              </a:pPr>
              <a:t>10</a:t>
            </a:fld>
            <a:endParaRPr lang="nl-NL"/>
          </a:p>
        </p:txBody>
      </p:sp>
      <p:sp>
        <p:nvSpPr>
          <p:cNvPr id="8" name="Titel 1"/>
          <p:cNvSpPr>
            <a:spLocks noGrp="1"/>
          </p:cNvSpPr>
          <p:nvPr>
            <p:ph type="title"/>
          </p:nvPr>
        </p:nvSpPr>
        <p:spPr>
          <a:xfrm>
            <a:off x="352425" y="204716"/>
            <a:ext cx="8229600" cy="911566"/>
          </a:xfrm>
        </p:spPr>
        <p:txBody>
          <a:bodyPr>
            <a:noAutofit/>
          </a:bodyPr>
          <a:lstStyle/>
          <a:p>
            <a:pPr>
              <a:defRPr/>
            </a:pPr>
            <a:r>
              <a:rPr lang="hr-HR" sz="2800" b="1" dirty="0" smtClean="0">
                <a:solidFill>
                  <a:srgbClr val="0070C0"/>
                </a:solidFill>
              </a:rPr>
              <a:t>Ishod sveobuhvatne revizije potrošnje </a:t>
            </a:r>
            <a:r>
              <a:rPr lang="nl-NL" sz="2800" b="1" dirty="0" smtClean="0">
                <a:solidFill>
                  <a:srgbClr val="0070C0"/>
                </a:solidFill>
              </a:rPr>
              <a:t>2009</a:t>
            </a:r>
            <a:r>
              <a:rPr lang="hr-HR" sz="2800" b="1" dirty="0" smtClean="0">
                <a:solidFill>
                  <a:srgbClr val="0070C0"/>
                </a:solidFill>
              </a:rPr>
              <a:t>.</a:t>
            </a:r>
            <a:r>
              <a:rPr lang="nl-NL" sz="2800" b="1" dirty="0" smtClean="0">
                <a:solidFill>
                  <a:srgbClr val="0070C0"/>
                </a:solidFill>
              </a:rPr>
              <a:t>/2010</a:t>
            </a:r>
            <a:r>
              <a:rPr lang="hr-HR" sz="2800" b="1" dirty="0" smtClean="0">
                <a:solidFill>
                  <a:srgbClr val="0070C0"/>
                </a:solidFill>
              </a:rPr>
              <a:t>.</a:t>
            </a:r>
            <a:endParaRPr lang="nl-NL" sz="2800" dirty="0">
              <a:solidFill>
                <a:srgbClr val="0070C0"/>
              </a:solidFill>
            </a:endParaRPr>
          </a:p>
        </p:txBody>
      </p:sp>
      <p:grpSp>
        <p:nvGrpSpPr>
          <p:cNvPr id="9" name="Groep 11"/>
          <p:cNvGrpSpPr>
            <a:grpSpLocks/>
          </p:cNvGrpSpPr>
          <p:nvPr/>
        </p:nvGrpSpPr>
        <p:grpSpPr bwMode="auto">
          <a:xfrm>
            <a:off x="563294" y="1377538"/>
            <a:ext cx="7191293" cy="4777200"/>
            <a:chOff x="125992" y="2083998"/>
            <a:chExt cx="6526673" cy="4112420"/>
          </a:xfrm>
        </p:grpSpPr>
        <p:graphicFrame>
          <p:nvGraphicFramePr>
            <p:cNvPr id="10" name="Grafiek 7"/>
            <p:cNvGraphicFramePr>
              <a:graphicFrameLocks/>
            </p:cNvGraphicFramePr>
            <p:nvPr/>
          </p:nvGraphicFramePr>
          <p:xfrm>
            <a:off x="416744" y="2154064"/>
            <a:ext cx="6235921" cy="4042354"/>
          </p:xfrm>
          <a:graphic>
            <a:graphicData uri="http://schemas.openxmlformats.org/presentationml/2006/ole">
              <mc:AlternateContent xmlns:mc="http://schemas.openxmlformats.org/markup-compatibility/2006">
                <mc:Choice xmlns:v="urn:schemas-microsoft-com:vml" Requires="v">
                  <p:oleObj spid="_x0000_s2084" r:id="rId3" imgW="6236749" imgH="4041998" progId="Excel.Sheet.8">
                    <p:embed/>
                  </p:oleObj>
                </mc:Choice>
                <mc:Fallback>
                  <p:oleObj r:id="rId3" imgW="6236749" imgH="4041998" progId="Excel.Shee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744" y="2154064"/>
                          <a:ext cx="6235921" cy="40423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hthoek 9"/>
            <p:cNvSpPr>
              <a:spLocks noChangeArrowheads="1"/>
            </p:cNvSpPr>
            <p:nvPr/>
          </p:nvSpPr>
          <p:spPr bwMode="auto">
            <a:xfrm rot="16200000">
              <a:off x="-1379264" y="3589254"/>
              <a:ext cx="3373644" cy="363132"/>
            </a:xfrm>
            <a:prstGeom prst="rect">
              <a:avLst/>
            </a:prstGeom>
            <a:noFill/>
            <a:ln w="9525">
              <a:noFill/>
              <a:miter lim="800000"/>
              <a:headEnd/>
              <a:tailEnd/>
            </a:ln>
          </p:spPr>
          <p:txBody>
            <a:bodyPr>
              <a:spAutoFit/>
            </a:bodyPr>
            <a:lstStyle/>
            <a:p>
              <a:r>
                <a:rPr lang="nl-NL" sz="1000" b="1" dirty="0">
                  <a:solidFill>
                    <a:schemeClr val="tx1"/>
                  </a:solidFill>
                </a:rPr>
                <a:t>% </a:t>
              </a:r>
              <a:r>
                <a:rPr lang="hr-HR" sz="1000" b="1" dirty="0" smtClean="0">
                  <a:solidFill>
                    <a:schemeClr val="tx1"/>
                  </a:solidFill>
                </a:rPr>
                <a:t>iskorištenosti mjer</a:t>
              </a:r>
              <a:r>
                <a:rPr lang="hr-HR" sz="1000" b="1" dirty="0" smtClean="0"/>
                <a:t>a iz sveobuhvatne revizije potrošnje u izbornim programima</a:t>
              </a:r>
              <a:r>
                <a:rPr lang="nl-NL" sz="1000" b="1" dirty="0" smtClean="0">
                  <a:solidFill>
                    <a:schemeClr val="tx1"/>
                  </a:solidFill>
                </a:rPr>
                <a:t> </a:t>
              </a:r>
              <a:endParaRPr lang="nl-NL" sz="1000" b="1" dirty="0"/>
            </a:p>
          </p:txBody>
        </p:sp>
        <p:sp>
          <p:nvSpPr>
            <p:cNvPr id="12" name="Rechthoek 10"/>
            <p:cNvSpPr>
              <a:spLocks noChangeArrowheads="1"/>
            </p:cNvSpPr>
            <p:nvPr/>
          </p:nvSpPr>
          <p:spPr bwMode="auto">
            <a:xfrm>
              <a:off x="2987824" y="5949280"/>
              <a:ext cx="1662798" cy="211958"/>
            </a:xfrm>
            <a:prstGeom prst="rect">
              <a:avLst/>
            </a:prstGeom>
            <a:noFill/>
            <a:ln w="9525">
              <a:noFill/>
              <a:miter lim="800000"/>
              <a:headEnd/>
              <a:tailEnd/>
            </a:ln>
          </p:spPr>
          <p:txBody>
            <a:bodyPr>
              <a:spAutoFit/>
            </a:bodyPr>
            <a:lstStyle/>
            <a:p>
              <a:pPr algn="ctr"/>
              <a:r>
                <a:rPr lang="hr-HR" sz="1000" b="1" dirty="0" smtClean="0">
                  <a:solidFill>
                    <a:schemeClr val="tx1"/>
                  </a:solidFill>
                </a:rPr>
                <a:t>Političke stranke</a:t>
              </a:r>
              <a:endParaRPr lang="nl-NL" sz="1000" b="1" dirty="0"/>
            </a:p>
          </p:txBody>
        </p:sp>
      </p:grpSp>
      <p:sp>
        <p:nvSpPr>
          <p:cNvPr id="13" name="Rechthoek 12"/>
          <p:cNvSpPr/>
          <p:nvPr/>
        </p:nvSpPr>
        <p:spPr>
          <a:xfrm>
            <a:off x="5321300" y="915574"/>
            <a:ext cx="3695700" cy="923330"/>
          </a:xfrm>
          <a:prstGeom prst="rect">
            <a:avLst/>
          </a:prstGeom>
          <a:solidFill>
            <a:schemeClr val="accent2">
              <a:lumMod val="20000"/>
              <a:lumOff val="80000"/>
            </a:schemeClr>
          </a:solidFill>
          <a:ln w="9525">
            <a:solidFill>
              <a:schemeClr val="tx1"/>
            </a:solidFill>
          </a:ln>
        </p:spPr>
        <p:txBody>
          <a:bodyPr>
            <a:spAutoFit/>
          </a:bodyPr>
          <a:lstStyle/>
          <a:p>
            <a:pPr marL="0" lvl="1" indent="1588">
              <a:lnSpc>
                <a:spcPct val="150000"/>
              </a:lnSpc>
              <a:defRPr/>
            </a:pPr>
            <a:r>
              <a:rPr lang="hr-HR" sz="1200" b="1" dirty="0" smtClean="0"/>
              <a:t>Znatan utjecaj izvješća o reviziji potrošnje na izborne programe nizozemskih političkih stranaka u</a:t>
            </a:r>
            <a:r>
              <a:rPr lang="en-US" sz="1200" b="1" dirty="0" smtClean="0"/>
              <a:t> 2010</a:t>
            </a:r>
            <a:r>
              <a:rPr lang="hr-HR" sz="1200" b="1" dirty="0" smtClean="0"/>
              <a:t>.</a:t>
            </a:r>
            <a:r>
              <a:rPr lang="en-US" sz="1200" b="1" dirty="0" smtClean="0"/>
              <a:t>!</a:t>
            </a:r>
            <a:endParaRPr lang="nl-NL" sz="1200" b="1" dirty="0"/>
          </a:p>
        </p:txBody>
      </p:sp>
      <p:sp>
        <p:nvSpPr>
          <p:cNvPr id="14" name="TextBox 13"/>
          <p:cNvSpPr txBox="1"/>
          <p:nvPr/>
        </p:nvSpPr>
        <p:spPr>
          <a:xfrm>
            <a:off x="2280053" y="6405069"/>
            <a:ext cx="4033605" cy="276999"/>
          </a:xfrm>
          <a:prstGeom prst="rect">
            <a:avLst/>
          </a:prstGeom>
          <a:noFill/>
        </p:spPr>
        <p:txBody>
          <a:bodyPr wrap="none" rtlCol="0">
            <a:spAutoFit/>
          </a:bodyPr>
          <a:lstStyle/>
          <a:p>
            <a:r>
              <a:rPr lang="hr-HR" sz="1200" dirty="0"/>
              <a:t>Izvor</a:t>
            </a:r>
            <a:r>
              <a:rPr lang="en-US" sz="1200" dirty="0"/>
              <a:t>: </a:t>
            </a:r>
            <a:r>
              <a:rPr lang="hr-HR" sz="1200" dirty="0"/>
              <a:t>Prezentacija </a:t>
            </a:r>
            <a:r>
              <a:rPr lang="en-US" sz="1200" dirty="0" err="1"/>
              <a:t>Corin</a:t>
            </a:r>
            <a:r>
              <a:rPr lang="hr-HR" sz="1200" dirty="0"/>
              <a:t>e</a:t>
            </a:r>
            <a:r>
              <a:rPr lang="en-US" sz="1200" dirty="0"/>
              <a:t> den </a:t>
            </a:r>
            <a:r>
              <a:rPr lang="en-US" sz="1200" dirty="0" err="1"/>
              <a:t>Broeder</a:t>
            </a:r>
            <a:r>
              <a:rPr lang="en-US" sz="1200" dirty="0"/>
              <a:t>, MF, </a:t>
            </a:r>
            <a:r>
              <a:rPr lang="hr-HR" sz="1200" dirty="0"/>
              <a:t>Nizozemska</a:t>
            </a:r>
            <a:endParaRPr lang="en-US" sz="1200" dirty="0"/>
          </a:p>
        </p:txBody>
      </p:sp>
    </p:spTree>
    <p:extLst>
      <p:ext uri="{BB962C8B-B14F-4D97-AF65-F5344CB8AC3E}">
        <p14:creationId xmlns:p14="http://schemas.microsoft.com/office/powerpoint/2010/main" val="4125401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68313" y="124495"/>
            <a:ext cx="8229600" cy="778452"/>
          </a:xfrm>
          <a:prstGeom prst="rect">
            <a:avLst/>
          </a:prstGeom>
          <a:noFill/>
          <a:ln w="9525">
            <a:noFill/>
            <a:round/>
            <a:headEnd/>
            <a:tailEnd/>
          </a:ln>
        </p:spPr>
        <p:txBody>
          <a:bodyPr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hr-HR" sz="2800" b="1" dirty="0" smtClean="0">
                <a:solidFill>
                  <a:srgbClr val="0070C0"/>
                </a:solidFill>
              </a:rPr>
              <a:t>Proračunski sustav </a:t>
            </a:r>
            <a:r>
              <a:rPr lang="nl-NL" sz="2800" b="1" dirty="0" smtClean="0">
                <a:solidFill>
                  <a:srgbClr val="0070C0"/>
                </a:solidFill>
              </a:rPr>
              <a:t>UK</a:t>
            </a:r>
            <a:r>
              <a:rPr lang="hr-HR" sz="2800" b="1" dirty="0" smtClean="0">
                <a:solidFill>
                  <a:srgbClr val="0070C0"/>
                </a:solidFill>
              </a:rPr>
              <a:t>-a</a:t>
            </a:r>
            <a:endParaRPr lang="nl-NL" sz="2800" b="1" dirty="0">
              <a:solidFill>
                <a:srgbClr val="0070C0"/>
              </a:solidFill>
            </a:endParaRPr>
          </a:p>
        </p:txBody>
      </p:sp>
      <p:sp>
        <p:nvSpPr>
          <p:cNvPr id="6" name="Tijdelijke aanduiding voor dianummer 2"/>
          <p:cNvSpPr>
            <a:spLocks noGrp="1"/>
          </p:cNvSpPr>
          <p:nvPr>
            <p:ph type="sldNum" idx="11"/>
          </p:nvPr>
        </p:nvSpPr>
        <p:spPr>
          <a:xfrm>
            <a:off x="0" y="6494462"/>
            <a:ext cx="712788" cy="363538"/>
          </a:xfrm>
        </p:spPr>
        <p:txBody>
          <a:bodyPr/>
          <a:lstStyle/>
          <a:p>
            <a:pPr>
              <a:defRPr/>
            </a:pPr>
            <a:fld id="{43995920-6B08-4E7D-82F2-EC74BD9E89B1}" type="slidenum">
              <a:rPr lang="nl-NL" smtClean="0"/>
              <a:pPr>
                <a:defRPr/>
              </a:pPr>
              <a:t>11</a:t>
            </a:fld>
            <a:endParaRPr lang="nl-NL" dirty="0"/>
          </a:p>
        </p:txBody>
      </p:sp>
      <p:sp>
        <p:nvSpPr>
          <p:cNvPr id="7" name="Text Box 2"/>
          <p:cNvSpPr txBox="1">
            <a:spLocks noChangeArrowheads="1"/>
          </p:cNvSpPr>
          <p:nvPr/>
        </p:nvSpPr>
        <p:spPr bwMode="auto">
          <a:xfrm>
            <a:off x="109182" y="805637"/>
            <a:ext cx="9034818" cy="5472333"/>
          </a:xfrm>
          <a:prstGeom prst="rect">
            <a:avLst/>
          </a:prstGeom>
          <a:solidFill>
            <a:schemeClr val="bg1"/>
          </a:solidFill>
          <a:ln w="9525">
            <a:noFill/>
            <a:round/>
            <a:headEnd/>
            <a:tailEnd/>
          </a:ln>
          <a:effectLst/>
        </p:spPr>
        <p:txBody>
          <a:bodyPr/>
          <a:lstStyle/>
          <a:p>
            <a:pPr marL="360363" lvl="0" indent="-360363">
              <a:spcBef>
                <a:spcPts val="600"/>
              </a:spcBef>
              <a:spcAft>
                <a:spcPts val="600"/>
              </a:spcAft>
              <a:buFont typeface="+mj-lt"/>
              <a:buAutoNum type="arabicPeriod"/>
            </a:pPr>
            <a:r>
              <a:rPr lang="hr-HR" sz="2200" dirty="0" smtClean="0"/>
              <a:t>Usuglašeni ciljni deficit</a:t>
            </a:r>
            <a:r>
              <a:rPr lang="en-US" sz="2200" dirty="0" smtClean="0"/>
              <a:t> (</a:t>
            </a:r>
            <a:r>
              <a:rPr lang="hr-HR" sz="2200" dirty="0" smtClean="0"/>
              <a:t>za </a:t>
            </a:r>
            <a:r>
              <a:rPr lang="en-US" sz="2200" dirty="0" smtClean="0"/>
              <a:t>2-3</a:t>
            </a:r>
            <a:r>
              <a:rPr lang="hr-HR" sz="2200" dirty="0" smtClean="0"/>
              <a:t> ili </a:t>
            </a:r>
            <a:r>
              <a:rPr lang="en-US" sz="2200" dirty="0" smtClean="0"/>
              <a:t>4 </a:t>
            </a:r>
            <a:r>
              <a:rPr lang="hr-HR" sz="2200" dirty="0"/>
              <a:t>godine</a:t>
            </a:r>
            <a:r>
              <a:rPr lang="en-US" sz="2200" dirty="0" smtClean="0"/>
              <a:t>)</a:t>
            </a:r>
            <a:r>
              <a:rPr lang="hr-HR" sz="2200" dirty="0" smtClean="0"/>
              <a:t>, koji je osnova za utvrđivanje proračunskog okvira</a:t>
            </a:r>
            <a:endParaRPr lang="en-US" sz="2200" dirty="0" smtClean="0"/>
          </a:p>
          <a:p>
            <a:pPr marL="360363" lvl="0" indent="-360363">
              <a:buFont typeface="+mj-lt"/>
              <a:buAutoNum type="arabicPeriod"/>
            </a:pPr>
            <a:r>
              <a:rPr lang="hr-HR" sz="2200" dirty="0" smtClean="0"/>
              <a:t>Gornja granica proračunskih sredstava za resorno ministarstvo</a:t>
            </a:r>
            <a:r>
              <a:rPr lang="en-US" sz="2200" dirty="0" smtClean="0"/>
              <a:t> </a:t>
            </a:r>
            <a:r>
              <a:rPr lang="en-US" sz="2200" dirty="0"/>
              <a:t>(2-3 </a:t>
            </a:r>
            <a:r>
              <a:rPr lang="hr-HR" sz="2200" dirty="0" smtClean="0"/>
              <a:t>godine</a:t>
            </a:r>
            <a:r>
              <a:rPr lang="en-US" sz="2200" dirty="0" smtClean="0"/>
              <a:t>) </a:t>
            </a:r>
            <a:endParaRPr lang="en-US" sz="2200" dirty="0"/>
          </a:p>
          <a:p>
            <a:pPr marL="800100" lvl="1" indent="-342900">
              <a:buFont typeface="Arial" panose="020B0604020202020204" pitchFamily="34" charset="0"/>
              <a:buChar char="•"/>
            </a:pPr>
            <a:r>
              <a:rPr lang="hr-HR" sz="2000" b="1" dirty="0" smtClean="0"/>
              <a:t>Ograničenja rashoda ministarstava</a:t>
            </a:r>
            <a:r>
              <a:rPr lang="en-US" sz="2000" dirty="0" smtClean="0"/>
              <a:t>:  49</a:t>
            </a:r>
            <a:r>
              <a:rPr lang="hr-HR" sz="2000" dirty="0" smtClean="0"/>
              <a:t> </a:t>
            </a:r>
            <a:r>
              <a:rPr lang="en-US" sz="2000" dirty="0" smtClean="0"/>
              <a:t>% </a:t>
            </a:r>
            <a:r>
              <a:rPr lang="hr-HR" sz="2000" dirty="0" smtClean="0"/>
              <a:t>ukupnih proračunskih rashoda</a:t>
            </a:r>
            <a:r>
              <a:rPr lang="en-US" sz="2000" dirty="0" smtClean="0"/>
              <a:t> o</a:t>
            </a:r>
            <a:r>
              <a:rPr lang="hr-HR" sz="2000" dirty="0" smtClean="0"/>
              <a:t>d </a:t>
            </a:r>
            <a:r>
              <a:rPr lang="en-US" sz="2000" dirty="0" smtClean="0"/>
              <a:t>732</a:t>
            </a:r>
            <a:r>
              <a:rPr lang="hr-HR" sz="2000" dirty="0" smtClean="0"/>
              <a:t> </a:t>
            </a:r>
            <a:r>
              <a:rPr lang="hr-HR" sz="2000" dirty="0" err="1" smtClean="0"/>
              <a:t>mlrd</a:t>
            </a:r>
            <a:r>
              <a:rPr lang="hr-HR" sz="2000" dirty="0" smtClean="0"/>
              <a:t> GBP</a:t>
            </a:r>
            <a:r>
              <a:rPr lang="en-US" sz="2000" dirty="0" smtClean="0"/>
              <a:t> </a:t>
            </a:r>
            <a:r>
              <a:rPr lang="hr-HR" sz="2000" dirty="0" smtClean="0"/>
              <a:t>u</a:t>
            </a:r>
            <a:r>
              <a:rPr lang="en-US" sz="2000" dirty="0" smtClean="0"/>
              <a:t> 2014</a:t>
            </a:r>
            <a:r>
              <a:rPr lang="hr-HR" sz="2000" dirty="0" smtClean="0"/>
              <a:t>.</a:t>
            </a:r>
            <a:r>
              <a:rPr lang="en-US" sz="2000" dirty="0" smtClean="0"/>
              <a:t>/15</a:t>
            </a:r>
            <a:r>
              <a:rPr lang="hr-HR" sz="2000" dirty="0" smtClean="0"/>
              <a:t>.</a:t>
            </a:r>
            <a:r>
              <a:rPr lang="en-US" sz="2000" dirty="0" smtClean="0"/>
              <a:t>), </a:t>
            </a:r>
            <a:r>
              <a:rPr lang="hr-HR" sz="2000" dirty="0" smtClean="0"/>
              <a:t>rashodi resornog ministarstva</a:t>
            </a:r>
            <a:r>
              <a:rPr lang="en-US" sz="2000" dirty="0" smtClean="0"/>
              <a:t> </a:t>
            </a:r>
            <a:r>
              <a:rPr lang="en-US" sz="2000" dirty="0"/>
              <a:t>– </a:t>
            </a:r>
            <a:r>
              <a:rPr lang="hr-HR" sz="2000" dirty="0" smtClean="0"/>
              <a:t>kapital i resursi</a:t>
            </a:r>
            <a:r>
              <a:rPr lang="en-US" sz="2000" dirty="0" smtClean="0"/>
              <a:t> </a:t>
            </a:r>
            <a:r>
              <a:rPr lang="en-US" sz="2000" dirty="0"/>
              <a:t>– </a:t>
            </a:r>
            <a:r>
              <a:rPr lang="hr-HR" sz="2000" dirty="0" err="1" smtClean="0"/>
              <a:t>npr</a:t>
            </a:r>
            <a:r>
              <a:rPr lang="en-US" sz="2000" dirty="0" smtClean="0"/>
              <a:t>. </a:t>
            </a:r>
            <a:r>
              <a:rPr lang="hr-HR" sz="2000" dirty="0" smtClean="0"/>
              <a:t>zdravstvo, obrazovanje, obrana</a:t>
            </a:r>
            <a:endParaRPr lang="en-US" sz="2000" dirty="0" smtClean="0"/>
          </a:p>
          <a:p>
            <a:pPr marL="800100" lvl="1" indent="-342900">
              <a:buFont typeface="Arial" panose="020B0604020202020204" pitchFamily="34" charset="0"/>
              <a:buChar char="•"/>
            </a:pPr>
            <a:r>
              <a:rPr lang="hr-HR" sz="2000" b="1" dirty="0" smtClean="0"/>
              <a:t>Godišnji rashodi</a:t>
            </a:r>
            <a:r>
              <a:rPr lang="en-US" sz="2000" b="1" dirty="0" smtClean="0"/>
              <a:t> </a:t>
            </a:r>
            <a:r>
              <a:rPr lang="hr-HR" sz="2000" b="1" dirty="0" smtClean="0"/>
              <a:t>za posebne programe </a:t>
            </a:r>
            <a:r>
              <a:rPr lang="en-US" sz="2000" b="1" dirty="0" smtClean="0"/>
              <a:t>(</a:t>
            </a:r>
            <a:r>
              <a:rPr lang="en-US" sz="2000" b="1" dirty="0" err="1" smtClean="0"/>
              <a:t>AME</a:t>
            </a:r>
            <a:r>
              <a:rPr lang="en-US" sz="2000" b="1" dirty="0"/>
              <a:t>): </a:t>
            </a:r>
            <a:r>
              <a:rPr lang="en-US" sz="2000" i="1" dirty="0" smtClean="0"/>
              <a:t>51% </a:t>
            </a:r>
            <a:r>
              <a:rPr lang="hr-HR" sz="2000" dirty="0"/>
              <a:t>ukupnih </a:t>
            </a:r>
            <a:r>
              <a:rPr lang="hr-HR" sz="2000" dirty="0" smtClean="0"/>
              <a:t>proračunskih rashoda</a:t>
            </a:r>
            <a:r>
              <a:rPr lang="en-US" sz="2000" i="1" dirty="0" smtClean="0"/>
              <a:t>:  </a:t>
            </a:r>
            <a:r>
              <a:rPr lang="hr-HR" sz="2000" dirty="0" smtClean="0"/>
              <a:t>socijalna skrb</a:t>
            </a:r>
            <a:r>
              <a:rPr lang="en-US" sz="2000" dirty="0" smtClean="0"/>
              <a:t>, </a:t>
            </a:r>
            <a:r>
              <a:rPr lang="hr-HR" sz="2000" dirty="0" smtClean="0"/>
              <a:t>kamate na uzete zajmove, rashodi koje lokalna tijela sama financiraju</a:t>
            </a:r>
            <a:endParaRPr lang="en-US" sz="2000" dirty="0"/>
          </a:p>
          <a:p>
            <a:pPr>
              <a:spcBef>
                <a:spcPts val="600"/>
              </a:spcBef>
              <a:spcAft>
                <a:spcPts val="600"/>
              </a:spcAft>
            </a:pPr>
            <a:r>
              <a:rPr lang="en-US" sz="2200" dirty="0" smtClean="0"/>
              <a:t>3. </a:t>
            </a:r>
            <a:r>
              <a:rPr lang="hr-HR" sz="2200" dirty="0" smtClean="0"/>
              <a:t>Pravila proračunske discipline</a:t>
            </a:r>
            <a:r>
              <a:rPr lang="en-US" sz="2200" dirty="0" smtClean="0"/>
              <a:t>: </a:t>
            </a:r>
            <a:r>
              <a:rPr lang="hr-HR" sz="2200" dirty="0" smtClean="0"/>
              <a:t>samostalni ured za proračunsku odgovornost (</a:t>
            </a:r>
            <a:r>
              <a:rPr lang="hr-HR" sz="2200" dirty="0" err="1" smtClean="0"/>
              <a:t>OBR</a:t>
            </a:r>
            <a:r>
              <a:rPr lang="hr-HR" sz="2200" dirty="0" smtClean="0"/>
              <a:t>) izrađuje fiskalne prognoze i obavlja reviziju svih ostvarenih ušteda na strani rashoda</a:t>
            </a:r>
            <a:endParaRPr lang="en-US" sz="2200" dirty="0" smtClean="0"/>
          </a:p>
          <a:p>
            <a:r>
              <a:rPr lang="en-US" sz="2200" dirty="0" smtClean="0"/>
              <a:t>4. </a:t>
            </a:r>
            <a:r>
              <a:rPr lang="hr-HR" sz="2200" dirty="0" smtClean="0"/>
              <a:t>Fiskalni mandat</a:t>
            </a:r>
            <a:r>
              <a:rPr lang="en-US" sz="2200" dirty="0" smtClean="0"/>
              <a:t> (2010</a:t>
            </a:r>
            <a:r>
              <a:rPr lang="hr-HR" sz="2200" dirty="0" smtClean="0"/>
              <a:t>.</a:t>
            </a:r>
            <a:r>
              <a:rPr lang="en-US" sz="2200" dirty="0" smtClean="0"/>
              <a:t>)</a:t>
            </a:r>
            <a:r>
              <a:rPr lang="hr-HR" sz="2200" dirty="0" smtClean="0"/>
              <a:t> na temelju kojeg </a:t>
            </a:r>
            <a:r>
              <a:rPr lang="hr-HR" sz="2200" dirty="0" err="1" smtClean="0"/>
              <a:t>OBR</a:t>
            </a:r>
            <a:r>
              <a:rPr lang="hr-HR" sz="2200" dirty="0" smtClean="0"/>
              <a:t> ocjenjuje planove Vlade jest smanjiti strukturni tekući proračunski deficit u sljedećih pet uzastopnih godina</a:t>
            </a:r>
            <a:endParaRPr lang="en-US" sz="2200" dirty="0" smtClean="0"/>
          </a:p>
        </p:txBody>
      </p:sp>
    </p:spTree>
    <p:extLst>
      <p:ext uri="{BB962C8B-B14F-4D97-AF65-F5344CB8AC3E}">
        <p14:creationId xmlns:p14="http://schemas.microsoft.com/office/powerpoint/2010/main" val="36078440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68313" y="192735"/>
            <a:ext cx="8229600" cy="778452"/>
          </a:xfrm>
          <a:prstGeom prst="rect">
            <a:avLst/>
          </a:prstGeom>
          <a:noFill/>
          <a:ln w="9525">
            <a:noFill/>
            <a:round/>
            <a:headEnd/>
            <a:tailEnd/>
          </a:ln>
        </p:spPr>
        <p:txBody>
          <a:bodyPr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hr-HR" sz="2800" b="1" dirty="0" smtClean="0">
                <a:solidFill>
                  <a:srgbClr val="0070C0"/>
                </a:solidFill>
              </a:rPr>
              <a:t>Revizije potrošnje u UK-u</a:t>
            </a:r>
            <a:endParaRPr lang="nl-NL" sz="2800" b="1" dirty="0">
              <a:solidFill>
                <a:srgbClr val="0070C0"/>
              </a:solidFill>
            </a:endParaRPr>
          </a:p>
        </p:txBody>
      </p:sp>
      <p:sp>
        <p:nvSpPr>
          <p:cNvPr id="6" name="Tijdelijke aanduiding voor dianummer 2"/>
          <p:cNvSpPr>
            <a:spLocks noGrp="1"/>
          </p:cNvSpPr>
          <p:nvPr>
            <p:ph type="sldNum" idx="11"/>
          </p:nvPr>
        </p:nvSpPr>
        <p:spPr>
          <a:xfrm>
            <a:off x="0" y="6494462"/>
            <a:ext cx="712788" cy="363538"/>
          </a:xfrm>
        </p:spPr>
        <p:txBody>
          <a:bodyPr/>
          <a:lstStyle/>
          <a:p>
            <a:pPr>
              <a:defRPr/>
            </a:pPr>
            <a:fld id="{43995920-6B08-4E7D-82F2-EC74BD9E89B1}" type="slidenum">
              <a:rPr lang="nl-NL" smtClean="0"/>
              <a:pPr>
                <a:defRPr/>
              </a:pPr>
              <a:t>12</a:t>
            </a:fld>
            <a:endParaRPr lang="nl-NL" dirty="0"/>
          </a:p>
        </p:txBody>
      </p:sp>
      <p:sp>
        <p:nvSpPr>
          <p:cNvPr id="7" name="Text Box 2"/>
          <p:cNvSpPr txBox="1">
            <a:spLocks noChangeArrowheads="1"/>
          </p:cNvSpPr>
          <p:nvPr/>
        </p:nvSpPr>
        <p:spPr bwMode="auto">
          <a:xfrm>
            <a:off x="371537" y="821342"/>
            <a:ext cx="8499330" cy="5565807"/>
          </a:xfrm>
          <a:prstGeom prst="rect">
            <a:avLst/>
          </a:prstGeom>
          <a:solidFill>
            <a:schemeClr val="bg1"/>
          </a:solidFill>
          <a:ln w="9525">
            <a:noFill/>
            <a:round/>
            <a:headEnd/>
            <a:tailEnd/>
          </a:ln>
          <a:effectLst/>
        </p:spPr>
        <p:txBody>
          <a:bodyPr/>
          <a:lstStyle/>
          <a:p>
            <a:pPr marL="360363" lvl="0" indent="-360363">
              <a:spcBef>
                <a:spcPts val="600"/>
              </a:spcBef>
              <a:spcAft>
                <a:spcPts val="600"/>
              </a:spcAft>
              <a:buFont typeface="+mj-lt"/>
              <a:buAutoNum type="arabicPeriod"/>
            </a:pPr>
            <a:r>
              <a:rPr lang="hr-HR" sz="2000" dirty="0" smtClean="0"/>
              <a:t>Uvedene </a:t>
            </a:r>
            <a:r>
              <a:rPr lang="en-US" sz="2000" dirty="0" smtClean="0"/>
              <a:t>1998</a:t>
            </a:r>
            <a:r>
              <a:rPr lang="hr-HR" sz="2000" dirty="0" smtClean="0"/>
              <a:t>. </a:t>
            </a:r>
            <a:r>
              <a:rPr lang="en-US" sz="2000" dirty="0" smtClean="0"/>
              <a:t>—</a:t>
            </a:r>
            <a:r>
              <a:rPr lang="hr-HR" sz="2000" dirty="0" smtClean="0"/>
              <a:t> spoj </a:t>
            </a:r>
            <a:r>
              <a:rPr lang="hr-HR" sz="2000" i="1" dirty="0" smtClean="0"/>
              <a:t>selektivne</a:t>
            </a:r>
            <a:r>
              <a:rPr lang="en-US" sz="2000" dirty="0" smtClean="0"/>
              <a:t> </a:t>
            </a:r>
            <a:r>
              <a:rPr lang="hr-HR" sz="2000" dirty="0" smtClean="0"/>
              <a:t>i</a:t>
            </a:r>
            <a:r>
              <a:rPr lang="en-US" sz="2000" dirty="0" smtClean="0"/>
              <a:t> </a:t>
            </a:r>
            <a:r>
              <a:rPr lang="hr-HR" sz="2000" i="1" dirty="0" smtClean="0"/>
              <a:t>sveobuhvatne</a:t>
            </a:r>
            <a:r>
              <a:rPr lang="en-US" sz="2000" dirty="0" smtClean="0"/>
              <a:t> </a:t>
            </a:r>
            <a:r>
              <a:rPr lang="hr-HR" sz="2000" dirty="0" smtClean="0"/>
              <a:t>revizije</a:t>
            </a:r>
            <a:endParaRPr lang="en-US" sz="2000" dirty="0" smtClean="0"/>
          </a:p>
          <a:p>
            <a:pPr marL="360363" lvl="0" indent="-360363">
              <a:spcBef>
                <a:spcPts val="600"/>
              </a:spcBef>
              <a:spcAft>
                <a:spcPts val="600"/>
              </a:spcAft>
              <a:buFont typeface="+mj-lt"/>
              <a:buAutoNum type="arabicPeriod"/>
            </a:pPr>
            <a:r>
              <a:rPr lang="hr-HR" sz="2000" dirty="0" smtClean="0"/>
              <a:t>Riznica (Ministarstvo financija) na čelu je procesa u okviru kojih se vrši raspodjela sredstava ministarstvima, u skladu s prioritetima Vlade</a:t>
            </a:r>
            <a:r>
              <a:rPr lang="en-US" sz="2000" dirty="0" smtClean="0"/>
              <a:t>. </a:t>
            </a:r>
          </a:p>
          <a:p>
            <a:pPr marL="360363" lvl="0" indent="-360363">
              <a:spcBef>
                <a:spcPts val="600"/>
              </a:spcBef>
              <a:spcAft>
                <a:spcPts val="600"/>
              </a:spcAft>
              <a:buFont typeface="+mj-lt"/>
              <a:buAutoNum type="arabicPeriod"/>
            </a:pPr>
            <a:r>
              <a:rPr lang="hr-HR" sz="2000" dirty="0" smtClean="0"/>
              <a:t>Povjerenstvo za javne rashode</a:t>
            </a:r>
            <a:r>
              <a:rPr lang="en-US" sz="2000" dirty="0" smtClean="0"/>
              <a:t> </a:t>
            </a:r>
            <a:r>
              <a:rPr lang="en-US" sz="2000" dirty="0"/>
              <a:t>(PEX) </a:t>
            </a:r>
            <a:r>
              <a:rPr lang="hr-HR" sz="2000" dirty="0" smtClean="0"/>
              <a:t>savjetuje Vladu o odlukama visoke razine</a:t>
            </a:r>
            <a:r>
              <a:rPr lang="en-US" sz="2000" dirty="0" smtClean="0"/>
              <a:t> (</a:t>
            </a:r>
            <a:r>
              <a:rPr lang="hr-HR" sz="2000" dirty="0" smtClean="0"/>
              <a:t>ministar financija, glavni tajnik riznice</a:t>
            </a:r>
            <a:r>
              <a:rPr lang="en-US" sz="2000" dirty="0" smtClean="0"/>
              <a:t>, </a:t>
            </a:r>
            <a:r>
              <a:rPr lang="hr-HR" sz="2000" dirty="0" smtClean="0"/>
              <a:t>ministar vanjskih poslova</a:t>
            </a:r>
            <a:r>
              <a:rPr lang="en-US" sz="2000" dirty="0" smtClean="0"/>
              <a:t>, </a:t>
            </a:r>
            <a:r>
              <a:rPr lang="hr-HR" sz="2000" dirty="0" smtClean="0"/>
              <a:t>dva ministra u Vladi </a:t>
            </a:r>
            <a:r>
              <a:rPr lang="en-US" sz="2000" dirty="0" smtClean="0"/>
              <a:t>– </a:t>
            </a:r>
            <a:r>
              <a:rPr lang="hr-HR" sz="2000" dirty="0" smtClean="0"/>
              <a:t>uz ministre koji su namirili svoja proračunska sredstva. </a:t>
            </a:r>
          </a:p>
          <a:p>
            <a:pPr marL="360363" lvl="0" indent="-360363">
              <a:spcBef>
                <a:spcPts val="600"/>
              </a:spcBef>
              <a:spcAft>
                <a:spcPts val="600"/>
              </a:spcAft>
              <a:buFont typeface="+mj-lt"/>
              <a:buAutoNum type="arabicPeriod"/>
            </a:pPr>
            <a:r>
              <a:rPr lang="hr-HR" sz="2000" dirty="0" smtClean="0"/>
              <a:t>Rad i upravljanje uglavnom na unutarnjoj razini</a:t>
            </a:r>
            <a:r>
              <a:rPr lang="en-US" sz="2000" dirty="0" smtClean="0"/>
              <a:t>, </a:t>
            </a:r>
            <a:r>
              <a:rPr lang="hr-HR" sz="2000" dirty="0" smtClean="0"/>
              <a:t>iako se pojavljuje sve više zahtjeva za savjetovanje sa stručnjacima i korisnicima</a:t>
            </a:r>
            <a:r>
              <a:rPr lang="en-US" sz="2000" dirty="0" smtClean="0"/>
              <a:t>.</a:t>
            </a:r>
          </a:p>
          <a:p>
            <a:pPr marL="360363" lvl="0" indent="-360363">
              <a:spcBef>
                <a:spcPts val="600"/>
              </a:spcBef>
              <a:spcAft>
                <a:spcPts val="600"/>
              </a:spcAft>
              <a:buFont typeface="+mj-lt"/>
              <a:buAutoNum type="arabicPeriod"/>
            </a:pPr>
            <a:r>
              <a:rPr lang="hr-HR" sz="2000" dirty="0" smtClean="0"/>
              <a:t>Utvrđuju se stroga i fiksna proračunska sredstva za potrošnju</a:t>
            </a:r>
            <a:r>
              <a:rPr lang="en-US" sz="2000" dirty="0" smtClean="0"/>
              <a:t> (</a:t>
            </a:r>
            <a:r>
              <a:rPr lang="hr-HR" sz="2000" dirty="0" smtClean="0"/>
              <a:t>srednjoročno</a:t>
            </a:r>
            <a:r>
              <a:rPr lang="en-US" sz="2000" dirty="0" smtClean="0"/>
              <a:t>)</a:t>
            </a:r>
            <a:r>
              <a:rPr lang="hr-HR" sz="2000" dirty="0" smtClean="0"/>
              <a:t>, a zatim svako ministarstvo odlučuje kako će na najbolji način upravljati svojom potrošnjom i raspodijeliti sredstva u okviru svojih nadležnosti</a:t>
            </a:r>
            <a:r>
              <a:rPr lang="en-US" sz="2000" dirty="0" smtClean="0"/>
              <a:t>.</a:t>
            </a:r>
          </a:p>
          <a:p>
            <a:pPr marL="360363" lvl="0" indent="-360363">
              <a:spcBef>
                <a:spcPts val="600"/>
              </a:spcBef>
              <a:spcAft>
                <a:spcPts val="600"/>
              </a:spcAft>
              <a:buFont typeface="+mj-lt"/>
              <a:buAutoNum type="arabicPeriod"/>
            </a:pPr>
            <a:r>
              <a:rPr lang="hr-HR" sz="2000" dirty="0" smtClean="0">
                <a:cs typeface="Arial" charset="0"/>
              </a:rPr>
              <a:t>Nedavno</a:t>
            </a:r>
            <a:r>
              <a:rPr lang="en-US" sz="2000" dirty="0" smtClean="0">
                <a:cs typeface="Arial" charset="0"/>
              </a:rPr>
              <a:t> </a:t>
            </a:r>
            <a:r>
              <a:rPr lang="hr-HR" sz="2000" dirty="0" smtClean="0">
                <a:cs typeface="Arial" charset="0"/>
              </a:rPr>
              <a:t>su </a:t>
            </a:r>
            <a:r>
              <a:rPr lang="en-US" sz="2000" dirty="0" smtClean="0">
                <a:cs typeface="Arial" charset="0"/>
              </a:rPr>
              <a:t>(2010</a:t>
            </a:r>
            <a:r>
              <a:rPr lang="hr-HR" sz="2000" dirty="0" smtClean="0">
                <a:cs typeface="Arial" charset="0"/>
              </a:rPr>
              <a:t>. nadalje</a:t>
            </a:r>
            <a:r>
              <a:rPr lang="en-US" sz="2000" dirty="0" smtClean="0">
                <a:cs typeface="Arial" charset="0"/>
              </a:rPr>
              <a:t>) </a:t>
            </a:r>
            <a:r>
              <a:rPr lang="hr-HR" sz="2000" dirty="0" smtClean="0">
                <a:cs typeface="Arial" charset="0"/>
              </a:rPr>
              <a:t>uvedeni elementi  mjera politike </a:t>
            </a:r>
            <a:r>
              <a:rPr lang="en-US" sz="2000" dirty="0" err="1" smtClean="0">
                <a:cs typeface="Arial" charset="0"/>
              </a:rPr>
              <a:t>AME</a:t>
            </a:r>
            <a:r>
              <a:rPr lang="hr-HR" sz="2000" dirty="0" smtClean="0">
                <a:cs typeface="Arial" charset="0"/>
              </a:rPr>
              <a:t>-a, radi što veće obuhvatnosti procesa.</a:t>
            </a:r>
            <a:endParaRPr lang="en-US" sz="2000" dirty="0">
              <a:cs typeface="Arial" charset="0"/>
            </a:endParaRPr>
          </a:p>
        </p:txBody>
      </p:sp>
    </p:spTree>
    <p:extLst>
      <p:ext uri="{BB962C8B-B14F-4D97-AF65-F5344CB8AC3E}">
        <p14:creationId xmlns:p14="http://schemas.microsoft.com/office/powerpoint/2010/main" val="15120369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374C131-D00A-4A44-958A-14A85FF2162C}" type="slidenum">
              <a:rPr lang="en-US" smtClean="0"/>
              <a:pPr>
                <a:defRPr/>
              </a:pPr>
              <a:t>13</a:t>
            </a:fld>
            <a:endParaRPr lang="en-US"/>
          </a:p>
        </p:txBody>
      </p:sp>
      <p:graphicFrame>
        <p:nvGraphicFramePr>
          <p:cNvPr id="5" name="Diagram 4"/>
          <p:cNvGraphicFramePr/>
          <p:nvPr>
            <p:extLst>
              <p:ext uri="{D42A27DB-BD31-4B8C-83A1-F6EECF244321}">
                <p14:modId xmlns:p14="http://schemas.microsoft.com/office/powerpoint/2010/main" val="1752820233"/>
              </p:ext>
            </p:extLst>
          </p:nvPr>
        </p:nvGraphicFramePr>
        <p:xfrm>
          <a:off x="125665" y="1105469"/>
          <a:ext cx="6750148" cy="5010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2"/>
          <p:cNvSpPr txBox="1">
            <a:spLocks noChangeArrowheads="1"/>
          </p:cNvSpPr>
          <p:nvPr/>
        </p:nvSpPr>
        <p:spPr>
          <a:xfrm>
            <a:off x="327546" y="241341"/>
            <a:ext cx="8161361" cy="864128"/>
          </a:xfrm>
          <a:prstGeom prst="rect">
            <a:avLst/>
          </a:prstGeom>
        </p:spPr>
        <p:txBody>
          <a:bodyPr/>
          <a:lstStyle>
            <a:lvl1pPr algn="l" defTabSz="457200" rtl="0" eaLnBrk="1" latinLnBrk="0" hangingPunct="1">
              <a:spcBef>
                <a:spcPct val="0"/>
              </a:spcBef>
              <a:buNone/>
              <a:defRPr sz="3000" kern="1200">
                <a:solidFill>
                  <a:schemeClr val="tx2"/>
                </a:solidFill>
                <a:latin typeface="Arial"/>
                <a:ea typeface="+mj-ea"/>
                <a:cs typeface="Arial"/>
              </a:defRPr>
            </a:lvl1pPr>
          </a:lstStyle>
          <a:p>
            <a:r>
              <a:rPr lang="hr-HR" sz="2800" b="1" dirty="0" smtClean="0">
                <a:solidFill>
                  <a:srgbClr val="007BFF"/>
                </a:solidFill>
              </a:rPr>
              <a:t>Proces revizije potrošnje u UK-u</a:t>
            </a:r>
            <a:endParaRPr lang="en-US" sz="2800" b="1" dirty="0" smtClean="0">
              <a:solidFill>
                <a:srgbClr val="007BFF"/>
              </a:solidFill>
            </a:endParaRPr>
          </a:p>
        </p:txBody>
      </p:sp>
      <p:sp>
        <p:nvSpPr>
          <p:cNvPr id="8" name="TextBox 7"/>
          <p:cNvSpPr txBox="1"/>
          <p:nvPr/>
        </p:nvSpPr>
        <p:spPr>
          <a:xfrm>
            <a:off x="7006442" y="1300073"/>
            <a:ext cx="2001079" cy="3970318"/>
          </a:xfrm>
          <a:prstGeom prst="rect">
            <a:avLst/>
          </a:prstGeom>
          <a:noFill/>
        </p:spPr>
        <p:txBody>
          <a:bodyPr wrap="square" rtlCol="0">
            <a:spAutoFit/>
          </a:bodyPr>
          <a:lstStyle/>
          <a:p>
            <a:r>
              <a:rPr lang="hr-HR" b="1" dirty="0" smtClean="0"/>
              <a:t>Ključne značajke</a:t>
            </a:r>
            <a:endParaRPr lang="en-US" b="1" dirty="0" smtClean="0"/>
          </a:p>
          <a:p>
            <a:endParaRPr lang="en-US" dirty="0"/>
          </a:p>
          <a:p>
            <a:r>
              <a:rPr lang="en-US" dirty="0" err="1" smtClean="0"/>
              <a:t>PEX</a:t>
            </a:r>
            <a:r>
              <a:rPr lang="en-US" dirty="0" smtClean="0"/>
              <a:t> </a:t>
            </a:r>
            <a:r>
              <a:rPr lang="hr-HR" dirty="0" smtClean="0"/>
              <a:t>savjetuje</a:t>
            </a:r>
            <a:endParaRPr lang="en-US" dirty="0" smtClean="0"/>
          </a:p>
          <a:p>
            <a:endParaRPr lang="en-US" dirty="0"/>
          </a:p>
          <a:p>
            <a:r>
              <a:rPr lang="hr-HR" dirty="0" smtClean="0"/>
              <a:t>Glavni tajnik rukovodi</a:t>
            </a:r>
            <a:endParaRPr lang="en-US" dirty="0" smtClean="0"/>
          </a:p>
          <a:p>
            <a:endParaRPr lang="en-US" dirty="0"/>
          </a:p>
          <a:p>
            <a:r>
              <a:rPr lang="hr-HR" dirty="0" smtClean="0"/>
              <a:t>Podrška ministra financija</a:t>
            </a:r>
          </a:p>
          <a:p>
            <a:endParaRPr lang="en-US" dirty="0"/>
          </a:p>
          <a:p>
            <a:r>
              <a:rPr lang="hr-HR" dirty="0" smtClean="0"/>
              <a:t>Premijer konačni arbitar</a:t>
            </a:r>
            <a:r>
              <a:rPr lang="en-US" dirty="0" smtClean="0"/>
              <a:t> / </a:t>
            </a:r>
            <a:r>
              <a:rPr lang="hr-HR" dirty="0" smtClean="0"/>
              <a:t>četiri člana Vlade</a:t>
            </a:r>
            <a:endParaRPr lang="en-US" dirty="0"/>
          </a:p>
        </p:txBody>
      </p:sp>
    </p:spTree>
    <p:extLst>
      <p:ext uri="{BB962C8B-B14F-4D97-AF65-F5344CB8AC3E}">
        <p14:creationId xmlns:p14="http://schemas.microsoft.com/office/powerpoint/2010/main" val="710079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7"/>
          <p:cNvSpPr>
            <a:spLocks noChangeArrowheads="1"/>
          </p:cNvSpPr>
          <p:nvPr/>
        </p:nvSpPr>
        <p:spPr bwMode="auto">
          <a:xfrm>
            <a:off x="5520101" y="3482583"/>
            <a:ext cx="355444" cy="495300"/>
          </a:xfrm>
          <a:prstGeom prst="rect">
            <a:avLst/>
          </a:prstGeom>
          <a:gradFill rotWithShape="1">
            <a:gsLst>
              <a:gs pos="78000">
                <a:schemeClr val="accent2"/>
              </a:gs>
              <a:gs pos="17000">
                <a:srgbClr val="FFCC00">
                  <a:alpha val="48000"/>
                </a:srgbClr>
              </a:gs>
            </a:gsLst>
            <a:lin ang="0" scaled="1"/>
          </a:gradFill>
          <a:ln>
            <a:noFill/>
          </a:ln>
        </p:spPr>
        <p:txBody>
          <a:bodyPr wrap="none" anchor="ctr" anchorCtr="1"/>
          <a:lstStyle/>
          <a:p>
            <a:pPr algn="ctr">
              <a:spcBef>
                <a:spcPct val="50000"/>
              </a:spcBef>
            </a:pPr>
            <a:endParaRPr lang="en-US" sz="2000">
              <a:solidFill>
                <a:srgbClr val="000066"/>
              </a:solidFill>
            </a:endParaRPr>
          </a:p>
        </p:txBody>
      </p:sp>
      <p:sp>
        <p:nvSpPr>
          <p:cNvPr id="13314" name="Rectangle 2"/>
          <p:cNvSpPr>
            <a:spLocks noGrp="1" noChangeArrowheads="1"/>
          </p:cNvSpPr>
          <p:nvPr>
            <p:ph type="title" idx="4294967295"/>
          </p:nvPr>
        </p:nvSpPr>
        <p:spPr>
          <a:xfrm>
            <a:off x="122409" y="390104"/>
            <a:ext cx="8882452" cy="1066800"/>
          </a:xfrm>
        </p:spPr>
        <p:txBody>
          <a:bodyPr/>
          <a:lstStyle/>
          <a:p>
            <a:pPr eaLnBrk="1" hangingPunct="1">
              <a:lnSpc>
                <a:spcPct val="120000"/>
              </a:lnSpc>
            </a:pPr>
            <a:r>
              <a:rPr lang="hr-HR" b="1" dirty="0" smtClean="0">
                <a:solidFill>
                  <a:srgbClr val="0070C0"/>
                </a:solidFill>
              </a:rPr>
              <a:t>Ciklus revizije potrošnje</a:t>
            </a:r>
            <a:r>
              <a:rPr lang="en-GB" b="1" dirty="0" smtClean="0">
                <a:solidFill>
                  <a:srgbClr val="0070C0"/>
                </a:solidFill>
              </a:rPr>
              <a:t>:</a:t>
            </a:r>
            <a:br>
              <a:rPr lang="en-GB" b="1" dirty="0" smtClean="0">
                <a:solidFill>
                  <a:srgbClr val="0070C0"/>
                </a:solidFill>
              </a:rPr>
            </a:br>
            <a:r>
              <a:rPr lang="hr-HR" sz="2400" b="1" dirty="0" smtClean="0">
                <a:solidFill>
                  <a:srgbClr val="0070C0"/>
                </a:solidFill>
              </a:rPr>
              <a:t>Sveobuhvatna revizija potrošnje</a:t>
            </a:r>
            <a:r>
              <a:rPr lang="en-GB" sz="2400" b="1" dirty="0" smtClean="0">
                <a:solidFill>
                  <a:srgbClr val="0070C0"/>
                </a:solidFill>
              </a:rPr>
              <a:t> 2013</a:t>
            </a:r>
            <a:r>
              <a:rPr lang="hr-HR" sz="2400" b="1" dirty="0" smtClean="0">
                <a:solidFill>
                  <a:srgbClr val="0070C0"/>
                </a:solidFill>
              </a:rPr>
              <a:t>.</a:t>
            </a:r>
            <a:r>
              <a:rPr lang="en-GB" sz="2400" b="1" dirty="0" smtClean="0">
                <a:solidFill>
                  <a:srgbClr val="0070C0"/>
                </a:solidFill>
              </a:rPr>
              <a:t> </a:t>
            </a:r>
            <a:r>
              <a:rPr lang="hr-HR" sz="2400" b="1" dirty="0" smtClean="0">
                <a:solidFill>
                  <a:srgbClr val="0070C0"/>
                </a:solidFill>
              </a:rPr>
              <a:t>bila je sedma revizija od </a:t>
            </a:r>
            <a:r>
              <a:rPr lang="en-GB" sz="2400" b="1" dirty="0" smtClean="0">
                <a:solidFill>
                  <a:srgbClr val="0070C0"/>
                </a:solidFill>
              </a:rPr>
              <a:t>1998</a:t>
            </a:r>
            <a:r>
              <a:rPr lang="hr-HR" sz="2400" b="1" dirty="0" smtClean="0">
                <a:solidFill>
                  <a:srgbClr val="0070C0"/>
                </a:solidFill>
              </a:rPr>
              <a:t>.</a:t>
            </a:r>
            <a:endParaRPr lang="en-GB" sz="2400" b="1" dirty="0" smtClean="0">
              <a:solidFill>
                <a:srgbClr val="0070C0"/>
              </a:solidFill>
            </a:endParaRPr>
          </a:p>
        </p:txBody>
      </p:sp>
      <p:grpSp>
        <p:nvGrpSpPr>
          <p:cNvPr id="13315" name="Group 3"/>
          <p:cNvGrpSpPr>
            <a:grpSpLocks/>
          </p:cNvGrpSpPr>
          <p:nvPr/>
        </p:nvGrpSpPr>
        <p:grpSpPr bwMode="auto">
          <a:xfrm>
            <a:off x="-105064" y="1689099"/>
            <a:ext cx="9399004" cy="3979863"/>
            <a:chOff x="144" y="1055"/>
            <a:chExt cx="5950" cy="2507"/>
          </a:xfrm>
        </p:grpSpPr>
        <p:sp>
          <p:nvSpPr>
            <p:cNvPr id="13316" name="Rectangle 9"/>
            <p:cNvSpPr>
              <a:spLocks noChangeArrowheads="1"/>
            </p:cNvSpPr>
            <p:nvPr/>
          </p:nvSpPr>
          <p:spPr bwMode="auto">
            <a:xfrm>
              <a:off x="3764" y="2952"/>
              <a:ext cx="1674" cy="309"/>
            </a:xfrm>
            <a:prstGeom prst="rect">
              <a:avLst/>
            </a:prstGeom>
            <a:solidFill>
              <a:srgbClr val="3366FF">
                <a:alpha val="47842"/>
              </a:srgbClr>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p>
              <a:pPr eaLnBrk="1" hangingPunct="1">
                <a:spcBef>
                  <a:spcPct val="0"/>
                </a:spcBef>
              </a:pPr>
              <a:endParaRPr lang="en-US" sz="2800">
                <a:solidFill>
                  <a:srgbClr val="000066"/>
                </a:solidFill>
                <a:ea typeface="ヒラギノ角ゴ Pro W3" pitchFamily="87" charset="-128"/>
              </a:endParaRPr>
            </a:p>
          </p:txBody>
        </p:sp>
        <p:sp>
          <p:nvSpPr>
            <p:cNvPr id="13317" name="Text Box 10"/>
            <p:cNvSpPr txBox="1">
              <a:spLocks noChangeArrowheads="1"/>
            </p:cNvSpPr>
            <p:nvPr/>
          </p:nvSpPr>
          <p:spPr bwMode="auto">
            <a:xfrm>
              <a:off x="3764" y="2988"/>
              <a:ext cx="167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eaLnBrk="1" hangingPunct="1">
                <a:spcBef>
                  <a:spcPct val="50000"/>
                </a:spcBef>
              </a:pPr>
              <a:r>
                <a:rPr lang="en-GB" sz="1200" dirty="0" smtClean="0">
                  <a:solidFill>
                    <a:srgbClr val="000066"/>
                  </a:solidFill>
                  <a:ea typeface="ヒラギノ角ゴ Pro W3" pitchFamily="87" charset="-128"/>
                </a:rPr>
                <a:t>1</a:t>
              </a:r>
              <a:r>
                <a:rPr lang="hr-HR" sz="1200" dirty="0" smtClean="0">
                  <a:solidFill>
                    <a:srgbClr val="000066"/>
                  </a:solidFill>
                  <a:ea typeface="ヒラギノ角ゴ Pro W3" pitchFamily="87" charset="-128"/>
                </a:rPr>
                <a:t>. god.  </a:t>
              </a:r>
              <a:r>
                <a:rPr lang="en-GB" sz="1200" dirty="0" smtClean="0">
                  <a:solidFill>
                    <a:srgbClr val="000066"/>
                  </a:solidFill>
                  <a:ea typeface="ヒラギノ角ゴ Pro W3" pitchFamily="87" charset="-128"/>
                </a:rPr>
                <a:t> 2</a:t>
              </a:r>
              <a:r>
                <a:rPr lang="hr-HR" sz="1200" dirty="0" smtClean="0">
                  <a:solidFill>
                    <a:srgbClr val="000066"/>
                  </a:solidFill>
                  <a:ea typeface="ヒラギノ角ゴ Pro W3" pitchFamily="87" charset="-128"/>
                </a:rPr>
                <a:t>. god.</a:t>
              </a:r>
              <a:r>
                <a:rPr lang="en-GB" sz="1200" dirty="0" smtClean="0">
                  <a:solidFill>
                    <a:srgbClr val="000066"/>
                  </a:solidFill>
                  <a:ea typeface="ヒラギノ角ゴ Pro W3" pitchFamily="87" charset="-128"/>
                </a:rPr>
                <a:t> </a:t>
              </a:r>
              <a:r>
                <a:rPr lang="hr-HR" sz="1200" dirty="0" smtClean="0">
                  <a:solidFill>
                    <a:srgbClr val="000066"/>
                  </a:solidFill>
                  <a:ea typeface="ヒラギノ角ゴ Pro W3" pitchFamily="87" charset="-128"/>
                </a:rPr>
                <a:t>  </a:t>
              </a:r>
              <a:r>
                <a:rPr lang="en-GB" sz="1200" dirty="0" smtClean="0">
                  <a:solidFill>
                    <a:srgbClr val="000066"/>
                  </a:solidFill>
                  <a:ea typeface="ヒラギノ角ゴ Pro W3" pitchFamily="87" charset="-128"/>
                </a:rPr>
                <a:t>3</a:t>
              </a:r>
              <a:r>
                <a:rPr lang="hr-HR" sz="1200" dirty="0" smtClean="0">
                  <a:solidFill>
                    <a:srgbClr val="000066"/>
                  </a:solidFill>
                  <a:ea typeface="ヒラギノ角ゴ Pro W3" pitchFamily="87" charset="-128"/>
                </a:rPr>
                <a:t>. god.</a:t>
              </a:r>
              <a:r>
                <a:rPr lang="en-GB" sz="1200" dirty="0" smtClean="0">
                  <a:solidFill>
                    <a:srgbClr val="000066"/>
                  </a:solidFill>
                  <a:ea typeface="ヒラギノ角ゴ Pro W3" pitchFamily="87" charset="-128"/>
                </a:rPr>
                <a:t> </a:t>
              </a:r>
              <a:r>
                <a:rPr lang="hr-HR" sz="1200" dirty="0" smtClean="0">
                  <a:solidFill>
                    <a:srgbClr val="000066"/>
                  </a:solidFill>
                  <a:ea typeface="ヒラギノ角ゴ Pro W3" pitchFamily="87" charset="-128"/>
                </a:rPr>
                <a:t>   </a:t>
              </a:r>
              <a:r>
                <a:rPr lang="en-GB" sz="1200" dirty="0" smtClean="0">
                  <a:solidFill>
                    <a:srgbClr val="000066"/>
                  </a:solidFill>
                  <a:ea typeface="ヒラギノ角ゴ Pro W3" pitchFamily="87" charset="-128"/>
                </a:rPr>
                <a:t>4</a:t>
              </a:r>
              <a:r>
                <a:rPr lang="hr-HR" sz="1200" dirty="0" smtClean="0">
                  <a:solidFill>
                    <a:srgbClr val="000066"/>
                  </a:solidFill>
                  <a:ea typeface="ヒラギノ角ゴ Pro W3" pitchFamily="87" charset="-128"/>
                </a:rPr>
                <a:t>. god.</a:t>
              </a:r>
              <a:endParaRPr lang="en-GB" sz="1200" dirty="0">
                <a:solidFill>
                  <a:srgbClr val="000066"/>
                </a:solidFill>
                <a:ea typeface="ヒラギノ角ゴ Pro W3" pitchFamily="87" charset="-128"/>
              </a:endParaRPr>
            </a:p>
          </p:txBody>
        </p:sp>
        <p:sp>
          <p:nvSpPr>
            <p:cNvPr id="13318" name="Rectangle 11"/>
            <p:cNvSpPr>
              <a:spLocks noChangeArrowheads="1"/>
            </p:cNvSpPr>
            <p:nvPr/>
          </p:nvSpPr>
          <p:spPr bwMode="auto">
            <a:xfrm>
              <a:off x="2232" y="1332"/>
              <a:ext cx="1532" cy="317"/>
            </a:xfrm>
            <a:prstGeom prst="rect">
              <a:avLst/>
            </a:prstGeom>
            <a:solidFill>
              <a:srgbClr val="FFCC00">
                <a:alpha val="47842"/>
              </a:srgbClr>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13319" name="Rectangle 12"/>
            <p:cNvSpPr>
              <a:spLocks noChangeArrowheads="1"/>
            </p:cNvSpPr>
            <p:nvPr/>
          </p:nvSpPr>
          <p:spPr bwMode="auto">
            <a:xfrm>
              <a:off x="912" y="2928"/>
              <a:ext cx="1450" cy="305"/>
            </a:xfrm>
            <a:prstGeom prst="rect">
              <a:avLst/>
            </a:prstGeom>
            <a:solidFill>
              <a:srgbClr val="FF6699">
                <a:alpha val="47842"/>
              </a:srgbClr>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13320" name="Text Box 13"/>
            <p:cNvSpPr txBox="1">
              <a:spLocks noChangeArrowheads="1"/>
            </p:cNvSpPr>
            <p:nvPr/>
          </p:nvSpPr>
          <p:spPr bwMode="auto">
            <a:xfrm>
              <a:off x="1304" y="1302"/>
              <a:ext cx="55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algn="ctr" eaLnBrk="1" hangingPunct="1">
                <a:spcBef>
                  <a:spcPct val="50000"/>
                </a:spcBef>
              </a:pPr>
              <a:r>
                <a:rPr lang="hr-HR" sz="1600" dirty="0" smtClean="0">
                  <a:solidFill>
                    <a:srgbClr val="000066"/>
                  </a:solidFill>
                  <a:ea typeface="ヒラギノ角ゴ Pro W3" pitchFamily="87" charset="-128"/>
                </a:rPr>
                <a:t>List. 20</a:t>
              </a:r>
              <a:r>
                <a:rPr lang="en-GB" sz="1600" dirty="0" smtClean="0">
                  <a:solidFill>
                    <a:srgbClr val="000066"/>
                  </a:solidFill>
                  <a:ea typeface="ヒラギノ角ゴ Pro W3" pitchFamily="87" charset="-128"/>
                </a:rPr>
                <a:t>07</a:t>
              </a:r>
              <a:r>
                <a:rPr lang="hr-HR" sz="1600" dirty="0" smtClean="0">
                  <a:solidFill>
                    <a:srgbClr val="000066"/>
                  </a:solidFill>
                  <a:ea typeface="ヒラギノ角ゴ Pro W3" pitchFamily="87" charset="-128"/>
                </a:rPr>
                <a:t>.</a:t>
              </a:r>
              <a:endParaRPr lang="en-GB" sz="1600" dirty="0">
                <a:solidFill>
                  <a:srgbClr val="000066"/>
                </a:solidFill>
                <a:ea typeface="ヒラギノ角ゴ Pro W3" pitchFamily="87" charset="-128"/>
              </a:endParaRPr>
            </a:p>
          </p:txBody>
        </p:sp>
        <p:sp>
          <p:nvSpPr>
            <p:cNvPr id="13321" name="Line 14"/>
            <p:cNvSpPr>
              <a:spLocks noChangeShapeType="1"/>
            </p:cNvSpPr>
            <p:nvPr/>
          </p:nvSpPr>
          <p:spPr bwMode="auto">
            <a:xfrm flipH="1">
              <a:off x="1717" y="1608"/>
              <a:ext cx="0" cy="496"/>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0000"/>
                  </a:solidFill>
                  <a:round/>
                  <a:headEnd type="arrow" w="med" len="med"/>
                  <a:tailEnd/>
                </a14:hiddenLine>
              </a:ext>
            </a:extLst>
          </p:spPr>
          <p:txBody>
            <a:bodyPr anchor="ctr" anchorCtr="1"/>
            <a:lstStyle/>
            <a:p>
              <a:endParaRPr lang="en-US"/>
            </a:p>
          </p:txBody>
        </p:sp>
        <p:sp>
          <p:nvSpPr>
            <p:cNvPr id="13322" name="Rectangle 15"/>
            <p:cNvSpPr>
              <a:spLocks noChangeArrowheads="1"/>
            </p:cNvSpPr>
            <p:nvPr/>
          </p:nvSpPr>
          <p:spPr bwMode="auto">
            <a:xfrm>
              <a:off x="288" y="2496"/>
              <a:ext cx="5316"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13323" name="Text Box 16"/>
            <p:cNvSpPr txBox="1">
              <a:spLocks noChangeArrowheads="1"/>
            </p:cNvSpPr>
            <p:nvPr/>
          </p:nvSpPr>
          <p:spPr bwMode="auto">
            <a:xfrm>
              <a:off x="2267" y="1404"/>
              <a:ext cx="1443"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eaLnBrk="1" hangingPunct="1">
                <a:spcBef>
                  <a:spcPct val="50000"/>
                </a:spcBef>
              </a:pPr>
              <a:r>
                <a:rPr lang="en-GB" sz="1200" dirty="0" smtClean="0">
                  <a:solidFill>
                    <a:srgbClr val="000066"/>
                  </a:solidFill>
                  <a:ea typeface="ヒラギノ角ゴ Pro W3" pitchFamily="87" charset="-128"/>
                </a:rPr>
                <a:t>1</a:t>
              </a:r>
              <a:r>
                <a:rPr lang="hr-HR" sz="1200" dirty="0" smtClean="0">
                  <a:solidFill>
                    <a:srgbClr val="000066"/>
                  </a:solidFill>
                  <a:ea typeface="ヒラギノ角ゴ Pro W3" pitchFamily="87" charset="-128"/>
                </a:rPr>
                <a:t>. god.     </a:t>
              </a:r>
              <a:r>
                <a:rPr lang="en-GB" sz="1200" dirty="0" smtClean="0">
                  <a:solidFill>
                    <a:srgbClr val="000066"/>
                  </a:solidFill>
                  <a:ea typeface="ヒラギノ角ゴ Pro W3" pitchFamily="87" charset="-128"/>
                </a:rPr>
                <a:t>2</a:t>
              </a:r>
              <a:r>
                <a:rPr lang="hr-HR" sz="1200" dirty="0" smtClean="0">
                  <a:solidFill>
                    <a:srgbClr val="000066"/>
                  </a:solidFill>
                  <a:ea typeface="ヒラギノ角ゴ Pro W3" pitchFamily="87" charset="-128"/>
                </a:rPr>
                <a:t>. god.</a:t>
              </a:r>
              <a:r>
                <a:rPr lang="en-GB" sz="1200" dirty="0" smtClean="0">
                  <a:solidFill>
                    <a:srgbClr val="000066"/>
                  </a:solidFill>
                  <a:ea typeface="ヒラギノ角ゴ Pro W3" pitchFamily="87" charset="-128"/>
                </a:rPr>
                <a:t> </a:t>
              </a:r>
              <a:r>
                <a:rPr lang="hr-HR" sz="1200" dirty="0" smtClean="0">
                  <a:solidFill>
                    <a:srgbClr val="000066"/>
                  </a:solidFill>
                  <a:ea typeface="ヒラギノ角ゴ Pro W3" pitchFamily="87" charset="-128"/>
                </a:rPr>
                <a:t>   </a:t>
              </a:r>
              <a:r>
                <a:rPr lang="en-GB" sz="1200" dirty="0" smtClean="0">
                  <a:solidFill>
                    <a:srgbClr val="000066"/>
                  </a:solidFill>
                  <a:ea typeface="ヒラギノ角ゴ Pro W3" pitchFamily="87" charset="-128"/>
                </a:rPr>
                <a:t>3</a:t>
              </a:r>
              <a:r>
                <a:rPr lang="hr-HR" sz="1200" dirty="0" smtClean="0">
                  <a:solidFill>
                    <a:srgbClr val="000066"/>
                  </a:solidFill>
                  <a:ea typeface="ヒラギノ角ゴ Pro W3" pitchFamily="87" charset="-128"/>
                </a:rPr>
                <a:t>. god.</a:t>
              </a:r>
              <a:endParaRPr lang="en-GB" sz="1200" dirty="0">
                <a:solidFill>
                  <a:srgbClr val="000066"/>
                </a:solidFill>
                <a:ea typeface="ヒラギノ角ゴ Pro W3" pitchFamily="87" charset="-128"/>
              </a:endParaRPr>
            </a:p>
          </p:txBody>
        </p:sp>
        <p:sp>
          <p:nvSpPr>
            <p:cNvPr id="13324" name="Text Box 17"/>
            <p:cNvSpPr txBox="1">
              <a:spLocks noChangeArrowheads="1"/>
            </p:cNvSpPr>
            <p:nvPr/>
          </p:nvSpPr>
          <p:spPr bwMode="auto">
            <a:xfrm>
              <a:off x="2534" y="1055"/>
              <a:ext cx="9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eaLnBrk="1" hangingPunct="1">
                <a:spcBef>
                  <a:spcPct val="50000"/>
                </a:spcBef>
              </a:pPr>
              <a:r>
                <a:rPr lang="hr-HR" sz="1800" dirty="0" smtClean="0">
                  <a:solidFill>
                    <a:srgbClr val="996600"/>
                  </a:solidFill>
                  <a:ea typeface="ヒラギノ角ゴ Pro W3" pitchFamily="87" charset="-128"/>
                </a:rPr>
                <a:t>SRP</a:t>
              </a:r>
              <a:r>
                <a:rPr lang="en-GB" sz="1800" dirty="0" smtClean="0">
                  <a:solidFill>
                    <a:srgbClr val="996600"/>
                  </a:solidFill>
                  <a:ea typeface="ヒラギノ角ゴ Pro W3" pitchFamily="87" charset="-128"/>
                </a:rPr>
                <a:t> 2007</a:t>
              </a:r>
              <a:r>
                <a:rPr lang="hr-HR" sz="1800" dirty="0" smtClean="0">
                  <a:solidFill>
                    <a:srgbClr val="996600"/>
                  </a:solidFill>
                  <a:ea typeface="ヒラギノ角ゴ Pro W3" pitchFamily="87" charset="-128"/>
                </a:rPr>
                <a:t>.</a:t>
              </a:r>
              <a:endParaRPr lang="en-GB" sz="1800" dirty="0">
                <a:solidFill>
                  <a:srgbClr val="996600"/>
                </a:solidFill>
                <a:ea typeface="ヒラギノ角ゴ Pro W3" pitchFamily="87" charset="-128"/>
              </a:endParaRPr>
            </a:p>
          </p:txBody>
        </p:sp>
        <p:sp>
          <p:nvSpPr>
            <p:cNvPr id="13325" name="AutoShape 18"/>
            <p:cNvSpPr>
              <a:spLocks noChangeArrowheads="1"/>
            </p:cNvSpPr>
            <p:nvPr/>
          </p:nvSpPr>
          <p:spPr bwMode="auto">
            <a:xfrm>
              <a:off x="1898" y="1381"/>
              <a:ext cx="281" cy="221"/>
            </a:xfrm>
            <a:prstGeom prst="rightArrow">
              <a:avLst>
                <a:gd name="adj1" fmla="val 50000"/>
                <a:gd name="adj2" fmla="val 25000"/>
              </a:avLst>
            </a:prstGeom>
            <a:gradFill rotWithShape="0">
              <a:gsLst>
                <a:gs pos="0">
                  <a:schemeClr val="accent2"/>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13326" name="AutoShape 19"/>
            <p:cNvSpPr>
              <a:spLocks noChangeArrowheads="1"/>
            </p:cNvSpPr>
            <p:nvPr/>
          </p:nvSpPr>
          <p:spPr bwMode="auto">
            <a:xfrm>
              <a:off x="3504" y="3016"/>
              <a:ext cx="185" cy="182"/>
            </a:xfrm>
            <a:prstGeom prst="rightArrow">
              <a:avLst>
                <a:gd name="adj1" fmla="val 50333"/>
                <a:gd name="adj2" fmla="val 40946"/>
              </a:avLst>
            </a:prstGeom>
            <a:gradFill rotWithShape="0">
              <a:gsLst>
                <a:gs pos="0">
                  <a:schemeClr val="accent2"/>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13327" name="Text Box 20"/>
            <p:cNvSpPr txBox="1">
              <a:spLocks noChangeArrowheads="1"/>
            </p:cNvSpPr>
            <p:nvPr/>
          </p:nvSpPr>
          <p:spPr bwMode="auto">
            <a:xfrm>
              <a:off x="4257" y="3312"/>
              <a:ext cx="9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eaLnBrk="1" hangingPunct="1">
                <a:spcBef>
                  <a:spcPct val="50000"/>
                </a:spcBef>
              </a:pPr>
              <a:r>
                <a:rPr lang="hr-HR" sz="2000" dirty="0" err="1" smtClean="0">
                  <a:solidFill>
                    <a:srgbClr val="000066"/>
                  </a:solidFill>
                  <a:ea typeface="ヒラギノ角ゴ Pro W3" pitchFamily="87" charset="-128"/>
                </a:rPr>
                <a:t>RP</a:t>
              </a:r>
              <a:r>
                <a:rPr lang="en-GB" sz="1800" dirty="0" smtClean="0">
                  <a:solidFill>
                    <a:srgbClr val="000066"/>
                  </a:solidFill>
                  <a:ea typeface="ヒラギノ角ゴ Pro W3" pitchFamily="87" charset="-128"/>
                </a:rPr>
                <a:t> 2010</a:t>
              </a:r>
              <a:r>
                <a:rPr lang="hr-HR" sz="1800" dirty="0" smtClean="0">
                  <a:solidFill>
                    <a:srgbClr val="000066"/>
                  </a:solidFill>
                  <a:ea typeface="ヒラギノ角ゴ Pro W3" pitchFamily="87" charset="-128"/>
                </a:rPr>
                <a:t>.</a:t>
              </a:r>
              <a:endParaRPr lang="en-GB" sz="1800" dirty="0">
                <a:solidFill>
                  <a:srgbClr val="000066"/>
                </a:solidFill>
                <a:ea typeface="ヒラギノ角ゴ Pro W3" pitchFamily="87" charset="-128"/>
              </a:endParaRPr>
            </a:p>
          </p:txBody>
        </p:sp>
        <p:sp>
          <p:nvSpPr>
            <p:cNvPr id="13328" name="Text Box 21"/>
            <p:cNvSpPr txBox="1">
              <a:spLocks noChangeArrowheads="1"/>
            </p:cNvSpPr>
            <p:nvPr/>
          </p:nvSpPr>
          <p:spPr bwMode="auto">
            <a:xfrm>
              <a:off x="2946" y="2923"/>
              <a:ext cx="558"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algn="ctr" eaLnBrk="1" hangingPunct="1">
                <a:spcBef>
                  <a:spcPct val="50000"/>
                </a:spcBef>
              </a:pPr>
              <a:r>
                <a:rPr lang="hr-HR" sz="1600" dirty="0" smtClean="0">
                  <a:solidFill>
                    <a:srgbClr val="000066"/>
                  </a:solidFill>
                  <a:ea typeface="ヒラギノ角ゴ Pro W3" pitchFamily="87" charset="-128"/>
                </a:rPr>
                <a:t>List. 20</a:t>
              </a:r>
              <a:r>
                <a:rPr lang="en-GB" sz="1600" dirty="0" smtClean="0">
                  <a:solidFill>
                    <a:srgbClr val="000066"/>
                  </a:solidFill>
                  <a:ea typeface="ヒラギノ角ゴ Pro W3" pitchFamily="87" charset="-128"/>
                </a:rPr>
                <a:t>10</a:t>
              </a:r>
              <a:r>
                <a:rPr lang="hr-HR" sz="1600" dirty="0" smtClean="0">
                  <a:solidFill>
                    <a:srgbClr val="000066"/>
                  </a:solidFill>
                  <a:ea typeface="ヒラギノ角ゴ Pro W3" pitchFamily="87" charset="-128"/>
                </a:rPr>
                <a:t>.</a:t>
              </a:r>
              <a:endParaRPr lang="en-GB" sz="1600" dirty="0">
                <a:solidFill>
                  <a:srgbClr val="000066"/>
                </a:solidFill>
                <a:ea typeface="ヒラギノ角ゴ Pro W3" pitchFamily="87" charset="-128"/>
              </a:endParaRPr>
            </a:p>
          </p:txBody>
        </p:sp>
        <p:sp>
          <p:nvSpPr>
            <p:cNvPr id="13329" name="Line 22"/>
            <p:cNvSpPr>
              <a:spLocks noChangeShapeType="1"/>
            </p:cNvSpPr>
            <p:nvPr/>
          </p:nvSpPr>
          <p:spPr bwMode="auto">
            <a:xfrm>
              <a:off x="3529" y="2436"/>
              <a:ext cx="0" cy="606"/>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0000"/>
                  </a:solidFill>
                  <a:round/>
                  <a:headEnd/>
                  <a:tailEnd type="arrow" w="med" len="med"/>
                </a14:hiddenLine>
              </a:ext>
            </a:extLst>
          </p:spPr>
          <p:txBody>
            <a:bodyPr anchor="ctr" anchorCtr="1"/>
            <a:lstStyle/>
            <a:p>
              <a:endParaRPr lang="en-US"/>
            </a:p>
          </p:txBody>
        </p:sp>
        <p:sp>
          <p:nvSpPr>
            <p:cNvPr id="13330" name="AutoShape 23"/>
            <p:cNvSpPr>
              <a:spLocks noChangeArrowheads="1"/>
            </p:cNvSpPr>
            <p:nvPr/>
          </p:nvSpPr>
          <p:spPr bwMode="auto">
            <a:xfrm>
              <a:off x="3443" y="2510"/>
              <a:ext cx="257" cy="409"/>
            </a:xfrm>
            <a:prstGeom prst="downArrow">
              <a:avLst>
                <a:gd name="adj1" fmla="val 50000"/>
                <a:gd name="adj2" fmla="val 39786"/>
              </a:avLst>
            </a:prstGeom>
            <a:gradFill rotWithShape="0">
              <a:gsLst>
                <a:gs pos="0">
                  <a:schemeClr val="accent2"/>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435224" name="AutoShape 24"/>
            <p:cNvSpPr>
              <a:spLocks noChangeArrowheads="1"/>
            </p:cNvSpPr>
            <p:nvPr/>
          </p:nvSpPr>
          <p:spPr bwMode="auto">
            <a:xfrm flipV="1">
              <a:off x="1952" y="1754"/>
              <a:ext cx="257" cy="387"/>
            </a:xfrm>
            <a:prstGeom prst="downArrow">
              <a:avLst>
                <a:gd name="adj1" fmla="val 50000"/>
                <a:gd name="adj2" fmla="val 37646"/>
              </a:avLst>
            </a:prstGeom>
            <a:gradFill rotWithShape="0">
              <a:gsLst>
                <a:gs pos="0">
                  <a:schemeClr val="accent2"/>
                </a:gs>
                <a:gs pos="100000">
                  <a:schemeClr val="hlink"/>
                </a:gs>
              </a:gsLst>
              <a:lin ang="5400000" scaled="1"/>
            </a:gradFill>
            <a:ln w="9525">
              <a:noFill/>
              <a:miter lim="800000"/>
              <a:headEnd/>
              <a:tailEnd/>
            </a:ln>
            <a:effectLst/>
          </p:spPr>
          <p:txBody>
            <a:bodyPr rot="10800000" wrap="none" anchor="ctr" anchorCtr="1"/>
            <a:lstStyle/>
            <a:p>
              <a:pPr algn="ctr">
                <a:spcBef>
                  <a:spcPct val="50000"/>
                </a:spcBef>
                <a:defRPr/>
              </a:pPr>
              <a:endParaRPr lang="en-US" sz="1600">
                <a:solidFill>
                  <a:srgbClr val="000066"/>
                </a:solidFill>
                <a:effectLst>
                  <a:outerShdw blurRad="38100" dist="38100" dir="2700000" algn="tl">
                    <a:srgbClr val="000000"/>
                  </a:outerShdw>
                </a:effectLst>
                <a:ea typeface="ヒラギノ角ゴ Pro W3" pitchFamily="87" charset="-128"/>
              </a:endParaRPr>
            </a:p>
          </p:txBody>
        </p:sp>
        <p:sp>
          <p:nvSpPr>
            <p:cNvPr id="13332" name="Text Box 25"/>
            <p:cNvSpPr txBox="1">
              <a:spLocks noChangeArrowheads="1"/>
            </p:cNvSpPr>
            <p:nvPr/>
          </p:nvSpPr>
          <p:spPr bwMode="auto">
            <a:xfrm>
              <a:off x="821" y="2995"/>
              <a:ext cx="1631"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eaLnBrk="1" hangingPunct="1">
                <a:spcBef>
                  <a:spcPct val="50000"/>
                </a:spcBef>
              </a:pPr>
              <a:r>
                <a:rPr lang="en-GB" sz="1400" dirty="0" smtClean="0">
                  <a:solidFill>
                    <a:srgbClr val="000066"/>
                  </a:solidFill>
                  <a:ea typeface="ヒラギノ角ゴ Pro W3" pitchFamily="87" charset="-128"/>
                </a:rPr>
                <a:t>1</a:t>
              </a:r>
              <a:r>
                <a:rPr lang="hr-HR" sz="1400" dirty="0" smtClean="0">
                  <a:solidFill>
                    <a:srgbClr val="000066"/>
                  </a:solidFill>
                  <a:ea typeface="ヒラギノ角ゴ Pro W3" pitchFamily="87" charset="-128"/>
                </a:rPr>
                <a:t>. god.</a:t>
              </a:r>
              <a:r>
                <a:rPr lang="en-GB" sz="1400" dirty="0" smtClean="0">
                  <a:solidFill>
                    <a:srgbClr val="000066"/>
                  </a:solidFill>
                  <a:ea typeface="ヒラギノ角ゴ Pro W3" pitchFamily="87" charset="-128"/>
                </a:rPr>
                <a:t>    2</a:t>
              </a:r>
              <a:r>
                <a:rPr lang="hr-HR" sz="1400" dirty="0" smtClean="0">
                  <a:solidFill>
                    <a:srgbClr val="000066"/>
                  </a:solidFill>
                  <a:ea typeface="ヒラギノ角ゴ Pro W3" pitchFamily="87" charset="-128"/>
                </a:rPr>
                <a:t>. god.</a:t>
              </a:r>
              <a:r>
                <a:rPr lang="en-GB" sz="1400" dirty="0" smtClean="0">
                  <a:solidFill>
                    <a:srgbClr val="000066"/>
                  </a:solidFill>
                  <a:ea typeface="ヒラギノ角ゴ Pro W3" pitchFamily="87" charset="-128"/>
                </a:rPr>
                <a:t> </a:t>
              </a:r>
              <a:r>
                <a:rPr lang="hr-HR" sz="1400" dirty="0" smtClean="0">
                  <a:solidFill>
                    <a:srgbClr val="000066"/>
                  </a:solidFill>
                  <a:ea typeface="ヒラギノ角ゴ Pro W3" pitchFamily="87" charset="-128"/>
                </a:rPr>
                <a:t>  </a:t>
              </a:r>
              <a:r>
                <a:rPr lang="en-GB" sz="1400" dirty="0" smtClean="0">
                  <a:solidFill>
                    <a:srgbClr val="000066"/>
                  </a:solidFill>
                  <a:ea typeface="ヒラギノ角ゴ Pro W3" pitchFamily="87" charset="-128"/>
                </a:rPr>
                <a:t>3</a:t>
              </a:r>
              <a:r>
                <a:rPr lang="hr-HR" sz="1400" dirty="0" smtClean="0">
                  <a:solidFill>
                    <a:srgbClr val="000066"/>
                  </a:solidFill>
                  <a:ea typeface="ヒラギノ角ゴ Pro W3" pitchFamily="87" charset="-128"/>
                </a:rPr>
                <a:t>. god.</a:t>
              </a:r>
              <a:endParaRPr lang="en-GB" sz="1400" dirty="0">
                <a:solidFill>
                  <a:srgbClr val="000066"/>
                </a:solidFill>
                <a:ea typeface="ヒラギノ角ゴ Pro W3" pitchFamily="87" charset="-128"/>
              </a:endParaRPr>
            </a:p>
          </p:txBody>
        </p:sp>
        <p:sp>
          <p:nvSpPr>
            <p:cNvPr id="13333" name="AutoShape 26"/>
            <p:cNvSpPr>
              <a:spLocks noChangeArrowheads="1"/>
            </p:cNvSpPr>
            <p:nvPr/>
          </p:nvSpPr>
          <p:spPr bwMode="auto">
            <a:xfrm>
              <a:off x="674" y="2987"/>
              <a:ext cx="181" cy="182"/>
            </a:xfrm>
            <a:prstGeom prst="rightArrow">
              <a:avLst>
                <a:gd name="adj1" fmla="val 50000"/>
                <a:gd name="adj2" fmla="val 25000"/>
              </a:avLst>
            </a:prstGeom>
            <a:gradFill rotWithShape="0">
              <a:gsLst>
                <a:gs pos="0">
                  <a:schemeClr val="accent2"/>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13334" name="Text Box 27"/>
            <p:cNvSpPr txBox="1">
              <a:spLocks noChangeArrowheads="1"/>
            </p:cNvSpPr>
            <p:nvPr/>
          </p:nvSpPr>
          <p:spPr bwMode="auto">
            <a:xfrm>
              <a:off x="1218" y="3312"/>
              <a:ext cx="952"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eaLnBrk="1" hangingPunct="1">
                <a:spcBef>
                  <a:spcPct val="50000"/>
                </a:spcBef>
              </a:pPr>
              <a:r>
                <a:rPr lang="hr-HR" sz="2000" dirty="0" err="1" smtClean="0">
                  <a:solidFill>
                    <a:srgbClr val="660033"/>
                  </a:solidFill>
                  <a:ea typeface="ヒラギノ角ゴ Pro W3" pitchFamily="87" charset="-128"/>
                </a:rPr>
                <a:t>RP</a:t>
              </a:r>
              <a:r>
                <a:rPr lang="en-GB" sz="2000" dirty="0" smtClean="0">
                  <a:solidFill>
                    <a:srgbClr val="660033"/>
                  </a:solidFill>
                  <a:ea typeface="ヒラギノ角ゴ Pro W3" pitchFamily="87" charset="-128"/>
                </a:rPr>
                <a:t> 2004</a:t>
              </a:r>
              <a:r>
                <a:rPr lang="hr-HR" sz="2000" dirty="0" smtClean="0">
                  <a:solidFill>
                    <a:srgbClr val="660033"/>
                  </a:solidFill>
                  <a:ea typeface="ヒラギノ角ゴ Pro W3" pitchFamily="87" charset="-128"/>
                </a:rPr>
                <a:t>.</a:t>
              </a:r>
              <a:endParaRPr lang="en-GB" sz="2000" dirty="0">
                <a:solidFill>
                  <a:srgbClr val="660033"/>
                </a:solidFill>
                <a:ea typeface="ヒラギノ角ゴ Pro W3" pitchFamily="87" charset="-128"/>
              </a:endParaRPr>
            </a:p>
          </p:txBody>
        </p:sp>
        <p:sp>
          <p:nvSpPr>
            <p:cNvPr id="13335" name="Text Box 28"/>
            <p:cNvSpPr txBox="1">
              <a:spLocks noChangeArrowheads="1"/>
            </p:cNvSpPr>
            <p:nvPr/>
          </p:nvSpPr>
          <p:spPr bwMode="auto">
            <a:xfrm>
              <a:off x="144" y="2891"/>
              <a:ext cx="567" cy="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algn="ctr" eaLnBrk="1" hangingPunct="1">
                <a:spcBef>
                  <a:spcPct val="50000"/>
                </a:spcBef>
              </a:pPr>
              <a:r>
                <a:rPr lang="hr-HR" sz="1600" dirty="0" smtClean="0">
                  <a:solidFill>
                    <a:srgbClr val="000066"/>
                  </a:solidFill>
                  <a:ea typeface="ヒラギノ角ゴ Pro W3" pitchFamily="87" charset="-128"/>
                </a:rPr>
                <a:t>Srp. 20</a:t>
              </a:r>
              <a:r>
                <a:rPr lang="en-GB" sz="1600" dirty="0" smtClean="0">
                  <a:solidFill>
                    <a:srgbClr val="000066"/>
                  </a:solidFill>
                  <a:ea typeface="ヒラギノ角ゴ Pro W3" pitchFamily="87" charset="-128"/>
                </a:rPr>
                <a:t>04</a:t>
              </a:r>
              <a:r>
                <a:rPr lang="hr-HR" sz="1600" dirty="0" smtClean="0">
                  <a:solidFill>
                    <a:srgbClr val="000066"/>
                  </a:solidFill>
                  <a:ea typeface="ヒラギノ角ゴ Pro W3" pitchFamily="87" charset="-128"/>
                </a:rPr>
                <a:t>.</a:t>
              </a:r>
              <a:endParaRPr lang="en-GB" sz="1600" dirty="0">
                <a:solidFill>
                  <a:srgbClr val="000066"/>
                </a:solidFill>
                <a:ea typeface="ヒラギノ角ゴ Pro W3" pitchFamily="87" charset="-128"/>
              </a:endParaRPr>
            </a:p>
          </p:txBody>
        </p:sp>
        <p:sp>
          <p:nvSpPr>
            <p:cNvPr id="13336" name="Line 29"/>
            <p:cNvSpPr>
              <a:spLocks noChangeShapeType="1"/>
            </p:cNvSpPr>
            <p:nvPr/>
          </p:nvSpPr>
          <p:spPr bwMode="auto">
            <a:xfrm>
              <a:off x="538" y="2436"/>
              <a:ext cx="0" cy="606"/>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0000"/>
                  </a:solidFill>
                  <a:round/>
                  <a:headEnd/>
                  <a:tailEnd type="arrow" w="med" len="med"/>
                </a14:hiddenLine>
              </a:ext>
            </a:extLst>
          </p:spPr>
          <p:txBody>
            <a:bodyPr anchor="ctr" anchorCtr="1"/>
            <a:lstStyle/>
            <a:p>
              <a:endParaRPr lang="en-US"/>
            </a:p>
          </p:txBody>
        </p:sp>
        <p:sp>
          <p:nvSpPr>
            <p:cNvPr id="13337" name="AutoShape 30"/>
            <p:cNvSpPr>
              <a:spLocks noChangeArrowheads="1"/>
            </p:cNvSpPr>
            <p:nvPr/>
          </p:nvSpPr>
          <p:spPr bwMode="auto">
            <a:xfrm>
              <a:off x="973" y="2496"/>
              <a:ext cx="257" cy="409"/>
            </a:xfrm>
            <a:prstGeom prst="downArrow">
              <a:avLst>
                <a:gd name="adj1" fmla="val 50000"/>
                <a:gd name="adj2" fmla="val 39786"/>
              </a:avLst>
            </a:prstGeom>
            <a:gradFill rotWithShape="0">
              <a:gsLst>
                <a:gs pos="0">
                  <a:schemeClr val="accent2"/>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435231" name="AutoShape 31"/>
            <p:cNvSpPr>
              <a:spLocks noChangeArrowheads="1"/>
            </p:cNvSpPr>
            <p:nvPr/>
          </p:nvSpPr>
          <p:spPr bwMode="auto">
            <a:xfrm flipV="1">
              <a:off x="1952" y="2521"/>
              <a:ext cx="257" cy="387"/>
            </a:xfrm>
            <a:prstGeom prst="downArrow">
              <a:avLst>
                <a:gd name="adj1" fmla="val 50000"/>
                <a:gd name="adj2" fmla="val 37646"/>
              </a:avLst>
            </a:prstGeom>
            <a:gradFill rotWithShape="0">
              <a:gsLst>
                <a:gs pos="0">
                  <a:schemeClr val="accent2"/>
                </a:gs>
                <a:gs pos="100000">
                  <a:schemeClr val="hlink"/>
                </a:gs>
              </a:gsLst>
              <a:lin ang="5400000" scaled="1"/>
            </a:gradFill>
            <a:ln w="9525">
              <a:noFill/>
              <a:miter lim="800000"/>
              <a:headEnd/>
              <a:tailEnd/>
            </a:ln>
            <a:effectLst/>
          </p:spPr>
          <p:txBody>
            <a:bodyPr rot="10800000" wrap="none" anchor="ctr" anchorCtr="1"/>
            <a:lstStyle/>
            <a:p>
              <a:pPr algn="ctr">
                <a:spcBef>
                  <a:spcPct val="50000"/>
                </a:spcBef>
                <a:defRPr/>
              </a:pPr>
              <a:endParaRPr lang="en-US" sz="1600">
                <a:solidFill>
                  <a:srgbClr val="000066"/>
                </a:solidFill>
                <a:effectLst>
                  <a:outerShdw blurRad="38100" dist="38100" dir="2700000" algn="tl">
                    <a:srgbClr val="000000"/>
                  </a:outerShdw>
                </a:effectLst>
                <a:ea typeface="ヒラギノ角ゴ Pro W3" pitchFamily="87" charset="-128"/>
              </a:endParaRPr>
            </a:p>
          </p:txBody>
        </p:sp>
        <p:sp>
          <p:nvSpPr>
            <p:cNvPr id="13339" name="Line 32"/>
            <p:cNvSpPr>
              <a:spLocks noChangeShapeType="1"/>
            </p:cNvSpPr>
            <p:nvPr/>
          </p:nvSpPr>
          <p:spPr bwMode="auto">
            <a:xfrm flipH="1">
              <a:off x="2080" y="1332"/>
              <a:ext cx="0" cy="1104"/>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0000"/>
                  </a:solidFill>
                  <a:prstDash val="dash"/>
                  <a:round/>
                  <a:headEnd/>
                  <a:tailEnd/>
                </a14:hiddenLine>
              </a:ext>
            </a:extLst>
          </p:spPr>
          <p:txBody>
            <a:bodyPr>
              <a:spAutoFit/>
            </a:bodyPr>
            <a:lstStyle/>
            <a:p>
              <a:endParaRPr lang="en-US"/>
            </a:p>
          </p:txBody>
        </p:sp>
        <p:sp>
          <p:nvSpPr>
            <p:cNvPr id="13340" name="Line 33"/>
            <p:cNvSpPr>
              <a:spLocks noChangeShapeType="1"/>
            </p:cNvSpPr>
            <p:nvPr/>
          </p:nvSpPr>
          <p:spPr bwMode="auto">
            <a:xfrm flipH="1">
              <a:off x="3895" y="1388"/>
              <a:ext cx="0" cy="1821"/>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0000"/>
                  </a:solidFill>
                  <a:prstDash val="dash"/>
                  <a:round/>
                  <a:headEnd/>
                  <a:tailEnd/>
                </a14:hiddenLine>
              </a:ext>
            </a:extLst>
          </p:spPr>
          <p:txBody>
            <a:bodyPr>
              <a:spAutoFit/>
            </a:bodyPr>
            <a:lstStyle/>
            <a:p>
              <a:endParaRPr lang="en-US"/>
            </a:p>
          </p:txBody>
        </p:sp>
        <p:sp>
          <p:nvSpPr>
            <p:cNvPr id="13341" name="Line 34"/>
            <p:cNvSpPr>
              <a:spLocks noChangeShapeType="1"/>
            </p:cNvSpPr>
            <p:nvPr/>
          </p:nvSpPr>
          <p:spPr bwMode="auto">
            <a:xfrm flipH="1">
              <a:off x="2670" y="2141"/>
              <a:ext cx="0" cy="77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0000"/>
                  </a:solidFill>
                  <a:prstDash val="dash"/>
                  <a:round/>
                  <a:headEnd/>
                  <a:tailEnd/>
                </a14:hiddenLine>
              </a:ext>
            </a:extLst>
          </p:spPr>
          <p:txBody>
            <a:bodyPr>
              <a:spAutoFit/>
            </a:bodyPr>
            <a:lstStyle/>
            <a:p>
              <a:endParaRPr lang="en-US"/>
            </a:p>
          </p:txBody>
        </p:sp>
        <p:sp>
          <p:nvSpPr>
            <p:cNvPr id="13342" name="Line 35"/>
            <p:cNvSpPr>
              <a:spLocks noChangeShapeType="1"/>
            </p:cNvSpPr>
            <p:nvPr/>
          </p:nvSpPr>
          <p:spPr bwMode="auto">
            <a:xfrm>
              <a:off x="901" y="2131"/>
              <a:ext cx="2" cy="856"/>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a:solidFill>
                    <a:srgbClr val="000000"/>
                  </a:solidFill>
                  <a:prstDash val="dash"/>
                  <a:round/>
                  <a:headEnd/>
                  <a:tailEnd/>
                </a14:hiddenLine>
              </a:ext>
            </a:extLst>
          </p:spPr>
          <p:txBody>
            <a:bodyPr>
              <a:spAutoFit/>
            </a:bodyPr>
            <a:lstStyle/>
            <a:p>
              <a:endParaRPr lang="en-US"/>
            </a:p>
          </p:txBody>
        </p:sp>
        <p:grpSp>
          <p:nvGrpSpPr>
            <p:cNvPr id="13343" name="Group 31"/>
            <p:cNvGrpSpPr>
              <a:grpSpLocks/>
            </p:cNvGrpSpPr>
            <p:nvPr/>
          </p:nvGrpSpPr>
          <p:grpSpPr bwMode="auto">
            <a:xfrm>
              <a:off x="189" y="2157"/>
              <a:ext cx="5905" cy="334"/>
              <a:chOff x="189" y="2157"/>
              <a:chExt cx="5905" cy="334"/>
            </a:xfrm>
          </p:grpSpPr>
          <p:sp>
            <p:nvSpPr>
              <p:cNvPr id="13344" name="Rectangle 6"/>
              <p:cNvSpPr>
                <a:spLocks noChangeArrowheads="1"/>
              </p:cNvSpPr>
              <p:nvPr/>
            </p:nvSpPr>
            <p:spPr bwMode="auto">
              <a:xfrm>
                <a:off x="711" y="2157"/>
                <a:ext cx="1187" cy="312"/>
              </a:xfrm>
              <a:prstGeom prst="rect">
                <a:avLst/>
              </a:prstGeom>
              <a:solidFill>
                <a:srgbClr val="FF6699">
                  <a:alpha val="47842"/>
                </a:srgbClr>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13345" name="Rectangle 7"/>
              <p:cNvSpPr>
                <a:spLocks noChangeArrowheads="1"/>
              </p:cNvSpPr>
              <p:nvPr/>
            </p:nvSpPr>
            <p:spPr bwMode="auto">
              <a:xfrm>
                <a:off x="1898" y="2160"/>
                <a:ext cx="590" cy="312"/>
              </a:xfrm>
              <a:prstGeom prst="rect">
                <a:avLst/>
              </a:prstGeom>
              <a:gradFill rotWithShape="1">
                <a:gsLst>
                  <a:gs pos="0">
                    <a:srgbClr val="FF6699">
                      <a:alpha val="48000"/>
                    </a:srgbClr>
                  </a:gs>
                  <a:gs pos="100000">
                    <a:srgbClr val="FFCC00">
                      <a:alpha val="48000"/>
                    </a:srgbClr>
                  </a:gs>
                </a:gsLst>
                <a:lin ang="0" scaled="1"/>
              </a:gra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13346" name="Rectangle 8"/>
              <p:cNvSpPr>
                <a:spLocks noChangeArrowheads="1"/>
              </p:cNvSpPr>
              <p:nvPr/>
            </p:nvSpPr>
            <p:spPr bwMode="auto">
              <a:xfrm>
                <a:off x="2480" y="2177"/>
                <a:ext cx="1225" cy="310"/>
              </a:xfrm>
              <a:prstGeom prst="rect">
                <a:avLst/>
              </a:prstGeom>
              <a:solidFill>
                <a:srgbClr val="FFCC00">
                  <a:alpha val="47842"/>
                </a:srgbClr>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p>
                <a:pPr eaLnBrk="1" hangingPunct="1">
                  <a:spcBef>
                    <a:spcPct val="0"/>
                  </a:spcBef>
                </a:pPr>
                <a:endParaRPr lang="en-US" sz="2800">
                  <a:solidFill>
                    <a:srgbClr val="000066"/>
                  </a:solidFill>
                  <a:ea typeface="ヒラギノ角ゴ Pro W3" pitchFamily="87" charset="-128"/>
                </a:endParaRPr>
              </a:p>
            </p:txBody>
          </p:sp>
          <p:sp>
            <p:nvSpPr>
              <p:cNvPr id="13347" name="Rectangle 9"/>
              <p:cNvSpPr>
                <a:spLocks noChangeArrowheads="1"/>
              </p:cNvSpPr>
              <p:nvPr/>
            </p:nvSpPr>
            <p:spPr bwMode="auto">
              <a:xfrm>
                <a:off x="3930" y="2182"/>
                <a:ext cx="2002" cy="309"/>
              </a:xfrm>
              <a:prstGeom prst="rect">
                <a:avLst/>
              </a:prstGeom>
              <a:solidFill>
                <a:srgbClr val="3366FF">
                  <a:alpha val="47842"/>
                </a:srgbClr>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p>
                <a:pPr eaLnBrk="1" hangingPunct="1">
                  <a:spcBef>
                    <a:spcPct val="0"/>
                  </a:spcBef>
                </a:pPr>
                <a:endParaRPr lang="en-US" sz="2800">
                  <a:solidFill>
                    <a:srgbClr val="000066"/>
                  </a:solidFill>
                  <a:ea typeface="ヒラギノ角ゴ Pro W3" pitchFamily="87" charset="-128"/>
                </a:endParaRPr>
              </a:p>
            </p:txBody>
          </p:sp>
          <p:sp>
            <p:nvSpPr>
              <p:cNvPr id="13348" name="Text Box 36"/>
              <p:cNvSpPr txBox="1">
                <a:spLocks noChangeArrowheads="1"/>
              </p:cNvSpPr>
              <p:nvPr/>
            </p:nvSpPr>
            <p:spPr bwMode="auto">
              <a:xfrm>
                <a:off x="189" y="2238"/>
                <a:ext cx="590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square"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eaLnBrk="1" hangingPunct="1">
                  <a:spcBef>
                    <a:spcPct val="50000"/>
                  </a:spcBef>
                </a:pPr>
                <a:r>
                  <a:rPr lang="en-GB" sz="1200" dirty="0" smtClean="0">
                    <a:solidFill>
                      <a:srgbClr val="000066"/>
                    </a:solidFill>
                    <a:ea typeface="ヒラギノ角ゴ Pro W3" pitchFamily="87" charset="-128"/>
                  </a:rPr>
                  <a:t>2004</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-05</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2005</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-06</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2006</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-07</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2007</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-08</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2008</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-09</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2009</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-10</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2010</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-11</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2011</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-12</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2012</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-13</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2013</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-14</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2014</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-15</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 2015</a:t>
                </a:r>
                <a:r>
                  <a:rPr lang="hr-HR" sz="1200" dirty="0" smtClean="0">
                    <a:solidFill>
                      <a:srgbClr val="000066"/>
                    </a:solidFill>
                    <a:ea typeface="ヒラギノ角ゴ Pro W3" pitchFamily="87" charset="-128"/>
                  </a:rPr>
                  <a:t>.</a:t>
                </a:r>
                <a:r>
                  <a:rPr lang="en-GB" sz="1200" dirty="0" smtClean="0">
                    <a:solidFill>
                      <a:srgbClr val="000066"/>
                    </a:solidFill>
                    <a:ea typeface="ヒラギノ角ゴ Pro W3" pitchFamily="87" charset="-128"/>
                  </a:rPr>
                  <a:t>-16</a:t>
                </a:r>
                <a:r>
                  <a:rPr lang="hr-HR" sz="1200" dirty="0" smtClean="0">
                    <a:solidFill>
                      <a:srgbClr val="000066"/>
                    </a:solidFill>
                    <a:ea typeface="ヒラギノ角ゴ Pro W3" pitchFamily="87" charset="-128"/>
                  </a:rPr>
                  <a:t>.</a:t>
                </a:r>
                <a:endParaRPr lang="en-GB" sz="1200" dirty="0">
                  <a:solidFill>
                    <a:srgbClr val="000066"/>
                  </a:solidFill>
                  <a:ea typeface="ヒラギノ角ゴ Pro W3" pitchFamily="87" charset="-128"/>
                </a:endParaRPr>
              </a:p>
            </p:txBody>
          </p:sp>
        </p:grpSp>
      </p:grpSp>
      <p:sp>
        <p:nvSpPr>
          <p:cNvPr id="38" name="AutoShape 23"/>
          <p:cNvSpPr>
            <a:spLocks noChangeArrowheads="1"/>
          </p:cNvSpPr>
          <p:nvPr/>
        </p:nvSpPr>
        <p:spPr bwMode="auto">
          <a:xfrm>
            <a:off x="5039113" y="2763837"/>
            <a:ext cx="405974" cy="649288"/>
          </a:xfrm>
          <a:prstGeom prst="downArrow">
            <a:avLst>
              <a:gd name="adj1" fmla="val 50000"/>
              <a:gd name="adj2" fmla="val 39786"/>
            </a:avLst>
          </a:prstGeom>
          <a:gradFill rotWithShape="0">
            <a:gsLst>
              <a:gs pos="0">
                <a:schemeClr val="accent2"/>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39" name="AutoShape 31"/>
          <p:cNvSpPr>
            <a:spLocks noChangeArrowheads="1"/>
          </p:cNvSpPr>
          <p:nvPr/>
        </p:nvSpPr>
        <p:spPr bwMode="auto">
          <a:xfrm flipV="1">
            <a:off x="7178843" y="4031964"/>
            <a:ext cx="405974" cy="614363"/>
          </a:xfrm>
          <a:prstGeom prst="downArrow">
            <a:avLst>
              <a:gd name="adj1" fmla="val 50000"/>
              <a:gd name="adj2" fmla="val 37646"/>
            </a:avLst>
          </a:prstGeom>
          <a:gradFill rotWithShape="0">
            <a:gsLst>
              <a:gs pos="0">
                <a:schemeClr val="accent2"/>
              </a:gs>
              <a:gs pos="100000">
                <a:schemeClr val="hlink"/>
              </a:gs>
            </a:gsLst>
            <a:lin ang="5400000" scaled="1"/>
          </a:gradFill>
          <a:ln w="9525">
            <a:noFill/>
            <a:miter lim="800000"/>
            <a:headEnd/>
            <a:tailEnd/>
          </a:ln>
          <a:effectLst/>
        </p:spPr>
        <p:txBody>
          <a:bodyPr rot="10800000" wrap="none" anchor="ctr" anchorCtr="1"/>
          <a:lstStyle/>
          <a:p>
            <a:pPr algn="ctr">
              <a:spcBef>
                <a:spcPct val="50000"/>
              </a:spcBef>
              <a:defRPr/>
            </a:pPr>
            <a:endParaRPr lang="en-US" sz="1600">
              <a:solidFill>
                <a:srgbClr val="000066"/>
              </a:solidFill>
              <a:effectLst>
                <a:outerShdw blurRad="38100" dist="38100" dir="2700000" algn="tl">
                  <a:srgbClr val="000000"/>
                </a:outerShdw>
              </a:effectLst>
              <a:ea typeface="ヒラギノ角ゴ Pro W3" pitchFamily="87" charset="-128"/>
            </a:endParaRPr>
          </a:p>
        </p:txBody>
      </p:sp>
      <p:sp>
        <p:nvSpPr>
          <p:cNvPr id="40" name="Rectangle 11"/>
          <p:cNvSpPr>
            <a:spLocks noChangeArrowheads="1"/>
          </p:cNvSpPr>
          <p:nvPr/>
        </p:nvSpPr>
        <p:spPr bwMode="auto">
          <a:xfrm>
            <a:off x="7710984" y="2206625"/>
            <a:ext cx="1433015" cy="503238"/>
          </a:xfrm>
          <a:prstGeom prst="rect">
            <a:avLst/>
          </a:prstGeom>
          <a:solidFill>
            <a:srgbClr val="FFCC00">
              <a:alpha val="47842"/>
            </a:srgbClr>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41" name="Text Box 16"/>
          <p:cNvSpPr txBox="1">
            <a:spLocks noChangeArrowheads="1"/>
          </p:cNvSpPr>
          <p:nvPr/>
        </p:nvSpPr>
        <p:spPr bwMode="auto">
          <a:xfrm>
            <a:off x="7710985" y="2258461"/>
            <a:ext cx="143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eaLnBrk="1" hangingPunct="1">
              <a:spcBef>
                <a:spcPct val="50000"/>
              </a:spcBef>
            </a:pPr>
            <a:r>
              <a:rPr lang="hr-HR" sz="1200" dirty="0" smtClean="0">
                <a:solidFill>
                  <a:srgbClr val="000066"/>
                </a:solidFill>
                <a:ea typeface="ヒラギノ角ゴ Pro W3" pitchFamily="87" charset="-128"/>
              </a:rPr>
              <a:t> </a:t>
            </a:r>
            <a:r>
              <a:rPr lang="en-GB" sz="1200" dirty="0" smtClean="0">
                <a:solidFill>
                  <a:srgbClr val="000066"/>
                </a:solidFill>
                <a:ea typeface="ヒラギノ角ゴ Pro W3" pitchFamily="87" charset="-128"/>
              </a:rPr>
              <a:t>1</a:t>
            </a:r>
            <a:r>
              <a:rPr lang="hr-HR" sz="1200" dirty="0" smtClean="0">
                <a:solidFill>
                  <a:srgbClr val="000066"/>
                </a:solidFill>
                <a:ea typeface="ヒラギノ角ゴ Pro W3" pitchFamily="87" charset="-128"/>
              </a:rPr>
              <a:t>. god.</a:t>
            </a:r>
            <a:r>
              <a:rPr lang="en-GB" sz="1200" dirty="0" smtClean="0">
                <a:solidFill>
                  <a:srgbClr val="000066"/>
                </a:solidFill>
                <a:ea typeface="ヒラギノ角ゴ Pro W3" pitchFamily="87" charset="-128"/>
              </a:rPr>
              <a:t>  </a:t>
            </a:r>
            <a:r>
              <a:rPr lang="hr-HR" sz="1200" dirty="0" smtClean="0">
                <a:solidFill>
                  <a:srgbClr val="000066"/>
                </a:solidFill>
                <a:ea typeface="ヒラギノ角ゴ Pro W3" pitchFamily="87" charset="-128"/>
              </a:rPr>
              <a:t>  </a:t>
            </a:r>
            <a:r>
              <a:rPr lang="en-GB" sz="1200" dirty="0" smtClean="0">
                <a:solidFill>
                  <a:srgbClr val="000066"/>
                </a:solidFill>
                <a:ea typeface="ヒラギノ角ゴ Pro W3" pitchFamily="87" charset="-128"/>
              </a:rPr>
              <a:t>2</a:t>
            </a:r>
            <a:r>
              <a:rPr lang="hr-HR" sz="1200" dirty="0" smtClean="0">
                <a:solidFill>
                  <a:srgbClr val="000066"/>
                </a:solidFill>
                <a:ea typeface="ヒラギノ角ゴ Pro W3" pitchFamily="87" charset="-128"/>
              </a:rPr>
              <a:t>. god.</a:t>
            </a:r>
            <a:r>
              <a:rPr lang="en-GB" sz="1200" dirty="0" smtClean="0">
                <a:solidFill>
                  <a:srgbClr val="000066"/>
                </a:solidFill>
                <a:ea typeface="ヒラギノ角ゴ Pro W3" pitchFamily="87" charset="-128"/>
              </a:rPr>
              <a:t> </a:t>
            </a:r>
            <a:endParaRPr lang="en-GB" sz="1200" dirty="0">
              <a:solidFill>
                <a:srgbClr val="000066"/>
              </a:solidFill>
              <a:ea typeface="ヒラギノ角ゴ Pro W3" pitchFamily="87" charset="-128"/>
            </a:endParaRPr>
          </a:p>
        </p:txBody>
      </p:sp>
      <p:sp>
        <p:nvSpPr>
          <p:cNvPr id="42" name="AutoShape 31"/>
          <p:cNvSpPr>
            <a:spLocks noChangeArrowheads="1"/>
          </p:cNvSpPr>
          <p:nvPr/>
        </p:nvSpPr>
        <p:spPr bwMode="auto">
          <a:xfrm flipV="1">
            <a:off x="7178843" y="2828925"/>
            <a:ext cx="405974" cy="614363"/>
          </a:xfrm>
          <a:prstGeom prst="downArrow">
            <a:avLst>
              <a:gd name="adj1" fmla="val 50000"/>
              <a:gd name="adj2" fmla="val 37646"/>
            </a:avLst>
          </a:prstGeom>
          <a:gradFill rotWithShape="0">
            <a:gsLst>
              <a:gs pos="0">
                <a:schemeClr val="accent2"/>
              </a:gs>
              <a:gs pos="100000">
                <a:schemeClr val="hlink"/>
              </a:gs>
            </a:gsLst>
            <a:lin ang="5400000" scaled="1"/>
          </a:gradFill>
          <a:ln w="9525">
            <a:noFill/>
            <a:miter lim="800000"/>
            <a:headEnd/>
            <a:tailEnd/>
          </a:ln>
          <a:effectLst/>
        </p:spPr>
        <p:txBody>
          <a:bodyPr rot="10800000" wrap="none" anchor="ctr" anchorCtr="1"/>
          <a:lstStyle/>
          <a:p>
            <a:pPr algn="ctr">
              <a:spcBef>
                <a:spcPct val="50000"/>
              </a:spcBef>
              <a:defRPr/>
            </a:pPr>
            <a:endParaRPr lang="en-US" sz="1600">
              <a:solidFill>
                <a:srgbClr val="000066"/>
              </a:solidFill>
              <a:effectLst>
                <a:outerShdw blurRad="38100" dist="38100" dir="2700000" algn="tl">
                  <a:srgbClr val="000000"/>
                </a:outerShdw>
              </a:effectLst>
              <a:ea typeface="ヒラギノ角ゴ Pro W3" pitchFamily="87" charset="-128"/>
            </a:endParaRPr>
          </a:p>
        </p:txBody>
      </p:sp>
      <p:sp>
        <p:nvSpPr>
          <p:cNvPr id="43" name="AutoShape 18"/>
          <p:cNvSpPr>
            <a:spLocks noChangeArrowheads="1"/>
          </p:cNvSpPr>
          <p:nvPr/>
        </p:nvSpPr>
        <p:spPr bwMode="auto">
          <a:xfrm>
            <a:off x="7197740" y="2282825"/>
            <a:ext cx="443886" cy="350838"/>
          </a:xfrm>
          <a:prstGeom prst="rightArrow">
            <a:avLst>
              <a:gd name="adj1" fmla="val 50000"/>
              <a:gd name="adj2" fmla="val 25000"/>
            </a:avLst>
          </a:prstGeom>
          <a:gradFill rotWithShape="0">
            <a:gsLst>
              <a:gs pos="0">
                <a:schemeClr val="accent2"/>
              </a:gs>
              <a:gs pos="100000">
                <a:schemeClr val="hlink"/>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nchorCtr="1"/>
          <a:lstStyle/>
          <a:p>
            <a:pPr algn="ctr">
              <a:spcBef>
                <a:spcPct val="50000"/>
              </a:spcBef>
            </a:pPr>
            <a:endParaRPr lang="en-US" sz="2000">
              <a:solidFill>
                <a:srgbClr val="000066"/>
              </a:solidFill>
            </a:endParaRPr>
          </a:p>
        </p:txBody>
      </p:sp>
      <p:sp>
        <p:nvSpPr>
          <p:cNvPr id="44" name="Text Box 13"/>
          <p:cNvSpPr txBox="1">
            <a:spLocks noChangeArrowheads="1"/>
          </p:cNvSpPr>
          <p:nvPr/>
        </p:nvSpPr>
        <p:spPr bwMode="auto">
          <a:xfrm>
            <a:off x="6264143" y="2152672"/>
            <a:ext cx="87987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algn="ctr" eaLnBrk="1" hangingPunct="1">
              <a:spcBef>
                <a:spcPct val="50000"/>
              </a:spcBef>
            </a:pPr>
            <a:r>
              <a:rPr lang="hr-HR" sz="1600" dirty="0" smtClean="0">
                <a:solidFill>
                  <a:srgbClr val="000066"/>
                </a:solidFill>
                <a:ea typeface="ヒラギノ角ゴ Pro W3" pitchFamily="87" charset="-128"/>
              </a:rPr>
              <a:t>List.</a:t>
            </a:r>
            <a:r>
              <a:rPr lang="en-GB" sz="1600" dirty="0" smtClean="0">
                <a:solidFill>
                  <a:srgbClr val="000066"/>
                </a:solidFill>
                <a:ea typeface="ヒラギノ角ゴ Pro W3" pitchFamily="87" charset="-128"/>
              </a:rPr>
              <a:t> </a:t>
            </a:r>
            <a:r>
              <a:rPr lang="hr-HR" sz="1600" dirty="0" smtClean="0">
                <a:solidFill>
                  <a:srgbClr val="000066"/>
                </a:solidFill>
                <a:ea typeface="ヒラギノ角ゴ Pro W3" pitchFamily="87" charset="-128"/>
              </a:rPr>
              <a:t>20</a:t>
            </a:r>
            <a:r>
              <a:rPr lang="en-GB" sz="1600" dirty="0" smtClean="0">
                <a:solidFill>
                  <a:srgbClr val="000066"/>
                </a:solidFill>
                <a:ea typeface="ヒラギノ角ゴ Pro W3" pitchFamily="87" charset="-128"/>
              </a:rPr>
              <a:t>13</a:t>
            </a:r>
            <a:r>
              <a:rPr lang="hr-HR" sz="1600" dirty="0" smtClean="0">
                <a:solidFill>
                  <a:srgbClr val="000066"/>
                </a:solidFill>
                <a:ea typeface="ヒラギノ角ゴ Pro W3" pitchFamily="87" charset="-128"/>
              </a:rPr>
              <a:t>.</a:t>
            </a:r>
            <a:endParaRPr lang="en-GB" sz="1600" dirty="0">
              <a:solidFill>
                <a:srgbClr val="000066"/>
              </a:solidFill>
              <a:ea typeface="ヒラギノ角ゴ Pro W3" pitchFamily="87" charset="-128"/>
            </a:endParaRPr>
          </a:p>
        </p:txBody>
      </p:sp>
      <p:sp>
        <p:nvSpPr>
          <p:cNvPr id="45" name="Text Box 17"/>
          <p:cNvSpPr txBox="1">
            <a:spLocks noChangeArrowheads="1"/>
          </p:cNvSpPr>
          <p:nvPr/>
        </p:nvSpPr>
        <p:spPr bwMode="auto">
          <a:xfrm>
            <a:off x="7754231" y="1718622"/>
            <a:ext cx="1266891"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spAutoFit/>
          </a:bodyPr>
          <a:lstStyle>
            <a:lvl1pPr>
              <a:defRPr sz="2400" b="1">
                <a:solidFill>
                  <a:srgbClr val="FFFFCC"/>
                </a:solidFill>
                <a:latin typeface="Arial" charset="0"/>
                <a:cs typeface="Arial" charset="0"/>
              </a:defRPr>
            </a:lvl1pPr>
            <a:lvl2pPr marL="742950" indent="-285750">
              <a:defRPr sz="2400" b="1">
                <a:solidFill>
                  <a:srgbClr val="FFFFCC"/>
                </a:solidFill>
                <a:latin typeface="Arial" charset="0"/>
                <a:cs typeface="Arial" charset="0"/>
              </a:defRPr>
            </a:lvl2pPr>
            <a:lvl3pPr marL="1143000" indent="-228600">
              <a:defRPr sz="2400" b="1">
                <a:solidFill>
                  <a:srgbClr val="FFFFCC"/>
                </a:solidFill>
                <a:latin typeface="Arial" charset="0"/>
                <a:cs typeface="Arial" charset="0"/>
              </a:defRPr>
            </a:lvl3pPr>
            <a:lvl4pPr marL="1600200" indent="-228600">
              <a:defRPr sz="2400" b="1">
                <a:solidFill>
                  <a:srgbClr val="FFFFCC"/>
                </a:solidFill>
                <a:latin typeface="Arial" charset="0"/>
                <a:cs typeface="Arial" charset="0"/>
              </a:defRPr>
            </a:lvl4pPr>
            <a:lvl5pPr marL="2057400" indent="-228600">
              <a:defRPr sz="2400" b="1">
                <a:solidFill>
                  <a:srgbClr val="FFFFCC"/>
                </a:solidFill>
                <a:latin typeface="Arial" charset="0"/>
                <a:cs typeface="Arial" charset="0"/>
              </a:defRPr>
            </a:lvl5pPr>
            <a:lvl6pPr marL="2514600" indent="-228600" eaLnBrk="0" fontAlgn="base" hangingPunct="0">
              <a:spcBef>
                <a:spcPct val="20000"/>
              </a:spcBef>
              <a:spcAft>
                <a:spcPct val="0"/>
              </a:spcAft>
              <a:defRPr sz="2400" b="1">
                <a:solidFill>
                  <a:srgbClr val="FFFFCC"/>
                </a:solidFill>
                <a:latin typeface="Arial" charset="0"/>
                <a:cs typeface="Arial" charset="0"/>
              </a:defRPr>
            </a:lvl6pPr>
            <a:lvl7pPr marL="2971800" indent="-228600" eaLnBrk="0" fontAlgn="base" hangingPunct="0">
              <a:spcBef>
                <a:spcPct val="20000"/>
              </a:spcBef>
              <a:spcAft>
                <a:spcPct val="0"/>
              </a:spcAft>
              <a:defRPr sz="2400" b="1">
                <a:solidFill>
                  <a:srgbClr val="FFFFCC"/>
                </a:solidFill>
                <a:latin typeface="Arial" charset="0"/>
                <a:cs typeface="Arial" charset="0"/>
              </a:defRPr>
            </a:lvl7pPr>
            <a:lvl8pPr marL="3429000" indent="-228600" eaLnBrk="0" fontAlgn="base" hangingPunct="0">
              <a:spcBef>
                <a:spcPct val="20000"/>
              </a:spcBef>
              <a:spcAft>
                <a:spcPct val="0"/>
              </a:spcAft>
              <a:defRPr sz="2400" b="1">
                <a:solidFill>
                  <a:srgbClr val="FFFFCC"/>
                </a:solidFill>
                <a:latin typeface="Arial" charset="0"/>
                <a:cs typeface="Arial" charset="0"/>
              </a:defRPr>
            </a:lvl8pPr>
            <a:lvl9pPr marL="3886200" indent="-228600" eaLnBrk="0" fontAlgn="base" hangingPunct="0">
              <a:spcBef>
                <a:spcPct val="20000"/>
              </a:spcBef>
              <a:spcAft>
                <a:spcPct val="0"/>
              </a:spcAft>
              <a:defRPr sz="2400" b="1">
                <a:solidFill>
                  <a:srgbClr val="FFFFCC"/>
                </a:solidFill>
                <a:latin typeface="Arial" charset="0"/>
                <a:cs typeface="Arial" charset="0"/>
              </a:defRPr>
            </a:lvl9pPr>
          </a:lstStyle>
          <a:p>
            <a:pPr eaLnBrk="1" hangingPunct="1">
              <a:spcBef>
                <a:spcPct val="50000"/>
              </a:spcBef>
            </a:pPr>
            <a:r>
              <a:rPr lang="en-GB" sz="1800" dirty="0" smtClean="0">
                <a:solidFill>
                  <a:srgbClr val="996600"/>
                </a:solidFill>
                <a:ea typeface="ヒラギノ角ゴ Pro W3" pitchFamily="87" charset="-128"/>
              </a:rPr>
              <a:t>SR 2013</a:t>
            </a:r>
            <a:r>
              <a:rPr lang="hr-HR" sz="1800" dirty="0" smtClean="0">
                <a:solidFill>
                  <a:srgbClr val="996600"/>
                </a:solidFill>
                <a:ea typeface="ヒラギノ角ゴ Pro W3" pitchFamily="87" charset="-128"/>
              </a:rPr>
              <a:t>.</a:t>
            </a:r>
            <a:endParaRPr lang="en-GB" sz="1800" dirty="0">
              <a:solidFill>
                <a:srgbClr val="996600"/>
              </a:solidFill>
              <a:ea typeface="ヒラギノ角ゴ Pro W3" pitchFamily="87" charset="-128"/>
            </a:endParaRPr>
          </a:p>
        </p:txBody>
      </p:sp>
    </p:spTree>
    <p:extLst>
      <p:ext uri="{BB962C8B-B14F-4D97-AF65-F5344CB8AC3E}">
        <p14:creationId xmlns:p14="http://schemas.microsoft.com/office/powerpoint/2010/main" val="4306814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374C131-D00A-4A44-958A-14A85FF2162C}" type="slidenum">
              <a:rPr lang="en-US" smtClean="0"/>
              <a:pPr>
                <a:defRPr/>
              </a:pPr>
              <a:t>15</a:t>
            </a:fld>
            <a:endParaRPr lang="en-US"/>
          </a:p>
        </p:txBody>
      </p:sp>
      <p:sp>
        <p:nvSpPr>
          <p:cNvPr id="5" name="Rectangle 3"/>
          <p:cNvSpPr txBox="1">
            <a:spLocks noChangeArrowheads="1"/>
          </p:cNvSpPr>
          <p:nvPr/>
        </p:nvSpPr>
        <p:spPr>
          <a:xfrm>
            <a:off x="62523" y="213756"/>
            <a:ext cx="9081478" cy="665018"/>
          </a:xfrm>
          <a:prstGeom prst="rect">
            <a:avLst/>
          </a:prstGeom>
        </p:spPr>
        <p:txBody>
          <a:bodyPr/>
          <a:lstStyle>
            <a:lvl1pPr algn="l" defTabSz="457200" rtl="0" eaLnBrk="1" latinLnBrk="0" hangingPunct="1">
              <a:spcBef>
                <a:spcPct val="0"/>
              </a:spcBef>
              <a:buNone/>
              <a:defRPr sz="3000" kern="1200">
                <a:solidFill>
                  <a:schemeClr val="tx2"/>
                </a:solidFill>
                <a:latin typeface="Arial"/>
                <a:ea typeface="+mj-ea"/>
                <a:cs typeface="Arial"/>
              </a:defRPr>
            </a:lvl1pPr>
          </a:lstStyle>
          <a:p>
            <a:r>
              <a:rPr lang="hr-HR" b="1" dirty="0" smtClean="0">
                <a:solidFill>
                  <a:srgbClr val="0070C0"/>
                </a:solidFill>
              </a:rPr>
              <a:t>Vremenski raspored za </a:t>
            </a:r>
            <a:r>
              <a:rPr lang="en-US" b="1" dirty="0" smtClean="0">
                <a:solidFill>
                  <a:srgbClr val="0070C0"/>
                </a:solidFill>
              </a:rPr>
              <a:t>2010</a:t>
            </a:r>
            <a:r>
              <a:rPr lang="hr-HR" b="1" dirty="0" smtClean="0">
                <a:solidFill>
                  <a:srgbClr val="0070C0"/>
                </a:solidFill>
              </a:rPr>
              <a:t>. bio je vrlo sažet</a:t>
            </a:r>
            <a:endParaRPr lang="en-US" b="1" dirty="0" smtClean="0">
              <a:solidFill>
                <a:srgbClr val="0070C0"/>
              </a:solidFill>
            </a:endParaRPr>
          </a:p>
        </p:txBody>
      </p:sp>
      <p:graphicFrame>
        <p:nvGraphicFramePr>
          <p:cNvPr id="8" name="Diagram 7"/>
          <p:cNvGraphicFramePr/>
          <p:nvPr>
            <p:extLst>
              <p:ext uri="{D42A27DB-BD31-4B8C-83A1-F6EECF244321}">
                <p14:modId xmlns:p14="http://schemas.microsoft.com/office/powerpoint/2010/main" val="2000444058"/>
              </p:ext>
            </p:extLst>
          </p:nvPr>
        </p:nvGraphicFramePr>
        <p:xfrm>
          <a:off x="261938" y="4599295"/>
          <a:ext cx="8568163" cy="1871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8330695" y="878774"/>
            <a:ext cx="553998" cy="4157250"/>
          </a:xfrm>
          <a:prstGeom prst="rect">
            <a:avLst/>
          </a:prstGeom>
          <a:solidFill>
            <a:schemeClr val="accent1">
              <a:lumMod val="10000"/>
              <a:lumOff val="90000"/>
              <a:alpha val="41000"/>
            </a:schemeClr>
          </a:solidFill>
          <a:scene3d>
            <a:camera prst="orthographicFront"/>
            <a:lightRig rig="threePt" dir="t"/>
          </a:scene3d>
          <a:sp3d>
            <a:bevelT/>
          </a:sp3d>
        </p:spPr>
        <p:txBody>
          <a:bodyPr vert="vert" wrap="square" rtlCol="0">
            <a:spAutoFit/>
          </a:bodyPr>
          <a:lstStyle/>
          <a:p>
            <a:pPr algn="ctr"/>
            <a:r>
              <a:rPr lang="hr-HR" sz="2400" dirty="0" smtClean="0"/>
              <a:t>Započinje revizija potrošnje</a:t>
            </a:r>
            <a:endParaRPr lang="en-US" sz="2400" dirty="0"/>
          </a:p>
        </p:txBody>
      </p:sp>
      <p:sp>
        <p:nvSpPr>
          <p:cNvPr id="12" name="TextBox 11"/>
          <p:cNvSpPr txBox="1"/>
          <p:nvPr/>
        </p:nvSpPr>
        <p:spPr>
          <a:xfrm>
            <a:off x="7291882" y="804068"/>
            <a:ext cx="923330" cy="4157250"/>
          </a:xfrm>
          <a:prstGeom prst="rect">
            <a:avLst/>
          </a:prstGeom>
          <a:solidFill>
            <a:schemeClr val="accent1">
              <a:lumMod val="10000"/>
              <a:lumOff val="90000"/>
              <a:alpha val="41000"/>
            </a:schemeClr>
          </a:solidFill>
          <a:scene3d>
            <a:camera prst="orthographicFront"/>
            <a:lightRig rig="threePt" dir="t"/>
          </a:scene3d>
          <a:sp3d>
            <a:bevelT/>
          </a:sp3d>
        </p:spPr>
        <p:txBody>
          <a:bodyPr vert="vert" wrap="square" rtlCol="0">
            <a:spAutoFit/>
          </a:bodyPr>
          <a:lstStyle/>
          <a:p>
            <a:pPr algn="ctr"/>
            <a:r>
              <a:rPr lang="hr-HR" sz="2400" dirty="0" smtClean="0"/>
              <a:t>Kabinet potpisuje odluke </a:t>
            </a:r>
            <a:r>
              <a:rPr lang="en-US" sz="2400" dirty="0" err="1" smtClean="0"/>
              <a:t>PEX</a:t>
            </a:r>
            <a:r>
              <a:rPr lang="hr-HR" sz="2400" dirty="0" smtClean="0"/>
              <a:t>-a</a:t>
            </a:r>
            <a:r>
              <a:rPr lang="en-US" sz="2400" dirty="0" smtClean="0"/>
              <a:t> / </a:t>
            </a:r>
            <a:r>
              <a:rPr lang="hr-HR" sz="2400" dirty="0" smtClean="0"/>
              <a:t>ministarstava</a:t>
            </a:r>
            <a:endParaRPr lang="en-US" sz="2400" dirty="0"/>
          </a:p>
        </p:txBody>
      </p:sp>
      <p:sp>
        <p:nvSpPr>
          <p:cNvPr id="13" name="TextBox 12"/>
          <p:cNvSpPr txBox="1"/>
          <p:nvPr/>
        </p:nvSpPr>
        <p:spPr>
          <a:xfrm>
            <a:off x="3222258" y="878774"/>
            <a:ext cx="1200329" cy="4157250"/>
          </a:xfrm>
          <a:prstGeom prst="rect">
            <a:avLst/>
          </a:prstGeom>
          <a:solidFill>
            <a:schemeClr val="accent1">
              <a:lumMod val="10000"/>
              <a:lumOff val="90000"/>
              <a:alpha val="41000"/>
            </a:schemeClr>
          </a:solidFill>
          <a:scene3d>
            <a:camera prst="orthographicFront"/>
            <a:lightRig rig="threePt" dir="t"/>
          </a:scene3d>
          <a:sp3d>
            <a:bevelT/>
          </a:sp3d>
        </p:spPr>
        <p:txBody>
          <a:bodyPr vert="vert" wrap="square" rtlCol="0">
            <a:spAutoFit/>
          </a:bodyPr>
          <a:lstStyle/>
          <a:p>
            <a:pPr algn="ctr"/>
            <a:r>
              <a:rPr lang="hr-HR" sz="2200" dirty="0" smtClean="0"/>
              <a:t>Početna rasprava u ministarstvima radi odlučivanja o prioritetima </a:t>
            </a:r>
            <a:r>
              <a:rPr lang="hr-HR" sz="2200" dirty="0" err="1" smtClean="0"/>
              <a:t>RP</a:t>
            </a:r>
            <a:r>
              <a:rPr lang="hr-HR" sz="2200" dirty="0" smtClean="0"/>
              <a:t>-a</a:t>
            </a:r>
            <a:endParaRPr lang="en-US" sz="2200" dirty="0"/>
          </a:p>
        </p:txBody>
      </p:sp>
      <p:sp>
        <p:nvSpPr>
          <p:cNvPr id="14" name="TextBox 13"/>
          <p:cNvSpPr txBox="1"/>
          <p:nvPr/>
        </p:nvSpPr>
        <p:spPr>
          <a:xfrm>
            <a:off x="1708841" y="886721"/>
            <a:ext cx="553998" cy="4157250"/>
          </a:xfrm>
          <a:prstGeom prst="rect">
            <a:avLst/>
          </a:prstGeom>
          <a:solidFill>
            <a:schemeClr val="accent1">
              <a:lumMod val="10000"/>
              <a:lumOff val="90000"/>
              <a:alpha val="41000"/>
            </a:schemeClr>
          </a:solidFill>
          <a:scene3d>
            <a:camera prst="orthographicFront"/>
            <a:lightRig rig="threePt" dir="t"/>
          </a:scene3d>
          <a:sp3d>
            <a:bevelT/>
          </a:sp3d>
        </p:spPr>
        <p:txBody>
          <a:bodyPr vert="vert" wrap="square" rtlCol="0">
            <a:spAutoFit/>
          </a:bodyPr>
          <a:lstStyle/>
          <a:p>
            <a:pPr algn="ctr"/>
            <a:r>
              <a:rPr lang="hr-HR" sz="2400" dirty="0" smtClean="0"/>
              <a:t>Objava pristupa </a:t>
            </a:r>
            <a:r>
              <a:rPr lang="hr-HR" sz="2400" dirty="0" err="1" smtClean="0"/>
              <a:t>RP</a:t>
            </a:r>
            <a:r>
              <a:rPr lang="hr-HR" sz="2400" dirty="0" smtClean="0"/>
              <a:t>-u</a:t>
            </a:r>
            <a:endParaRPr lang="en-US" sz="2400" dirty="0"/>
          </a:p>
        </p:txBody>
      </p:sp>
      <p:sp>
        <p:nvSpPr>
          <p:cNvPr id="15" name="TextBox 14"/>
          <p:cNvSpPr txBox="1"/>
          <p:nvPr/>
        </p:nvSpPr>
        <p:spPr>
          <a:xfrm>
            <a:off x="5309990" y="804068"/>
            <a:ext cx="553998" cy="4157250"/>
          </a:xfrm>
          <a:prstGeom prst="rect">
            <a:avLst/>
          </a:prstGeom>
          <a:solidFill>
            <a:schemeClr val="accent1">
              <a:lumMod val="10000"/>
              <a:lumOff val="90000"/>
              <a:alpha val="41000"/>
            </a:schemeClr>
          </a:solidFill>
          <a:scene3d>
            <a:camera prst="orthographicFront"/>
            <a:lightRig rig="threePt" dir="t"/>
          </a:scene3d>
          <a:sp3d>
            <a:bevelT/>
          </a:sp3d>
        </p:spPr>
        <p:txBody>
          <a:bodyPr vert="vert" wrap="square" rtlCol="0">
            <a:spAutoFit/>
          </a:bodyPr>
          <a:lstStyle/>
          <a:p>
            <a:pPr algn="ctr"/>
            <a:r>
              <a:rPr lang="hr-HR" sz="2400" dirty="0" smtClean="0"/>
              <a:t>Program vanjskih angažmana</a:t>
            </a:r>
            <a:endParaRPr lang="en-US" sz="2400" dirty="0"/>
          </a:p>
        </p:txBody>
      </p:sp>
      <p:sp>
        <p:nvSpPr>
          <p:cNvPr id="16" name="TextBox 15"/>
          <p:cNvSpPr txBox="1"/>
          <p:nvPr/>
        </p:nvSpPr>
        <p:spPr>
          <a:xfrm>
            <a:off x="6241829" y="804068"/>
            <a:ext cx="923330" cy="4157250"/>
          </a:xfrm>
          <a:prstGeom prst="rect">
            <a:avLst/>
          </a:prstGeom>
          <a:solidFill>
            <a:schemeClr val="accent1">
              <a:lumMod val="10000"/>
              <a:lumOff val="90000"/>
              <a:alpha val="41000"/>
            </a:schemeClr>
          </a:solidFill>
          <a:scene3d>
            <a:camera prst="orthographicFront"/>
            <a:lightRig rig="threePt" dir="t"/>
          </a:scene3d>
          <a:sp3d>
            <a:bevelT/>
          </a:sp3d>
        </p:spPr>
        <p:txBody>
          <a:bodyPr vert="vert" wrap="square" rtlCol="0">
            <a:spAutoFit/>
          </a:bodyPr>
          <a:lstStyle/>
          <a:p>
            <a:pPr algn="ctr"/>
            <a:r>
              <a:rPr lang="hr-HR" sz="2400" dirty="0" smtClean="0"/>
              <a:t>Rasprave u ministarstvima o dodijeljenim sredstvima</a:t>
            </a:r>
            <a:endParaRPr lang="en-US" sz="2400" dirty="0"/>
          </a:p>
        </p:txBody>
      </p:sp>
      <p:sp>
        <p:nvSpPr>
          <p:cNvPr id="17" name="TextBox 16"/>
          <p:cNvSpPr txBox="1"/>
          <p:nvPr/>
        </p:nvSpPr>
        <p:spPr>
          <a:xfrm>
            <a:off x="689989" y="878774"/>
            <a:ext cx="923330" cy="4157250"/>
          </a:xfrm>
          <a:prstGeom prst="rect">
            <a:avLst/>
          </a:prstGeom>
          <a:solidFill>
            <a:schemeClr val="accent1">
              <a:lumMod val="10000"/>
              <a:lumOff val="90000"/>
              <a:alpha val="41000"/>
            </a:schemeClr>
          </a:solidFill>
          <a:scene3d>
            <a:camera prst="orthographicFront"/>
            <a:lightRig rig="threePt" dir="t"/>
          </a:scene3d>
          <a:sp3d>
            <a:bevelT/>
          </a:sp3d>
        </p:spPr>
        <p:txBody>
          <a:bodyPr vert="vert" wrap="square" rtlCol="0">
            <a:spAutoFit/>
          </a:bodyPr>
          <a:lstStyle/>
          <a:p>
            <a:pPr algn="ctr"/>
            <a:r>
              <a:rPr lang="hr-HR" sz="2400" dirty="0" smtClean="0"/>
              <a:t>Najava opsega rezova potrošnje</a:t>
            </a:r>
            <a:endParaRPr lang="en-US" sz="2400" dirty="0"/>
          </a:p>
        </p:txBody>
      </p:sp>
      <p:sp>
        <p:nvSpPr>
          <p:cNvPr id="18" name="TextBox 17"/>
          <p:cNvSpPr txBox="1"/>
          <p:nvPr/>
        </p:nvSpPr>
        <p:spPr>
          <a:xfrm>
            <a:off x="2522165" y="886721"/>
            <a:ext cx="553998" cy="4157250"/>
          </a:xfrm>
          <a:prstGeom prst="rect">
            <a:avLst/>
          </a:prstGeom>
          <a:solidFill>
            <a:schemeClr val="accent1">
              <a:lumMod val="10000"/>
              <a:lumOff val="90000"/>
              <a:alpha val="41000"/>
            </a:schemeClr>
          </a:solidFill>
          <a:scene3d>
            <a:camera prst="orthographicFront"/>
            <a:lightRig rig="threePt" dir="t"/>
          </a:scene3d>
          <a:sp3d>
            <a:bevelT/>
          </a:sp3d>
        </p:spPr>
        <p:txBody>
          <a:bodyPr vert="vert" wrap="square" rtlCol="0">
            <a:spAutoFit/>
          </a:bodyPr>
          <a:lstStyle/>
          <a:p>
            <a:pPr algn="ctr"/>
            <a:r>
              <a:rPr lang="hr-HR" sz="2400" dirty="0" smtClean="0"/>
              <a:t>Hitni proračun</a:t>
            </a:r>
            <a:endParaRPr lang="en-US" sz="2400" dirty="0"/>
          </a:p>
        </p:txBody>
      </p:sp>
      <p:sp>
        <p:nvSpPr>
          <p:cNvPr id="19" name="TextBox 18"/>
          <p:cNvSpPr txBox="1"/>
          <p:nvPr/>
        </p:nvSpPr>
        <p:spPr>
          <a:xfrm>
            <a:off x="62522" y="881404"/>
            <a:ext cx="553998" cy="4157250"/>
          </a:xfrm>
          <a:prstGeom prst="rect">
            <a:avLst/>
          </a:prstGeom>
          <a:solidFill>
            <a:schemeClr val="accent1">
              <a:lumMod val="10000"/>
              <a:lumOff val="90000"/>
              <a:alpha val="41000"/>
            </a:schemeClr>
          </a:solidFill>
          <a:scene3d>
            <a:camera prst="orthographicFront"/>
            <a:lightRig rig="threePt" dir="t"/>
          </a:scene3d>
          <a:sp3d>
            <a:bevelT/>
          </a:sp3d>
        </p:spPr>
        <p:txBody>
          <a:bodyPr vert="vert" wrap="square" rtlCol="0">
            <a:spAutoFit/>
          </a:bodyPr>
          <a:lstStyle/>
          <a:p>
            <a:pPr algn="ctr"/>
            <a:r>
              <a:rPr lang="hr-HR" sz="2400" dirty="0" smtClean="0"/>
              <a:t>Izbori</a:t>
            </a:r>
            <a:endParaRPr lang="en-US" sz="2400" dirty="0"/>
          </a:p>
        </p:txBody>
      </p:sp>
      <p:sp>
        <p:nvSpPr>
          <p:cNvPr id="20" name="TextBox 19"/>
          <p:cNvSpPr txBox="1"/>
          <p:nvPr/>
        </p:nvSpPr>
        <p:spPr>
          <a:xfrm>
            <a:off x="2444782" y="6405069"/>
            <a:ext cx="2659702" cy="276999"/>
          </a:xfrm>
          <a:prstGeom prst="rect">
            <a:avLst/>
          </a:prstGeom>
          <a:noFill/>
        </p:spPr>
        <p:txBody>
          <a:bodyPr wrap="none" rtlCol="0">
            <a:spAutoFit/>
          </a:bodyPr>
          <a:lstStyle/>
          <a:p>
            <a:r>
              <a:rPr lang="hr-HR" sz="1200" dirty="0" smtClean="0"/>
              <a:t>Izvor</a:t>
            </a:r>
            <a:r>
              <a:rPr lang="en-US" sz="1200" dirty="0" smtClean="0"/>
              <a:t>: </a:t>
            </a:r>
            <a:r>
              <a:rPr lang="hr-HR" sz="1200" dirty="0" smtClean="0"/>
              <a:t>Okvir revizije potrošnje </a:t>
            </a:r>
            <a:r>
              <a:rPr lang="en-US" sz="1200" dirty="0" smtClean="0"/>
              <a:t>2010</a:t>
            </a:r>
            <a:r>
              <a:rPr lang="hr-HR" sz="1200" dirty="0" smtClean="0"/>
              <a:t>.</a:t>
            </a:r>
            <a:endParaRPr lang="en-US" sz="1200" dirty="0"/>
          </a:p>
        </p:txBody>
      </p:sp>
    </p:spTree>
    <p:extLst>
      <p:ext uri="{BB962C8B-B14F-4D97-AF65-F5344CB8AC3E}">
        <p14:creationId xmlns:p14="http://schemas.microsoft.com/office/powerpoint/2010/main" val="2972755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hr-HR" dirty="0" smtClean="0"/>
              <a:t>Izvor</a:t>
            </a:r>
            <a:r>
              <a:rPr lang="en-US" dirty="0" smtClean="0"/>
              <a:t>: </a:t>
            </a:r>
            <a:r>
              <a:rPr lang="hr-HR" dirty="0" smtClean="0"/>
              <a:t>Ministarstvo financija (</a:t>
            </a:r>
            <a:r>
              <a:rPr lang="hr-HR" dirty="0" err="1" smtClean="0"/>
              <a:t>HMT</a:t>
            </a:r>
            <a:r>
              <a:rPr lang="hr-HR" dirty="0" smtClean="0"/>
              <a:t>)</a:t>
            </a:r>
            <a:endParaRPr lang="en-US" dirty="0"/>
          </a:p>
        </p:txBody>
      </p:sp>
      <p:sp>
        <p:nvSpPr>
          <p:cNvPr id="4" name="Slide Number Placeholder 3"/>
          <p:cNvSpPr>
            <a:spLocks noGrp="1"/>
          </p:cNvSpPr>
          <p:nvPr>
            <p:ph type="sldNum" sz="quarter" idx="12"/>
          </p:nvPr>
        </p:nvSpPr>
        <p:spPr/>
        <p:txBody>
          <a:bodyPr/>
          <a:lstStyle/>
          <a:p>
            <a:pPr>
              <a:defRPr/>
            </a:pPr>
            <a:fld id="{7374C131-D00A-4A44-958A-14A85FF2162C}" type="slidenum">
              <a:rPr lang="en-US" smtClean="0"/>
              <a:pPr>
                <a:defRPr/>
              </a:pPr>
              <a:t>16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509" y="1105469"/>
            <a:ext cx="8498582" cy="4549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txBox="1">
            <a:spLocks noChangeArrowheads="1"/>
          </p:cNvSpPr>
          <p:nvPr/>
        </p:nvSpPr>
        <p:spPr>
          <a:xfrm>
            <a:off x="191072" y="241341"/>
            <a:ext cx="9144000" cy="618468"/>
          </a:xfrm>
          <a:prstGeom prst="rect">
            <a:avLst/>
          </a:prstGeom>
        </p:spPr>
        <p:txBody>
          <a:bodyPr/>
          <a:lstStyle>
            <a:lvl1pPr algn="l" defTabSz="457200" rtl="0" eaLnBrk="1" latinLnBrk="0" hangingPunct="1">
              <a:spcBef>
                <a:spcPct val="0"/>
              </a:spcBef>
              <a:buNone/>
              <a:defRPr sz="3000" kern="1200">
                <a:solidFill>
                  <a:schemeClr val="tx2"/>
                </a:solidFill>
                <a:latin typeface="Arial"/>
                <a:ea typeface="+mj-ea"/>
                <a:cs typeface="Arial"/>
              </a:defRPr>
            </a:lvl1pPr>
          </a:lstStyle>
          <a:p>
            <a:r>
              <a:rPr lang="hr-HR" sz="2700" b="1" dirty="0" smtClean="0">
                <a:solidFill>
                  <a:srgbClr val="0070C0"/>
                </a:solidFill>
              </a:rPr>
              <a:t>Smanjenje potrošnje ministarstava,</a:t>
            </a:r>
            <a:r>
              <a:rPr lang="en-US" sz="2700" b="1" dirty="0" smtClean="0">
                <a:solidFill>
                  <a:srgbClr val="0070C0"/>
                </a:solidFill>
              </a:rPr>
              <a:t> </a:t>
            </a:r>
            <a:r>
              <a:rPr lang="hr-HR" sz="2700" b="1" dirty="0" err="1" smtClean="0">
                <a:solidFill>
                  <a:srgbClr val="0070C0"/>
                </a:solidFill>
              </a:rPr>
              <a:t>RP</a:t>
            </a:r>
            <a:r>
              <a:rPr lang="en-US" sz="2700" b="1" dirty="0" smtClean="0">
                <a:solidFill>
                  <a:srgbClr val="0070C0"/>
                </a:solidFill>
              </a:rPr>
              <a:t>10 </a:t>
            </a:r>
            <a:r>
              <a:rPr lang="hr-HR" sz="2700" b="1" dirty="0" smtClean="0">
                <a:solidFill>
                  <a:srgbClr val="0070C0"/>
                </a:solidFill>
              </a:rPr>
              <a:t>i</a:t>
            </a:r>
            <a:r>
              <a:rPr lang="en-US" sz="2700" b="1" dirty="0" smtClean="0">
                <a:solidFill>
                  <a:srgbClr val="0070C0"/>
                </a:solidFill>
              </a:rPr>
              <a:t> </a:t>
            </a:r>
            <a:r>
              <a:rPr lang="hr-HR" sz="2700" b="1" dirty="0" err="1" smtClean="0">
                <a:solidFill>
                  <a:srgbClr val="0070C0"/>
                </a:solidFill>
              </a:rPr>
              <a:t>RP</a:t>
            </a:r>
            <a:r>
              <a:rPr lang="en-US" sz="2700" b="1" dirty="0" smtClean="0">
                <a:solidFill>
                  <a:srgbClr val="0070C0"/>
                </a:solidFill>
              </a:rPr>
              <a:t>13</a:t>
            </a:r>
          </a:p>
        </p:txBody>
      </p:sp>
      <p:sp>
        <p:nvSpPr>
          <p:cNvPr id="5" name="Rectangle 4"/>
          <p:cNvSpPr/>
          <p:nvPr/>
        </p:nvSpPr>
        <p:spPr>
          <a:xfrm>
            <a:off x="332509" y="5997029"/>
            <a:ext cx="8498582" cy="338554"/>
          </a:xfrm>
          <a:prstGeom prst="rect">
            <a:avLst/>
          </a:prstGeom>
        </p:spPr>
        <p:txBody>
          <a:bodyPr wrap="square">
            <a:spAutoFit/>
          </a:bodyPr>
          <a:lstStyle/>
          <a:p>
            <a:r>
              <a:rPr lang="hr-HR" sz="1600" i="1" dirty="0" smtClean="0"/>
              <a:t>Postotak stvarnog ukupnog smanjenja rashoda ministarstava od</a:t>
            </a:r>
            <a:r>
              <a:rPr lang="en-US" sz="1600" i="1" dirty="0" smtClean="0"/>
              <a:t> 2010</a:t>
            </a:r>
            <a:r>
              <a:rPr lang="hr-HR" sz="1600" i="1" dirty="0" smtClean="0"/>
              <a:t>.</a:t>
            </a:r>
            <a:r>
              <a:rPr lang="en-US" sz="1600" i="1" dirty="0" smtClean="0"/>
              <a:t>-11</a:t>
            </a:r>
            <a:r>
              <a:rPr lang="hr-HR" sz="1600" i="1" dirty="0" smtClean="0"/>
              <a:t>.</a:t>
            </a:r>
            <a:r>
              <a:rPr lang="en-US" sz="1600" i="1" dirty="0" smtClean="0"/>
              <a:t> </a:t>
            </a:r>
            <a:r>
              <a:rPr lang="hr-HR" sz="1600" i="1" dirty="0" smtClean="0"/>
              <a:t>d</a:t>
            </a:r>
            <a:r>
              <a:rPr lang="en-US" sz="1600" i="1" dirty="0" smtClean="0"/>
              <a:t>o 2015</a:t>
            </a:r>
            <a:r>
              <a:rPr lang="hr-HR" sz="1600" i="1" dirty="0" smtClean="0"/>
              <a:t>.</a:t>
            </a:r>
            <a:r>
              <a:rPr lang="en-US" sz="1600" i="1" dirty="0" smtClean="0"/>
              <a:t>-16</a:t>
            </a:r>
            <a:r>
              <a:rPr lang="hr-HR" sz="1600" i="1" dirty="0" smtClean="0"/>
              <a:t>.</a:t>
            </a:r>
            <a:r>
              <a:rPr lang="en-US" sz="1600" i="1" dirty="0" smtClean="0"/>
              <a:t> </a:t>
            </a:r>
            <a:endParaRPr lang="en-US" sz="1600" dirty="0"/>
          </a:p>
        </p:txBody>
      </p:sp>
      <p:sp>
        <p:nvSpPr>
          <p:cNvPr id="7" name="TextBox 6"/>
          <p:cNvSpPr txBox="1"/>
          <p:nvPr/>
        </p:nvSpPr>
        <p:spPr>
          <a:xfrm>
            <a:off x="6640132" y="5654896"/>
            <a:ext cx="312906" cy="369332"/>
          </a:xfrm>
          <a:prstGeom prst="rect">
            <a:avLst/>
          </a:prstGeom>
          <a:noFill/>
        </p:spPr>
        <p:txBody>
          <a:bodyPr wrap="none" rtlCol="0">
            <a:spAutoFit/>
          </a:bodyPr>
          <a:lstStyle/>
          <a:p>
            <a:r>
              <a:rPr lang="en-US" dirty="0" smtClean="0"/>
              <a:t>0</a:t>
            </a:r>
            <a:endParaRPr lang="en-US" dirty="0"/>
          </a:p>
        </p:txBody>
      </p:sp>
      <p:sp>
        <p:nvSpPr>
          <p:cNvPr id="9" name="TextBox 8"/>
          <p:cNvSpPr txBox="1"/>
          <p:nvPr/>
        </p:nvSpPr>
        <p:spPr>
          <a:xfrm>
            <a:off x="2766442" y="5627697"/>
            <a:ext cx="787395" cy="369332"/>
          </a:xfrm>
          <a:prstGeom prst="rect">
            <a:avLst/>
          </a:prstGeom>
          <a:noFill/>
        </p:spPr>
        <p:txBody>
          <a:bodyPr wrap="none" rtlCol="0">
            <a:spAutoFit/>
          </a:bodyPr>
          <a:lstStyle/>
          <a:p>
            <a:r>
              <a:rPr lang="en-US" dirty="0" smtClean="0"/>
              <a:t>-50</a:t>
            </a:r>
            <a:r>
              <a:rPr lang="hr-HR" dirty="0" smtClean="0"/>
              <a:t> </a:t>
            </a:r>
            <a:r>
              <a:rPr lang="en-US" dirty="0" smtClean="0"/>
              <a:t>%</a:t>
            </a:r>
            <a:endParaRPr lang="en-US" dirty="0"/>
          </a:p>
        </p:txBody>
      </p:sp>
      <p:sp>
        <p:nvSpPr>
          <p:cNvPr id="10" name="TextBox 9"/>
          <p:cNvSpPr txBox="1"/>
          <p:nvPr/>
        </p:nvSpPr>
        <p:spPr>
          <a:xfrm>
            <a:off x="7900275" y="5627697"/>
            <a:ext cx="845103" cy="369332"/>
          </a:xfrm>
          <a:prstGeom prst="rect">
            <a:avLst/>
          </a:prstGeom>
          <a:noFill/>
        </p:spPr>
        <p:txBody>
          <a:bodyPr wrap="none" rtlCol="0">
            <a:spAutoFit/>
          </a:bodyPr>
          <a:lstStyle/>
          <a:p>
            <a:r>
              <a:rPr lang="en-US" dirty="0" smtClean="0"/>
              <a:t>+20</a:t>
            </a:r>
            <a:r>
              <a:rPr lang="hr-HR" dirty="0" smtClean="0"/>
              <a:t> </a:t>
            </a:r>
            <a:r>
              <a:rPr lang="en-US" dirty="0" smtClean="0"/>
              <a:t>%</a:t>
            </a:r>
            <a:endParaRPr lang="en-US" dirty="0"/>
          </a:p>
        </p:txBody>
      </p:sp>
      <p:sp>
        <p:nvSpPr>
          <p:cNvPr id="2" name="TekstniOkvir 1"/>
          <p:cNvSpPr txBox="1"/>
          <p:nvPr/>
        </p:nvSpPr>
        <p:spPr>
          <a:xfrm>
            <a:off x="4429972" y="1106038"/>
            <a:ext cx="2214785" cy="461665"/>
          </a:xfrm>
          <a:prstGeom prst="rect">
            <a:avLst/>
          </a:prstGeom>
          <a:solidFill>
            <a:schemeClr val="bg1"/>
          </a:solidFill>
        </p:spPr>
        <p:txBody>
          <a:bodyPr wrap="square" rtlCol="0">
            <a:spAutoFit/>
          </a:bodyPr>
          <a:lstStyle/>
          <a:p>
            <a:r>
              <a:rPr lang="hr-HR" sz="800" b="1" dirty="0" smtClean="0"/>
              <a:t>Školstvo, zdravstvo i potpore zaštićeni su</a:t>
            </a:r>
          </a:p>
          <a:p>
            <a:r>
              <a:rPr lang="hr-HR" sz="800" b="1" dirty="0" smtClean="0"/>
              <a:t>(od 2013. potpore iz proračuna povećane do razine 0,7 % </a:t>
            </a:r>
            <a:r>
              <a:rPr lang="hr-HR" sz="800" b="1" dirty="0" err="1" smtClean="0"/>
              <a:t>BND</a:t>
            </a:r>
            <a:r>
              <a:rPr lang="hr-HR" sz="800" b="1" dirty="0" smtClean="0"/>
              <a:t>-a</a:t>
            </a:r>
          </a:p>
        </p:txBody>
      </p:sp>
      <p:sp>
        <p:nvSpPr>
          <p:cNvPr id="11" name="TekstniOkvir 10"/>
          <p:cNvSpPr txBox="1"/>
          <p:nvPr/>
        </p:nvSpPr>
        <p:spPr>
          <a:xfrm>
            <a:off x="6607056" y="3149349"/>
            <a:ext cx="2214785" cy="461665"/>
          </a:xfrm>
          <a:prstGeom prst="rect">
            <a:avLst/>
          </a:prstGeom>
          <a:solidFill>
            <a:schemeClr val="bg1"/>
          </a:solidFill>
          <a:ln>
            <a:solidFill>
              <a:schemeClr val="accent1"/>
            </a:solidFill>
          </a:ln>
        </p:spPr>
        <p:txBody>
          <a:bodyPr wrap="square" rtlCol="0">
            <a:spAutoFit/>
          </a:bodyPr>
          <a:lstStyle/>
          <a:p>
            <a:r>
              <a:rPr lang="hr-HR" sz="800" b="1" dirty="0" smtClean="0"/>
              <a:t>Tipično </a:t>
            </a:r>
            <a:r>
              <a:rPr lang="hr-HR" sz="800" b="1" dirty="0" smtClean="0">
                <a:solidFill>
                  <a:schemeClr val="tx2">
                    <a:lumMod val="50000"/>
                    <a:lumOff val="50000"/>
                  </a:schemeClr>
                </a:solidFill>
              </a:rPr>
              <a:t>nezaštićeno</a:t>
            </a:r>
            <a:r>
              <a:rPr lang="hr-HR" sz="800" b="1" dirty="0" smtClean="0"/>
              <a:t> ministarstvo morat će smanjiti svoja sredstva iz proračuna za 25 posto u odnosu na 2010./2011.</a:t>
            </a:r>
          </a:p>
        </p:txBody>
      </p:sp>
      <p:sp>
        <p:nvSpPr>
          <p:cNvPr id="12" name="TekstniOkvir 11"/>
          <p:cNvSpPr txBox="1"/>
          <p:nvPr/>
        </p:nvSpPr>
        <p:spPr>
          <a:xfrm>
            <a:off x="2427394" y="4754014"/>
            <a:ext cx="1525481" cy="707886"/>
          </a:xfrm>
          <a:prstGeom prst="rect">
            <a:avLst/>
          </a:prstGeom>
          <a:solidFill>
            <a:schemeClr val="bg1"/>
          </a:solidFill>
          <a:ln>
            <a:solidFill>
              <a:schemeClr val="accent1"/>
            </a:solidFill>
          </a:ln>
        </p:spPr>
        <p:txBody>
          <a:bodyPr wrap="square" rtlCol="0">
            <a:spAutoFit/>
          </a:bodyPr>
          <a:lstStyle/>
          <a:p>
            <a:r>
              <a:rPr lang="hr-HR" sz="800" b="1" dirty="0"/>
              <a:t>Procjenjuje se da će </a:t>
            </a:r>
            <a:r>
              <a:rPr lang="hr-HR" sz="800" b="1" dirty="0">
                <a:solidFill>
                  <a:schemeClr val="tx2">
                    <a:lumMod val="50000"/>
                    <a:lumOff val="50000"/>
                  </a:schemeClr>
                </a:solidFill>
              </a:rPr>
              <a:t>opseg</a:t>
            </a:r>
            <a:r>
              <a:rPr lang="hr-HR" sz="800" b="1" dirty="0" smtClean="0"/>
              <a:t> </a:t>
            </a:r>
            <a:r>
              <a:rPr lang="hr-HR" sz="800" b="1" dirty="0" smtClean="0">
                <a:solidFill>
                  <a:schemeClr val="tx2">
                    <a:lumMod val="50000"/>
                    <a:lumOff val="50000"/>
                  </a:schemeClr>
                </a:solidFill>
              </a:rPr>
              <a:t>potrošnje</a:t>
            </a:r>
            <a:r>
              <a:rPr lang="hr-HR" sz="800" b="1" dirty="0" smtClean="0"/>
              <a:t> tijela lokalne uprave do 2015.-2016. pasti na oko 15 % u odnosu na 2010.-2011.</a:t>
            </a:r>
          </a:p>
        </p:txBody>
      </p:sp>
      <p:sp>
        <p:nvSpPr>
          <p:cNvPr id="8" name="TekstniOkvir 7"/>
          <p:cNvSpPr txBox="1"/>
          <p:nvPr/>
        </p:nvSpPr>
        <p:spPr>
          <a:xfrm>
            <a:off x="191072" y="1105469"/>
            <a:ext cx="2123503" cy="4796185"/>
          </a:xfrm>
          <a:prstGeom prst="rect">
            <a:avLst/>
          </a:prstGeom>
          <a:solidFill>
            <a:schemeClr val="bg1"/>
          </a:solidFill>
        </p:spPr>
        <p:txBody>
          <a:bodyPr wrap="square" rtlCol="0">
            <a:spAutoFit/>
          </a:bodyPr>
          <a:lstStyle/>
          <a:p>
            <a:pPr algn="r">
              <a:spcBef>
                <a:spcPts val="200"/>
              </a:spcBef>
              <a:spcAft>
                <a:spcPts val="200"/>
              </a:spcAft>
            </a:pPr>
            <a:r>
              <a:rPr lang="hr-HR" sz="800" dirty="0" smtClean="0"/>
              <a:t>Međunarodni razvoj</a:t>
            </a:r>
          </a:p>
          <a:p>
            <a:pPr algn="r">
              <a:spcBef>
                <a:spcPts val="200"/>
              </a:spcBef>
              <a:spcAft>
                <a:spcPts val="200"/>
              </a:spcAft>
            </a:pPr>
            <a:r>
              <a:rPr lang="hr-HR" sz="800" dirty="0" smtClean="0"/>
              <a:t>Zdravstvo</a:t>
            </a:r>
          </a:p>
          <a:p>
            <a:pPr algn="r">
              <a:spcBef>
                <a:spcPts val="200"/>
              </a:spcBef>
              <a:spcAft>
                <a:spcPts val="200"/>
              </a:spcAft>
            </a:pPr>
            <a:r>
              <a:rPr lang="hr-HR" sz="800" dirty="0" smtClean="0"/>
              <a:t>Obrazovanje</a:t>
            </a:r>
          </a:p>
          <a:p>
            <a:pPr algn="r">
              <a:spcBef>
                <a:spcPts val="200"/>
              </a:spcBef>
              <a:spcAft>
                <a:spcPts val="200"/>
              </a:spcAft>
            </a:pPr>
            <a:r>
              <a:rPr lang="hr-HR" sz="800" dirty="0" smtClean="0"/>
              <a:t>Sjeverna Irska</a:t>
            </a:r>
          </a:p>
          <a:p>
            <a:pPr algn="r">
              <a:spcBef>
                <a:spcPts val="200"/>
              </a:spcBef>
              <a:spcAft>
                <a:spcPts val="200"/>
              </a:spcAft>
            </a:pPr>
            <a:r>
              <a:rPr lang="hr-HR" sz="800" dirty="0" smtClean="0"/>
              <a:t>Škotska</a:t>
            </a:r>
          </a:p>
          <a:p>
            <a:pPr algn="r">
              <a:spcBef>
                <a:spcPts val="200"/>
              </a:spcBef>
              <a:spcAft>
                <a:spcPts val="200"/>
              </a:spcAft>
            </a:pPr>
            <a:r>
              <a:rPr lang="hr-HR" sz="800" dirty="0" err="1" smtClean="0"/>
              <a:t>Wales</a:t>
            </a:r>
            <a:endParaRPr lang="hr-HR" sz="800" dirty="0" smtClean="0"/>
          </a:p>
          <a:p>
            <a:pPr algn="r">
              <a:spcBef>
                <a:spcPts val="200"/>
              </a:spcBef>
              <a:spcAft>
                <a:spcPts val="200"/>
              </a:spcAft>
            </a:pPr>
            <a:r>
              <a:rPr lang="hr-HR" sz="800" dirty="0" smtClean="0"/>
              <a:t>Jedinstveni račun tajnih službi</a:t>
            </a:r>
          </a:p>
          <a:p>
            <a:pPr algn="r">
              <a:spcBef>
                <a:spcPts val="200"/>
              </a:spcBef>
              <a:spcAft>
                <a:spcPts val="200"/>
              </a:spcAft>
            </a:pPr>
            <a:r>
              <a:rPr lang="hr-HR" sz="800" dirty="0" smtClean="0"/>
              <a:t>Obrana</a:t>
            </a:r>
          </a:p>
          <a:p>
            <a:pPr algn="r">
              <a:spcBef>
                <a:spcPts val="200"/>
              </a:spcBef>
              <a:spcAft>
                <a:spcPts val="200"/>
              </a:spcAft>
            </a:pPr>
            <a:r>
              <a:rPr lang="hr-HR" sz="800" dirty="0" smtClean="0"/>
              <a:t>Porezna i carinska uprava</a:t>
            </a:r>
          </a:p>
          <a:p>
            <a:pPr algn="r">
              <a:spcBef>
                <a:spcPts val="200"/>
              </a:spcBef>
              <a:spcAft>
                <a:spcPts val="200"/>
              </a:spcAft>
            </a:pPr>
            <a:r>
              <a:rPr lang="hr-HR" sz="800" dirty="0" smtClean="0"/>
              <a:t>Min. rada i mirovinskog sustava , potrošnja koja nije svedena na polaznu vrijednost</a:t>
            </a:r>
          </a:p>
          <a:p>
            <a:pPr algn="r">
              <a:spcBef>
                <a:spcPts val="200"/>
              </a:spcBef>
              <a:spcAft>
                <a:spcPts val="200"/>
              </a:spcAft>
            </a:pPr>
            <a:r>
              <a:rPr lang="hr-HR" sz="800" dirty="0" smtClean="0"/>
              <a:t>Mala i samostalna tijela</a:t>
            </a:r>
          </a:p>
          <a:p>
            <a:pPr algn="r">
              <a:spcBef>
                <a:spcPts val="200"/>
              </a:spcBef>
              <a:spcAft>
                <a:spcPts val="200"/>
              </a:spcAft>
            </a:pPr>
            <a:r>
              <a:rPr lang="hr-HR" sz="800" dirty="0" smtClean="0"/>
              <a:t>Energetika i klimatske promjene</a:t>
            </a:r>
          </a:p>
          <a:p>
            <a:pPr algn="r">
              <a:spcBef>
                <a:spcPts val="200"/>
              </a:spcBef>
              <a:spcAft>
                <a:spcPts val="200"/>
              </a:spcAft>
            </a:pPr>
            <a:r>
              <a:rPr lang="hr-HR" sz="800" dirty="0" smtClean="0"/>
              <a:t>Kultura, mediji i sport</a:t>
            </a:r>
          </a:p>
          <a:p>
            <a:pPr algn="r">
              <a:spcBef>
                <a:spcPts val="200"/>
              </a:spcBef>
              <a:spcAft>
                <a:spcPts val="200"/>
              </a:spcAft>
            </a:pPr>
            <a:r>
              <a:rPr lang="hr-HR" sz="800" dirty="0" smtClean="0"/>
              <a:t>Min. Unutarnjih poslova</a:t>
            </a:r>
          </a:p>
          <a:p>
            <a:pPr algn="r">
              <a:spcBef>
                <a:spcPts val="200"/>
              </a:spcBef>
              <a:spcAft>
                <a:spcPts val="200"/>
              </a:spcAft>
            </a:pPr>
            <a:r>
              <a:rPr lang="hr-HR" sz="800" dirty="0" smtClean="0"/>
              <a:t>Min. </a:t>
            </a:r>
            <a:r>
              <a:rPr lang="hr-HR" sz="800" dirty="0"/>
              <a:t>z</a:t>
            </a:r>
            <a:r>
              <a:rPr lang="hr-HR" sz="800" dirty="0" smtClean="0"/>
              <a:t>a vanjske poslove i Commonwealth</a:t>
            </a:r>
          </a:p>
          <a:p>
            <a:pPr algn="r">
              <a:spcBef>
                <a:spcPts val="200"/>
              </a:spcBef>
              <a:spcAft>
                <a:spcPts val="200"/>
              </a:spcAft>
            </a:pPr>
            <a:r>
              <a:rPr lang="hr-HR" sz="800" dirty="0" smtClean="0"/>
              <a:t>Poslovanje, inovacije i vještine</a:t>
            </a:r>
          </a:p>
          <a:p>
            <a:pPr algn="r">
              <a:spcBef>
                <a:spcPts val="200"/>
              </a:spcBef>
              <a:spcAft>
                <a:spcPts val="200"/>
              </a:spcAft>
            </a:pPr>
            <a:r>
              <a:rPr lang="hr-HR" sz="800" dirty="0" smtClean="0"/>
              <a:t>Pravne službe</a:t>
            </a:r>
          </a:p>
          <a:p>
            <a:pPr algn="r">
              <a:spcBef>
                <a:spcPts val="200"/>
              </a:spcBef>
              <a:spcAft>
                <a:spcPts val="200"/>
              </a:spcAft>
            </a:pPr>
            <a:r>
              <a:rPr lang="hr-HR" sz="800" dirty="0" smtClean="0"/>
              <a:t>Min. Financija</a:t>
            </a:r>
          </a:p>
          <a:p>
            <a:pPr algn="r">
              <a:spcBef>
                <a:spcPts val="200"/>
              </a:spcBef>
              <a:spcAft>
                <a:spcPts val="200"/>
              </a:spcAft>
            </a:pPr>
            <a:r>
              <a:rPr lang="hr-HR" sz="800" dirty="0" smtClean="0"/>
              <a:t>Pravosuđe</a:t>
            </a:r>
          </a:p>
          <a:p>
            <a:pPr algn="r">
              <a:spcBef>
                <a:spcPts val="200"/>
              </a:spcBef>
              <a:spcAft>
                <a:spcPts val="200"/>
              </a:spcAft>
            </a:pPr>
            <a:r>
              <a:rPr lang="hr-HR" sz="800" dirty="0" smtClean="0"/>
              <a:t>Rad i mirovine</a:t>
            </a:r>
          </a:p>
          <a:p>
            <a:pPr algn="r">
              <a:spcBef>
                <a:spcPts val="200"/>
              </a:spcBef>
              <a:spcAft>
                <a:spcPts val="200"/>
              </a:spcAft>
            </a:pPr>
            <a:r>
              <a:rPr lang="hr-HR" sz="800" dirty="0" smtClean="0"/>
              <a:t>Prijevoz</a:t>
            </a:r>
          </a:p>
          <a:p>
            <a:pPr algn="r">
              <a:spcBef>
                <a:spcPts val="200"/>
              </a:spcBef>
              <a:spcAft>
                <a:spcPts val="200"/>
              </a:spcAft>
            </a:pPr>
            <a:r>
              <a:rPr lang="hr-HR" sz="800" dirty="0" smtClean="0"/>
              <a:t>Tijela lokalne uprave</a:t>
            </a:r>
          </a:p>
          <a:p>
            <a:pPr algn="r">
              <a:spcBef>
                <a:spcPts val="200"/>
              </a:spcBef>
              <a:spcAft>
                <a:spcPts val="200"/>
              </a:spcAft>
            </a:pPr>
            <a:r>
              <a:rPr lang="hr-HR" sz="800" dirty="0" smtClean="0"/>
              <a:t>Kabinet</a:t>
            </a:r>
          </a:p>
          <a:p>
            <a:pPr algn="r">
              <a:spcBef>
                <a:spcPts val="200"/>
              </a:spcBef>
              <a:spcAft>
                <a:spcPts val="200"/>
              </a:spcAft>
            </a:pPr>
            <a:r>
              <a:rPr lang="hr-HR" sz="800" dirty="0" smtClean="0"/>
              <a:t>Okoliš, prehrana i ruralni sektor</a:t>
            </a:r>
          </a:p>
          <a:p>
            <a:pPr algn="r">
              <a:spcBef>
                <a:spcPts val="200"/>
              </a:spcBef>
              <a:spcAft>
                <a:spcPts val="200"/>
              </a:spcAft>
            </a:pPr>
            <a:r>
              <a:rPr lang="hr-HR" sz="800" dirty="0" smtClean="0"/>
              <a:t>Tijela lokalne uprave u zajednicama</a:t>
            </a:r>
          </a:p>
          <a:p>
            <a:endParaRPr lang="hr-HR" sz="800" dirty="0"/>
          </a:p>
        </p:txBody>
      </p:sp>
    </p:spTree>
    <p:extLst>
      <p:ext uri="{BB962C8B-B14F-4D97-AF65-F5344CB8AC3E}">
        <p14:creationId xmlns:p14="http://schemas.microsoft.com/office/powerpoint/2010/main" val="41905412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r>
              <a:rPr lang="en-US" dirty="0" smtClean="0"/>
              <a:t>Source: HMT 2014</a:t>
            </a:r>
            <a:endParaRPr lang="en-US" dirty="0"/>
          </a:p>
        </p:txBody>
      </p:sp>
      <p:sp>
        <p:nvSpPr>
          <p:cNvPr id="4" name="Slide Number Placeholder 3"/>
          <p:cNvSpPr>
            <a:spLocks noGrp="1"/>
          </p:cNvSpPr>
          <p:nvPr>
            <p:ph type="sldNum" sz="quarter" idx="12"/>
          </p:nvPr>
        </p:nvSpPr>
        <p:spPr/>
        <p:txBody>
          <a:bodyPr/>
          <a:lstStyle/>
          <a:p>
            <a:pPr>
              <a:defRPr/>
            </a:pPr>
            <a:fld id="{7374C131-D00A-4A44-958A-14A85FF2162C}" type="slidenum">
              <a:rPr lang="en-US" smtClean="0"/>
              <a:pPr>
                <a:defRPr/>
              </a:pPr>
              <a:t>17</a:t>
            </a:fld>
            <a:endParaRPr lang="en-US"/>
          </a:p>
        </p:txBody>
      </p:sp>
      <p:sp>
        <p:nvSpPr>
          <p:cNvPr id="5" name="Rectangle 4"/>
          <p:cNvSpPr/>
          <p:nvPr/>
        </p:nvSpPr>
        <p:spPr>
          <a:xfrm>
            <a:off x="510639" y="1105469"/>
            <a:ext cx="8300852" cy="4924425"/>
          </a:xfrm>
          <a:prstGeom prst="rect">
            <a:avLst/>
          </a:prstGeom>
        </p:spPr>
        <p:txBody>
          <a:bodyPr wrap="square">
            <a:spAutoFit/>
          </a:bodyPr>
          <a:lstStyle/>
          <a:p>
            <a:pPr marL="342900" indent="-342900">
              <a:spcBef>
                <a:spcPts val="600"/>
              </a:spcBef>
              <a:spcAft>
                <a:spcPts val="600"/>
              </a:spcAft>
              <a:buFont typeface="Arial" panose="020B0604020202020204" pitchFamily="34" charset="0"/>
              <a:buChar char="•"/>
            </a:pPr>
            <a:r>
              <a:rPr lang="hr-HR" sz="2200" dirty="0" smtClean="0"/>
              <a:t>Ministarstvo financija </a:t>
            </a:r>
            <a:r>
              <a:rPr lang="en-US" sz="2200" dirty="0" smtClean="0"/>
              <a:t>(HMT) </a:t>
            </a:r>
            <a:r>
              <a:rPr lang="hr-HR" sz="2200" dirty="0" smtClean="0"/>
              <a:t>nadzire utvrđivanje vremenskog rasporeda i parametara</a:t>
            </a:r>
            <a:r>
              <a:rPr lang="en-US" sz="2200" dirty="0" smtClean="0"/>
              <a:t> </a:t>
            </a:r>
            <a:r>
              <a:rPr lang="en-US" sz="2200" dirty="0"/>
              <a:t>– </a:t>
            </a:r>
            <a:r>
              <a:rPr lang="hr-HR" sz="2200" dirty="0" smtClean="0"/>
              <a:t>glavna prednost</a:t>
            </a:r>
            <a:endParaRPr lang="en-US" sz="2200" dirty="0"/>
          </a:p>
          <a:p>
            <a:pPr marL="342900" indent="-342900">
              <a:spcBef>
                <a:spcPts val="600"/>
              </a:spcBef>
              <a:spcAft>
                <a:spcPts val="600"/>
              </a:spcAft>
              <a:buFont typeface="Arial" panose="020B0604020202020204" pitchFamily="34" charset="0"/>
              <a:buChar char="•"/>
            </a:pPr>
            <a:r>
              <a:rPr lang="hr-HR" sz="2200" dirty="0" smtClean="0"/>
              <a:t>Odgovornost za ključne parametre i njihovo utvrđivanje na početku osnova je za  upravljanje očekivanjima i pruža sigurnost ministarstvima i tržištima</a:t>
            </a:r>
            <a:endParaRPr lang="en-US" sz="2200" dirty="0"/>
          </a:p>
          <a:p>
            <a:pPr marL="342900" indent="-342900">
              <a:spcBef>
                <a:spcPts val="600"/>
              </a:spcBef>
              <a:spcAft>
                <a:spcPts val="600"/>
              </a:spcAft>
              <a:buFont typeface="Arial" panose="020B0604020202020204" pitchFamily="34" charset="0"/>
              <a:buChar char="•"/>
            </a:pPr>
            <a:r>
              <a:rPr lang="hr-HR" sz="2200" dirty="0" smtClean="0"/>
              <a:t>Pregovori na marginama</a:t>
            </a:r>
            <a:r>
              <a:rPr lang="en-US" sz="2200" dirty="0" smtClean="0"/>
              <a:t>. </a:t>
            </a:r>
            <a:r>
              <a:rPr lang="en-US" sz="2200" dirty="0"/>
              <a:t>HMT </a:t>
            </a:r>
            <a:r>
              <a:rPr lang="hr-HR" sz="2200" dirty="0" smtClean="0"/>
              <a:t>pri reviziji potrošnje utvrđuje ukupni proračun </a:t>
            </a:r>
            <a:r>
              <a:rPr lang="en-US" sz="2200" dirty="0"/>
              <a:t>–</a:t>
            </a:r>
            <a:r>
              <a:rPr lang="hr-HR" sz="2200" dirty="0" smtClean="0"/>
              <a:t> resorna ministarstva moraju planirati detalje nakon revizije</a:t>
            </a:r>
            <a:endParaRPr lang="en-US" sz="2200" dirty="0"/>
          </a:p>
          <a:p>
            <a:pPr marL="342900" indent="-342900">
              <a:spcBef>
                <a:spcPts val="600"/>
              </a:spcBef>
              <a:spcAft>
                <a:spcPts val="600"/>
              </a:spcAft>
              <a:buFont typeface="Arial" panose="020B0604020202020204" pitchFamily="34" charset="0"/>
              <a:buChar char="•"/>
            </a:pPr>
            <a:r>
              <a:rPr lang="hr-HR" sz="2200" dirty="0" smtClean="0"/>
              <a:t>Nakon raspodjele sredstva slijedi nadzor Parlamenta</a:t>
            </a:r>
            <a:endParaRPr lang="en-US" sz="2200" dirty="0"/>
          </a:p>
          <a:p>
            <a:pPr marL="342900" indent="-342900">
              <a:spcBef>
                <a:spcPts val="600"/>
              </a:spcBef>
              <a:spcAft>
                <a:spcPts val="600"/>
              </a:spcAft>
              <a:buFont typeface="Arial" panose="020B0604020202020204" pitchFamily="34" charset="0"/>
              <a:buChar char="•"/>
            </a:pPr>
            <a:r>
              <a:rPr lang="hr-HR" sz="2200" dirty="0" smtClean="0"/>
              <a:t>Fleksibilnost </a:t>
            </a:r>
            <a:r>
              <a:rPr lang="en-US" sz="2200" dirty="0" smtClean="0"/>
              <a:t>– </a:t>
            </a:r>
            <a:r>
              <a:rPr lang="hr-HR" sz="2200" dirty="0" smtClean="0"/>
              <a:t>nužna radi ponovljenih preispitivanja raspodjele sredstava zbog pogoršanog gospodarskog stanja</a:t>
            </a:r>
            <a:endParaRPr lang="en-US" sz="2200" dirty="0"/>
          </a:p>
          <a:p>
            <a:pPr marL="342900" indent="-342900">
              <a:spcBef>
                <a:spcPts val="600"/>
              </a:spcBef>
              <a:spcAft>
                <a:spcPts val="600"/>
              </a:spcAft>
              <a:buFont typeface="Arial" panose="020B0604020202020204" pitchFamily="34" charset="0"/>
              <a:buChar char="•"/>
            </a:pPr>
            <a:r>
              <a:rPr lang="hr-HR" sz="2200" dirty="0" smtClean="0"/>
              <a:t>Planiranje unaprijed</a:t>
            </a:r>
            <a:r>
              <a:rPr lang="en-US" sz="2200" dirty="0" smtClean="0"/>
              <a:t> </a:t>
            </a:r>
            <a:r>
              <a:rPr lang="en-US" sz="2200" dirty="0"/>
              <a:t>– </a:t>
            </a:r>
            <a:r>
              <a:rPr lang="hr-HR" sz="2200" dirty="0" smtClean="0"/>
              <a:t>rano se počinje raditi na sljedećoj reviziji</a:t>
            </a:r>
            <a:endParaRPr lang="en-US" sz="2200" dirty="0"/>
          </a:p>
        </p:txBody>
      </p:sp>
      <p:sp>
        <p:nvSpPr>
          <p:cNvPr id="6" name="Rectangle 2"/>
          <p:cNvSpPr txBox="1">
            <a:spLocks noChangeArrowheads="1"/>
          </p:cNvSpPr>
          <p:nvPr/>
        </p:nvSpPr>
        <p:spPr>
          <a:xfrm>
            <a:off x="327545" y="396784"/>
            <a:ext cx="8816455" cy="708685"/>
          </a:xfrm>
          <a:prstGeom prst="rect">
            <a:avLst/>
          </a:prstGeom>
        </p:spPr>
        <p:txBody>
          <a:bodyPr/>
          <a:lstStyle>
            <a:lvl1pPr algn="l" defTabSz="457200" rtl="0" eaLnBrk="1" latinLnBrk="0" hangingPunct="1">
              <a:spcBef>
                <a:spcPct val="0"/>
              </a:spcBef>
              <a:buNone/>
              <a:defRPr sz="3000" kern="1200">
                <a:solidFill>
                  <a:schemeClr val="tx2"/>
                </a:solidFill>
                <a:latin typeface="Arial"/>
                <a:ea typeface="+mj-ea"/>
                <a:cs typeface="Arial"/>
              </a:defRPr>
            </a:lvl1pPr>
          </a:lstStyle>
          <a:p>
            <a:r>
              <a:rPr lang="hr-HR" sz="2800" dirty="0" smtClean="0">
                <a:solidFill>
                  <a:srgbClr val="007BFF"/>
                </a:solidFill>
              </a:rPr>
              <a:t>Ključni elementi revizija potrošnje u UK-u</a:t>
            </a:r>
            <a:endParaRPr lang="en-US" sz="2800" dirty="0" smtClean="0">
              <a:solidFill>
                <a:srgbClr val="007BFF"/>
              </a:solidFill>
            </a:endParaRPr>
          </a:p>
        </p:txBody>
      </p:sp>
    </p:spTree>
    <p:extLst>
      <p:ext uri="{BB962C8B-B14F-4D97-AF65-F5344CB8AC3E}">
        <p14:creationId xmlns:p14="http://schemas.microsoft.com/office/powerpoint/2010/main" val="21788403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56260" y="213755"/>
            <a:ext cx="8550233" cy="663039"/>
          </a:xfrm>
        </p:spPr>
        <p:txBody>
          <a:bodyPr/>
          <a:lstStyle/>
          <a:p>
            <a:pPr marL="403225" indent="-403225"/>
            <a:r>
              <a:rPr lang="hr-HR" sz="2800" b="1" dirty="0" smtClean="0">
                <a:solidFill>
                  <a:srgbClr val="0070C0"/>
                </a:solidFill>
              </a:rPr>
              <a:t>Neka zapažanja o uspjehu i izazovima</a:t>
            </a:r>
            <a:endParaRPr lang="en-GB" sz="2800" b="1" dirty="0" smtClean="0">
              <a:solidFill>
                <a:srgbClr val="0070C0"/>
              </a:solidFill>
            </a:endParaRPr>
          </a:p>
        </p:txBody>
      </p:sp>
      <p:sp>
        <p:nvSpPr>
          <p:cNvPr id="264218" name="Rectangle 26"/>
          <p:cNvSpPr>
            <a:spLocks noGrp="1" noChangeArrowheads="1"/>
          </p:cNvSpPr>
          <p:nvPr>
            <p:ph type="body" idx="1"/>
          </p:nvPr>
        </p:nvSpPr>
        <p:spPr>
          <a:xfrm>
            <a:off x="390897" y="1070759"/>
            <a:ext cx="8229600" cy="5248153"/>
          </a:xfrm>
          <a:noFill/>
        </p:spPr>
        <p:txBody>
          <a:bodyPr/>
          <a:lstStyle/>
          <a:p>
            <a:pPr marL="514350" indent="-514350">
              <a:buFont typeface="+mj-lt"/>
              <a:buAutoNum type="arabicPeriod"/>
            </a:pPr>
            <a:r>
              <a:rPr lang="hr-HR" sz="2400" dirty="0" smtClean="0">
                <a:solidFill>
                  <a:schemeClr val="tx1"/>
                </a:solidFill>
              </a:rPr>
              <a:t>Utvrđivanje prioriteta politike</a:t>
            </a:r>
            <a:endParaRPr lang="en-US" sz="2400" dirty="0" smtClean="0">
              <a:solidFill>
                <a:schemeClr val="tx1"/>
              </a:solidFill>
            </a:endParaRPr>
          </a:p>
          <a:p>
            <a:pPr marL="1230313" lvl="3" indent="-514350"/>
            <a:r>
              <a:rPr lang="hr-HR" sz="1800" dirty="0" smtClean="0">
                <a:solidFill>
                  <a:schemeClr val="tx1"/>
                </a:solidFill>
              </a:rPr>
              <a:t>Politički je doprinos potreban za utvrđivanje prioriteta, ali u okviru realnih ograničenja</a:t>
            </a:r>
            <a:r>
              <a:rPr lang="en-US" sz="1800" dirty="0" smtClean="0">
                <a:solidFill>
                  <a:schemeClr val="tx1"/>
                </a:solidFill>
              </a:rPr>
              <a:t> (</a:t>
            </a:r>
            <a:r>
              <a:rPr lang="hr-HR" sz="1800" dirty="0" smtClean="0">
                <a:solidFill>
                  <a:schemeClr val="tx1"/>
                </a:solidFill>
              </a:rPr>
              <a:t>ali, što s neovisnošću i izborima</a:t>
            </a:r>
            <a:r>
              <a:rPr lang="en-US" sz="1800" dirty="0" smtClean="0">
                <a:solidFill>
                  <a:schemeClr val="tx1"/>
                </a:solidFill>
              </a:rPr>
              <a:t>?)</a:t>
            </a:r>
          </a:p>
          <a:p>
            <a:pPr marL="514350" indent="-514350">
              <a:buFont typeface="+mj-lt"/>
              <a:buAutoNum type="arabicPeriod"/>
            </a:pPr>
            <a:r>
              <a:rPr lang="hr-HR" sz="2400" dirty="0" smtClean="0">
                <a:solidFill>
                  <a:schemeClr val="tx1"/>
                </a:solidFill>
              </a:rPr>
              <a:t>Utvrđivanje parametara potrošnje</a:t>
            </a:r>
            <a:endParaRPr lang="en-US" sz="2400" dirty="0" smtClean="0">
              <a:solidFill>
                <a:schemeClr val="tx1"/>
              </a:solidFill>
            </a:endParaRPr>
          </a:p>
          <a:p>
            <a:pPr marL="1230312" lvl="5" indent="-514350"/>
            <a:r>
              <a:rPr lang="hr-HR" sz="1800" dirty="0" smtClean="0">
                <a:solidFill>
                  <a:schemeClr val="tx1"/>
                </a:solidFill>
              </a:rPr>
              <a:t>Središnje financijske agencije utvrđuju parametre ukupne potrošnje, ali često s opcijama za resorna ministarstva</a:t>
            </a:r>
            <a:endParaRPr lang="en-US" sz="1800" dirty="0" smtClean="0">
              <a:solidFill>
                <a:schemeClr val="tx1"/>
              </a:solidFill>
            </a:endParaRPr>
          </a:p>
          <a:p>
            <a:pPr marL="514350" indent="-514350">
              <a:buFont typeface="+mj-lt"/>
              <a:buAutoNum type="arabicPeriod"/>
            </a:pPr>
            <a:r>
              <a:rPr lang="hr-HR" sz="2400" dirty="0" smtClean="0">
                <a:solidFill>
                  <a:schemeClr val="tx1"/>
                </a:solidFill>
              </a:rPr>
              <a:t>Preispitivanje programa ministarstava</a:t>
            </a:r>
            <a:endParaRPr lang="en-US" sz="2400" dirty="0" smtClean="0">
              <a:solidFill>
                <a:schemeClr val="tx1"/>
              </a:solidFill>
            </a:endParaRPr>
          </a:p>
          <a:p>
            <a:pPr marL="1230313" lvl="3" indent="-514350"/>
            <a:r>
              <a:rPr lang="hr-HR" sz="1800" dirty="0" smtClean="0">
                <a:solidFill>
                  <a:schemeClr val="tx1"/>
                </a:solidFill>
              </a:rPr>
              <a:t>Oslanja se na različite razine analize rashoda</a:t>
            </a:r>
            <a:endParaRPr lang="en-US" sz="1800" dirty="0" smtClean="0">
              <a:solidFill>
                <a:schemeClr val="tx1"/>
              </a:solidFill>
            </a:endParaRPr>
          </a:p>
          <a:p>
            <a:pPr marL="1230313" lvl="3" indent="-514350"/>
            <a:r>
              <a:rPr lang="hr-HR" sz="1800" dirty="0" smtClean="0">
                <a:solidFill>
                  <a:schemeClr val="tx1"/>
                </a:solidFill>
              </a:rPr>
              <a:t>Resorna ministarstva imaju informacije i znanje, ne postoji jedno rješenje za sve</a:t>
            </a:r>
            <a:endParaRPr lang="en-US" sz="2800" dirty="0">
              <a:solidFill>
                <a:schemeClr val="tx1"/>
              </a:solidFill>
            </a:endParaRPr>
          </a:p>
          <a:p>
            <a:pPr marL="514350" indent="-514350">
              <a:buFont typeface="+mj-lt"/>
              <a:buAutoNum type="arabicPeriod"/>
            </a:pPr>
            <a:r>
              <a:rPr lang="hr-HR" sz="2400" dirty="0" smtClean="0">
                <a:solidFill>
                  <a:schemeClr val="tx1"/>
                </a:solidFill>
              </a:rPr>
              <a:t>Uvećanje vrijednosti za novac</a:t>
            </a:r>
            <a:endParaRPr lang="en-US" sz="2400" dirty="0" smtClean="0">
              <a:solidFill>
                <a:schemeClr val="tx1"/>
              </a:solidFill>
            </a:endParaRPr>
          </a:p>
          <a:p>
            <a:pPr marL="1230313" lvl="3" indent="-514350"/>
            <a:r>
              <a:rPr lang="hr-HR" sz="1800" dirty="0" smtClean="0">
                <a:solidFill>
                  <a:schemeClr val="tx1"/>
                </a:solidFill>
              </a:rPr>
              <a:t>Ciljne uštede mogu biti korisne, ako ih podupiru dublje analize</a:t>
            </a:r>
            <a:endParaRPr lang="en-US" sz="1800" dirty="0" smtClean="0">
              <a:solidFill>
                <a:schemeClr val="tx1"/>
              </a:solidFill>
            </a:endParaRPr>
          </a:p>
          <a:p>
            <a:pPr marL="514350" indent="-514350">
              <a:buFont typeface="+mj-lt"/>
              <a:buAutoNum type="arabicPeriod"/>
            </a:pPr>
            <a:r>
              <a:rPr lang="hr-HR" sz="2400" dirty="0" smtClean="0">
                <a:solidFill>
                  <a:schemeClr val="tx1"/>
                </a:solidFill>
              </a:rPr>
              <a:t>Ostvarenje boljih rezultata</a:t>
            </a:r>
            <a:endParaRPr lang="en-US" sz="2400" dirty="0" smtClean="0">
              <a:solidFill>
                <a:schemeClr val="tx1"/>
              </a:solidFill>
            </a:endParaRPr>
          </a:p>
          <a:p>
            <a:pPr marL="1230313" lvl="3" indent="-514350"/>
            <a:r>
              <a:rPr lang="hr-HR" sz="1800" dirty="0" smtClean="0">
                <a:solidFill>
                  <a:schemeClr val="tx1"/>
                </a:solidFill>
              </a:rPr>
              <a:t>Potrebno je utvrditi nekoliko, ali ne previše, realističnih okvirnih pravaca, a zatim nastaviti raditi na postignutim rezultatima</a:t>
            </a:r>
            <a:endParaRPr lang="en-US" sz="1800" dirty="0" smtClean="0">
              <a:solidFill>
                <a:schemeClr val="tx1"/>
              </a:solidFill>
            </a:endParaRPr>
          </a:p>
        </p:txBody>
      </p:sp>
    </p:spTree>
    <p:extLst>
      <p:ext uri="{BB962C8B-B14F-4D97-AF65-F5344CB8AC3E}">
        <p14:creationId xmlns:p14="http://schemas.microsoft.com/office/powerpoint/2010/main" val="45419055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4218">
                                            <p:txEl>
                                              <p:pRg st="0" end="0"/>
                                            </p:txEl>
                                          </p:spTgt>
                                        </p:tgtEl>
                                        <p:attrNameLst>
                                          <p:attrName>style.visibility</p:attrName>
                                        </p:attrNameLst>
                                      </p:cBhvr>
                                      <p:to>
                                        <p:strVal val="visible"/>
                                      </p:to>
                                    </p:set>
                                    <p:anim calcmode="lin" valueType="num">
                                      <p:cBhvr>
                                        <p:cTn id="7" dur="500" fill="hold"/>
                                        <p:tgtEl>
                                          <p:spTgt spid="26421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64218">
                                            <p:txEl>
                                              <p:pRg st="0" end="0"/>
                                            </p:txEl>
                                          </p:spTgt>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64218">
                                            <p:txEl>
                                              <p:pRg st="1" end="1"/>
                                            </p:txEl>
                                          </p:spTgt>
                                        </p:tgtEl>
                                        <p:attrNameLst>
                                          <p:attrName>style.visibility</p:attrName>
                                        </p:attrNameLst>
                                      </p:cBhvr>
                                      <p:to>
                                        <p:strVal val="visible"/>
                                      </p:to>
                                    </p:set>
                                    <p:anim calcmode="lin" valueType="num">
                                      <p:cBhvr>
                                        <p:cTn id="11" dur="500" fill="hold"/>
                                        <p:tgtEl>
                                          <p:spTgt spid="264218">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26421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264218">
                                            <p:txEl>
                                              <p:pRg st="2" end="2"/>
                                            </p:txEl>
                                          </p:spTgt>
                                        </p:tgtEl>
                                        <p:attrNameLst>
                                          <p:attrName>style.visibility</p:attrName>
                                        </p:attrNameLst>
                                      </p:cBhvr>
                                      <p:to>
                                        <p:strVal val="visible"/>
                                      </p:to>
                                    </p:set>
                                    <p:anim calcmode="lin" valueType="num">
                                      <p:cBhvr>
                                        <p:cTn id="17" dur="500" fill="hold"/>
                                        <p:tgtEl>
                                          <p:spTgt spid="264218">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264218">
                                            <p:txEl>
                                              <p:pRg st="2" end="2"/>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264218">
                                            <p:txEl>
                                              <p:pRg st="3" end="3"/>
                                            </p:txEl>
                                          </p:spTgt>
                                        </p:tgtEl>
                                        <p:attrNameLst>
                                          <p:attrName>style.visibility</p:attrName>
                                        </p:attrNameLst>
                                      </p:cBhvr>
                                      <p:to>
                                        <p:strVal val="visible"/>
                                      </p:to>
                                    </p:set>
                                    <p:anim calcmode="lin" valueType="num">
                                      <p:cBhvr>
                                        <p:cTn id="21" dur="500" fill="hold"/>
                                        <p:tgtEl>
                                          <p:spTgt spid="264218">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64218">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264218">
                                            <p:txEl>
                                              <p:pRg st="4" end="4"/>
                                            </p:txEl>
                                          </p:spTgt>
                                        </p:tgtEl>
                                        <p:attrNameLst>
                                          <p:attrName>style.visibility</p:attrName>
                                        </p:attrNameLst>
                                      </p:cBhvr>
                                      <p:to>
                                        <p:strVal val="visible"/>
                                      </p:to>
                                    </p:set>
                                    <p:anim calcmode="lin" valueType="num">
                                      <p:cBhvr>
                                        <p:cTn id="27" dur="500" fill="hold"/>
                                        <p:tgtEl>
                                          <p:spTgt spid="264218">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264218">
                                            <p:txEl>
                                              <p:pRg st="4" end="4"/>
                                            </p:txEl>
                                          </p:spTgt>
                                        </p:tgtEl>
                                        <p:attrNameLst>
                                          <p:attrName>ppt_h</p:attrName>
                                        </p:attrNameLst>
                                      </p:cBhvr>
                                      <p:tavLst>
                                        <p:tav tm="0">
                                          <p:val>
                                            <p:fltVal val="0"/>
                                          </p:val>
                                        </p:tav>
                                        <p:tav tm="100000">
                                          <p:val>
                                            <p:strVal val="#ppt_h"/>
                                          </p:val>
                                        </p:tav>
                                      </p:tavLst>
                                    </p:anim>
                                  </p:childTnLst>
                                </p:cTn>
                              </p:par>
                              <p:par>
                                <p:cTn id="29" presetID="23" presetClass="entr" presetSubtype="16" fill="hold" grpId="0" nodeType="withEffect">
                                  <p:stCondLst>
                                    <p:cond delay="0"/>
                                  </p:stCondLst>
                                  <p:childTnLst>
                                    <p:set>
                                      <p:cBhvr>
                                        <p:cTn id="30" dur="1" fill="hold">
                                          <p:stCondLst>
                                            <p:cond delay="0"/>
                                          </p:stCondLst>
                                        </p:cTn>
                                        <p:tgtEl>
                                          <p:spTgt spid="264218">
                                            <p:txEl>
                                              <p:pRg st="5" end="5"/>
                                            </p:txEl>
                                          </p:spTgt>
                                        </p:tgtEl>
                                        <p:attrNameLst>
                                          <p:attrName>style.visibility</p:attrName>
                                        </p:attrNameLst>
                                      </p:cBhvr>
                                      <p:to>
                                        <p:strVal val="visible"/>
                                      </p:to>
                                    </p:set>
                                    <p:anim calcmode="lin" valueType="num">
                                      <p:cBhvr>
                                        <p:cTn id="31" dur="500" fill="hold"/>
                                        <p:tgtEl>
                                          <p:spTgt spid="264218">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64218">
                                            <p:txEl>
                                              <p:pRg st="5" end="5"/>
                                            </p:txEl>
                                          </p:spTgt>
                                        </p:tgtEl>
                                        <p:attrNameLst>
                                          <p:attrName>ppt_h</p:attrName>
                                        </p:attrNameLst>
                                      </p:cBhvr>
                                      <p:tavLst>
                                        <p:tav tm="0">
                                          <p:val>
                                            <p:fltVal val="0"/>
                                          </p:val>
                                        </p:tav>
                                        <p:tav tm="100000">
                                          <p:val>
                                            <p:strVal val="#ppt_h"/>
                                          </p:val>
                                        </p:tav>
                                      </p:tavLst>
                                    </p:anim>
                                  </p:childTnLst>
                                </p:cTn>
                              </p:par>
                              <p:par>
                                <p:cTn id="33" presetID="23" presetClass="entr" presetSubtype="16" fill="hold" grpId="0" nodeType="withEffect">
                                  <p:stCondLst>
                                    <p:cond delay="0"/>
                                  </p:stCondLst>
                                  <p:childTnLst>
                                    <p:set>
                                      <p:cBhvr>
                                        <p:cTn id="34" dur="1" fill="hold">
                                          <p:stCondLst>
                                            <p:cond delay="0"/>
                                          </p:stCondLst>
                                        </p:cTn>
                                        <p:tgtEl>
                                          <p:spTgt spid="264218">
                                            <p:txEl>
                                              <p:pRg st="6" end="6"/>
                                            </p:txEl>
                                          </p:spTgt>
                                        </p:tgtEl>
                                        <p:attrNameLst>
                                          <p:attrName>style.visibility</p:attrName>
                                        </p:attrNameLst>
                                      </p:cBhvr>
                                      <p:to>
                                        <p:strVal val="visible"/>
                                      </p:to>
                                    </p:set>
                                    <p:anim calcmode="lin" valueType="num">
                                      <p:cBhvr>
                                        <p:cTn id="35" dur="500" fill="hold"/>
                                        <p:tgtEl>
                                          <p:spTgt spid="264218">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264218">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264218">
                                            <p:txEl>
                                              <p:pRg st="7" end="7"/>
                                            </p:txEl>
                                          </p:spTgt>
                                        </p:tgtEl>
                                        <p:attrNameLst>
                                          <p:attrName>style.visibility</p:attrName>
                                        </p:attrNameLst>
                                      </p:cBhvr>
                                      <p:to>
                                        <p:strVal val="visible"/>
                                      </p:to>
                                    </p:set>
                                    <p:anim calcmode="lin" valueType="num">
                                      <p:cBhvr>
                                        <p:cTn id="41" dur="500" fill="hold"/>
                                        <p:tgtEl>
                                          <p:spTgt spid="264218">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264218">
                                            <p:txEl>
                                              <p:pRg st="7" end="7"/>
                                            </p:txEl>
                                          </p:spTgt>
                                        </p:tgtEl>
                                        <p:attrNameLst>
                                          <p:attrName>ppt_h</p:attrName>
                                        </p:attrNameLst>
                                      </p:cBhvr>
                                      <p:tavLst>
                                        <p:tav tm="0">
                                          <p:val>
                                            <p:fltVal val="0"/>
                                          </p:val>
                                        </p:tav>
                                        <p:tav tm="100000">
                                          <p:val>
                                            <p:strVal val="#ppt_h"/>
                                          </p:val>
                                        </p:tav>
                                      </p:tavLst>
                                    </p:anim>
                                  </p:childTnLst>
                                </p:cTn>
                              </p:par>
                              <p:par>
                                <p:cTn id="43" presetID="23" presetClass="entr" presetSubtype="16" fill="hold" grpId="0" nodeType="withEffect">
                                  <p:stCondLst>
                                    <p:cond delay="0"/>
                                  </p:stCondLst>
                                  <p:childTnLst>
                                    <p:set>
                                      <p:cBhvr>
                                        <p:cTn id="44" dur="1" fill="hold">
                                          <p:stCondLst>
                                            <p:cond delay="0"/>
                                          </p:stCondLst>
                                        </p:cTn>
                                        <p:tgtEl>
                                          <p:spTgt spid="264218">
                                            <p:txEl>
                                              <p:pRg st="8" end="8"/>
                                            </p:txEl>
                                          </p:spTgt>
                                        </p:tgtEl>
                                        <p:attrNameLst>
                                          <p:attrName>style.visibility</p:attrName>
                                        </p:attrNameLst>
                                      </p:cBhvr>
                                      <p:to>
                                        <p:strVal val="visible"/>
                                      </p:to>
                                    </p:set>
                                    <p:anim calcmode="lin" valueType="num">
                                      <p:cBhvr>
                                        <p:cTn id="45" dur="500" fill="hold"/>
                                        <p:tgtEl>
                                          <p:spTgt spid="264218">
                                            <p:txEl>
                                              <p:pRg st="8" end="8"/>
                                            </p:txEl>
                                          </p:spTgt>
                                        </p:tgtEl>
                                        <p:attrNameLst>
                                          <p:attrName>ppt_w</p:attrName>
                                        </p:attrNameLst>
                                      </p:cBhvr>
                                      <p:tavLst>
                                        <p:tav tm="0">
                                          <p:val>
                                            <p:fltVal val="0"/>
                                          </p:val>
                                        </p:tav>
                                        <p:tav tm="100000">
                                          <p:val>
                                            <p:strVal val="#ppt_w"/>
                                          </p:val>
                                        </p:tav>
                                      </p:tavLst>
                                    </p:anim>
                                    <p:anim calcmode="lin" valueType="num">
                                      <p:cBhvr>
                                        <p:cTn id="46" dur="500" fill="hold"/>
                                        <p:tgtEl>
                                          <p:spTgt spid="264218">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64218">
                                            <p:txEl>
                                              <p:pRg st="9" end="9"/>
                                            </p:txEl>
                                          </p:spTgt>
                                        </p:tgtEl>
                                        <p:attrNameLst>
                                          <p:attrName>style.visibility</p:attrName>
                                        </p:attrNameLst>
                                      </p:cBhvr>
                                      <p:to>
                                        <p:strVal val="visible"/>
                                      </p:to>
                                    </p:set>
                                    <p:anim calcmode="lin" valueType="num">
                                      <p:cBhvr>
                                        <p:cTn id="51" dur="500" fill="hold"/>
                                        <p:tgtEl>
                                          <p:spTgt spid="264218">
                                            <p:txEl>
                                              <p:pRg st="9" end="9"/>
                                            </p:txEl>
                                          </p:spTgt>
                                        </p:tgtEl>
                                        <p:attrNameLst>
                                          <p:attrName>ppt_w</p:attrName>
                                        </p:attrNameLst>
                                      </p:cBhvr>
                                      <p:tavLst>
                                        <p:tav tm="0">
                                          <p:val>
                                            <p:fltVal val="0"/>
                                          </p:val>
                                        </p:tav>
                                        <p:tav tm="100000">
                                          <p:val>
                                            <p:strVal val="#ppt_w"/>
                                          </p:val>
                                        </p:tav>
                                      </p:tavLst>
                                    </p:anim>
                                    <p:anim calcmode="lin" valueType="num">
                                      <p:cBhvr>
                                        <p:cTn id="52" dur="500" fill="hold"/>
                                        <p:tgtEl>
                                          <p:spTgt spid="264218">
                                            <p:txEl>
                                              <p:pRg st="9" end="9"/>
                                            </p:txEl>
                                          </p:spTgt>
                                        </p:tgtEl>
                                        <p:attrNameLst>
                                          <p:attrName>ppt_h</p:attrName>
                                        </p:attrNameLst>
                                      </p:cBhvr>
                                      <p:tavLst>
                                        <p:tav tm="0">
                                          <p:val>
                                            <p:fltVal val="0"/>
                                          </p:val>
                                        </p:tav>
                                        <p:tav tm="100000">
                                          <p:val>
                                            <p:strVal val="#ppt_h"/>
                                          </p:val>
                                        </p:tav>
                                      </p:tavLst>
                                    </p:anim>
                                  </p:childTnLst>
                                </p:cTn>
                              </p:par>
                              <p:par>
                                <p:cTn id="53" presetID="23" presetClass="entr" presetSubtype="16" fill="hold" grpId="0" nodeType="withEffect">
                                  <p:stCondLst>
                                    <p:cond delay="0"/>
                                  </p:stCondLst>
                                  <p:childTnLst>
                                    <p:set>
                                      <p:cBhvr>
                                        <p:cTn id="54" dur="1" fill="hold">
                                          <p:stCondLst>
                                            <p:cond delay="0"/>
                                          </p:stCondLst>
                                        </p:cTn>
                                        <p:tgtEl>
                                          <p:spTgt spid="264218">
                                            <p:txEl>
                                              <p:pRg st="10" end="10"/>
                                            </p:txEl>
                                          </p:spTgt>
                                        </p:tgtEl>
                                        <p:attrNameLst>
                                          <p:attrName>style.visibility</p:attrName>
                                        </p:attrNameLst>
                                      </p:cBhvr>
                                      <p:to>
                                        <p:strVal val="visible"/>
                                      </p:to>
                                    </p:set>
                                    <p:anim calcmode="lin" valueType="num">
                                      <p:cBhvr>
                                        <p:cTn id="55" dur="500" fill="hold"/>
                                        <p:tgtEl>
                                          <p:spTgt spid="264218">
                                            <p:txEl>
                                              <p:pRg st="10" end="10"/>
                                            </p:txEl>
                                          </p:spTgt>
                                        </p:tgtEl>
                                        <p:attrNameLst>
                                          <p:attrName>ppt_w</p:attrName>
                                        </p:attrNameLst>
                                      </p:cBhvr>
                                      <p:tavLst>
                                        <p:tav tm="0">
                                          <p:val>
                                            <p:fltVal val="0"/>
                                          </p:val>
                                        </p:tav>
                                        <p:tav tm="100000">
                                          <p:val>
                                            <p:strVal val="#ppt_w"/>
                                          </p:val>
                                        </p:tav>
                                      </p:tavLst>
                                    </p:anim>
                                    <p:anim calcmode="lin" valueType="num">
                                      <p:cBhvr>
                                        <p:cTn id="56" dur="500" fill="hold"/>
                                        <p:tgtEl>
                                          <p:spTgt spid="264218">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21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a:xfrm>
            <a:off x="285750" y="274320"/>
            <a:ext cx="8427719" cy="925830"/>
          </a:xfrm>
        </p:spPr>
        <p:txBody>
          <a:bodyPr/>
          <a:lstStyle/>
          <a:p>
            <a:pPr marL="457200" indent="-457200" eaLnBrk="1" hangingPunct="1"/>
            <a:r>
              <a:rPr lang="hr-HR" sz="2800" b="1" dirty="0" smtClean="0">
                <a:solidFill>
                  <a:srgbClr val="0070C0"/>
                </a:solidFill>
              </a:rPr>
              <a:t>Revizije potrošnje trebaju biti integrirane u godišnje i srednjoročne proračunske okvire</a:t>
            </a:r>
            <a:endParaRPr lang="en-GB" sz="2800" b="1" dirty="0" smtClean="0">
              <a:solidFill>
                <a:srgbClr val="0070C0"/>
              </a:solidFill>
            </a:endParaRPr>
          </a:p>
        </p:txBody>
      </p:sp>
      <p:sp>
        <p:nvSpPr>
          <p:cNvPr id="10244" name="Rectangle 3"/>
          <p:cNvSpPr>
            <a:spLocks noGrp="1" noChangeArrowheads="1"/>
          </p:cNvSpPr>
          <p:nvPr>
            <p:ph type="body" idx="4294967295"/>
          </p:nvPr>
        </p:nvSpPr>
        <p:spPr>
          <a:xfrm>
            <a:off x="232856" y="1365660"/>
            <a:ext cx="8610600" cy="5035139"/>
          </a:xfrm>
        </p:spPr>
        <p:txBody>
          <a:bodyPr/>
          <a:lstStyle/>
          <a:p>
            <a:pPr marL="261938" indent="-261938" eaLnBrk="1" hangingPunct="1">
              <a:lnSpc>
                <a:spcPct val="80000"/>
              </a:lnSpc>
              <a:spcBef>
                <a:spcPct val="30000"/>
              </a:spcBef>
            </a:pPr>
            <a:r>
              <a:rPr lang="hr-HR" sz="2000" dirty="0" smtClean="0">
                <a:solidFill>
                  <a:schemeClr val="tx1"/>
                </a:solidFill>
              </a:rPr>
              <a:t>U tijeku je temeljna reforma fiskalnih okvira i okvira potrošnje</a:t>
            </a:r>
            <a:endParaRPr lang="en-GB" sz="2000" dirty="0" smtClean="0">
              <a:solidFill>
                <a:schemeClr val="tx1"/>
              </a:solidFill>
            </a:endParaRPr>
          </a:p>
          <a:p>
            <a:pPr marL="711200" lvl="1" indent="-261938" eaLnBrk="1" hangingPunct="1">
              <a:lnSpc>
                <a:spcPct val="80000"/>
              </a:lnSpc>
              <a:spcBef>
                <a:spcPct val="30000"/>
              </a:spcBef>
              <a:buFont typeface="Gill Sans MT" pitchFamily="34" charset="0"/>
              <a:buChar char="–"/>
            </a:pPr>
            <a:r>
              <a:rPr lang="hr-HR" sz="1800" b="1" dirty="0" smtClean="0">
                <a:solidFill>
                  <a:schemeClr val="tx1"/>
                </a:solidFill>
              </a:rPr>
              <a:t>U Paktu o stabilnosti i rastu</a:t>
            </a:r>
            <a:r>
              <a:rPr lang="en-GB" sz="1800" b="1" dirty="0" smtClean="0">
                <a:solidFill>
                  <a:schemeClr val="tx1"/>
                </a:solidFill>
              </a:rPr>
              <a:t> </a:t>
            </a:r>
            <a:r>
              <a:rPr lang="hr-HR" sz="1800" dirty="0" smtClean="0">
                <a:solidFill>
                  <a:schemeClr val="tx1"/>
                </a:solidFill>
              </a:rPr>
              <a:t>utvrđena su ograničenja deficita i duga</a:t>
            </a:r>
            <a:endParaRPr lang="en-GB" sz="1800" dirty="0" smtClean="0">
              <a:solidFill>
                <a:schemeClr val="tx1"/>
              </a:solidFill>
            </a:endParaRPr>
          </a:p>
          <a:p>
            <a:pPr marL="711200" lvl="1" indent="-261938" eaLnBrk="1" hangingPunct="1">
              <a:lnSpc>
                <a:spcPct val="80000"/>
              </a:lnSpc>
              <a:spcBef>
                <a:spcPct val="30000"/>
              </a:spcBef>
              <a:buFont typeface="Gill Sans MT" pitchFamily="34" charset="0"/>
              <a:buChar char="–"/>
            </a:pPr>
            <a:r>
              <a:rPr lang="hr-HR" sz="1800" dirty="0" smtClean="0">
                <a:solidFill>
                  <a:schemeClr val="tx1"/>
                </a:solidFill>
              </a:rPr>
              <a:t>Srednjoročni ciljevi u središtu su preventivnog dijela</a:t>
            </a:r>
            <a:r>
              <a:rPr lang="en-US" sz="1800" dirty="0" smtClean="0">
                <a:solidFill>
                  <a:schemeClr val="tx1"/>
                </a:solidFill>
              </a:rPr>
              <a:t> </a:t>
            </a:r>
            <a:r>
              <a:rPr lang="hr-HR" sz="1800" dirty="0" smtClean="0">
                <a:solidFill>
                  <a:schemeClr val="tx1"/>
                </a:solidFill>
              </a:rPr>
              <a:t>Pakta o stabilnosti i rastu i određuju stanje proračuna opće države, koji se ciklično usklađuje</a:t>
            </a:r>
            <a:endParaRPr lang="en-GB" sz="6000" dirty="0" smtClean="0">
              <a:solidFill>
                <a:schemeClr val="tx1"/>
              </a:solidFill>
            </a:endParaRPr>
          </a:p>
          <a:p>
            <a:pPr marL="711200" lvl="1" indent="-261938" eaLnBrk="1" hangingPunct="1">
              <a:lnSpc>
                <a:spcPct val="80000"/>
              </a:lnSpc>
              <a:spcBef>
                <a:spcPct val="30000"/>
              </a:spcBef>
              <a:buFont typeface="Gill Sans MT" pitchFamily="34" charset="0"/>
              <a:buChar char="–"/>
            </a:pPr>
            <a:r>
              <a:rPr lang="en-GB" sz="1800" b="1" dirty="0" smtClean="0">
                <a:solidFill>
                  <a:schemeClr val="tx1"/>
                </a:solidFill>
              </a:rPr>
              <a:t>N</a:t>
            </a:r>
            <a:r>
              <a:rPr lang="hr-HR" sz="1800" b="1" dirty="0" smtClean="0">
                <a:solidFill>
                  <a:schemeClr val="tx1"/>
                </a:solidFill>
              </a:rPr>
              <a:t>ovi semestar EU-a </a:t>
            </a:r>
            <a:r>
              <a:rPr lang="hr-HR" sz="1800" dirty="0" smtClean="0">
                <a:solidFill>
                  <a:schemeClr val="tx1"/>
                </a:solidFill>
              </a:rPr>
              <a:t>i okvir gospodarskog upravljanja</a:t>
            </a:r>
            <a:r>
              <a:rPr lang="hr-HR" sz="1800" b="1" dirty="0" smtClean="0">
                <a:solidFill>
                  <a:schemeClr val="tx1"/>
                </a:solidFill>
              </a:rPr>
              <a:t> </a:t>
            </a:r>
            <a:r>
              <a:rPr lang="hr-HR" sz="1800" dirty="0" smtClean="0">
                <a:solidFill>
                  <a:schemeClr val="tx1"/>
                </a:solidFill>
              </a:rPr>
              <a:t>uvedeni su </a:t>
            </a:r>
            <a:r>
              <a:rPr lang="en-GB" sz="1800" dirty="0" smtClean="0">
                <a:solidFill>
                  <a:schemeClr val="tx1"/>
                </a:solidFill>
              </a:rPr>
              <a:t>2010</a:t>
            </a:r>
            <a:r>
              <a:rPr lang="hr-HR" sz="1800" dirty="0" smtClean="0">
                <a:solidFill>
                  <a:schemeClr val="tx1"/>
                </a:solidFill>
              </a:rPr>
              <a:t>. u cilju boljeg usklađivanja fiskalnih okvira u cijeloj Uniji</a:t>
            </a:r>
            <a:endParaRPr lang="en-GB" sz="1800" dirty="0" smtClean="0">
              <a:solidFill>
                <a:schemeClr val="tx1"/>
              </a:solidFill>
            </a:endParaRPr>
          </a:p>
          <a:p>
            <a:pPr marL="261938" indent="-261938" eaLnBrk="1" hangingPunct="1">
              <a:lnSpc>
                <a:spcPct val="80000"/>
              </a:lnSpc>
              <a:spcBef>
                <a:spcPct val="30000"/>
              </a:spcBef>
            </a:pPr>
            <a:endParaRPr lang="en-GB" sz="2000" dirty="0" smtClean="0">
              <a:solidFill>
                <a:schemeClr val="tx1"/>
              </a:solidFill>
            </a:endParaRPr>
          </a:p>
          <a:p>
            <a:pPr marL="261938" lvl="1" indent="-261938">
              <a:lnSpc>
                <a:spcPct val="80000"/>
              </a:lnSpc>
              <a:spcBef>
                <a:spcPct val="30000"/>
              </a:spcBef>
            </a:pPr>
            <a:r>
              <a:rPr lang="hr-HR" sz="2000" dirty="0" smtClean="0">
                <a:solidFill>
                  <a:schemeClr val="tx1"/>
                </a:solidFill>
              </a:rPr>
              <a:t>Srednjoročni rashodi i fiskalna pravila</a:t>
            </a:r>
            <a:r>
              <a:rPr lang="en-GB" sz="2000" dirty="0" smtClean="0">
                <a:solidFill>
                  <a:schemeClr val="tx1"/>
                </a:solidFill>
              </a:rPr>
              <a:t>: </a:t>
            </a:r>
            <a:r>
              <a:rPr lang="hr-HR" sz="1800" dirty="0" smtClean="0">
                <a:solidFill>
                  <a:schemeClr val="tx1"/>
                </a:solidFill>
              </a:rPr>
              <a:t>utvrditi okvire rashoda</a:t>
            </a:r>
            <a:endParaRPr lang="en-GB" sz="1800" dirty="0">
              <a:solidFill>
                <a:schemeClr val="tx1"/>
              </a:solidFill>
            </a:endParaRPr>
          </a:p>
          <a:p>
            <a:pPr marL="711200" lvl="1" indent="-261938" eaLnBrk="1" hangingPunct="1">
              <a:lnSpc>
                <a:spcPct val="80000"/>
              </a:lnSpc>
              <a:spcBef>
                <a:spcPct val="30000"/>
              </a:spcBef>
              <a:buFont typeface="Gill Sans MT" pitchFamily="34" charset="0"/>
              <a:buChar char="–"/>
            </a:pPr>
            <a:r>
              <a:rPr lang="hr-HR" sz="1800" b="1" dirty="0" smtClean="0">
                <a:solidFill>
                  <a:schemeClr val="tx1"/>
                </a:solidFill>
              </a:rPr>
              <a:t>Postupak u slučaju prekomjernog deficita</a:t>
            </a:r>
            <a:r>
              <a:rPr lang="en-GB" sz="1800" dirty="0" smtClean="0">
                <a:solidFill>
                  <a:schemeClr val="tx1"/>
                </a:solidFill>
              </a:rPr>
              <a:t>: </a:t>
            </a:r>
            <a:r>
              <a:rPr lang="hr-HR" sz="1800" dirty="0" smtClean="0">
                <a:solidFill>
                  <a:schemeClr val="tx1"/>
                </a:solidFill>
              </a:rPr>
              <a:t>u okviru korektivnog dijela, utvrđuju se privremene razine strukturnih usklađenja u cilju svođenja proračuna i duga na određene pragove vrijednosti</a:t>
            </a:r>
            <a:endParaRPr lang="en-GB" sz="1800" dirty="0" smtClean="0">
              <a:solidFill>
                <a:schemeClr val="tx1"/>
              </a:solidFill>
            </a:endParaRPr>
          </a:p>
          <a:p>
            <a:pPr marL="711200" lvl="1" indent="-261938">
              <a:lnSpc>
                <a:spcPct val="80000"/>
              </a:lnSpc>
              <a:spcBef>
                <a:spcPct val="30000"/>
              </a:spcBef>
              <a:buFont typeface="Gill Sans MT" pitchFamily="34" charset="0"/>
              <a:buChar char="–"/>
            </a:pPr>
            <a:r>
              <a:rPr lang="hr-HR" sz="1800" b="1" dirty="0" smtClean="0">
                <a:solidFill>
                  <a:schemeClr val="tx1"/>
                </a:solidFill>
              </a:rPr>
              <a:t>Fiskalno pravilo Republike Hrvatske</a:t>
            </a:r>
            <a:r>
              <a:rPr lang="en-GB" sz="1800" dirty="0" smtClean="0">
                <a:solidFill>
                  <a:schemeClr val="tx1"/>
                </a:solidFill>
              </a:rPr>
              <a:t>: </a:t>
            </a:r>
            <a:r>
              <a:rPr lang="hr-HR" sz="1800" dirty="0" smtClean="0">
                <a:solidFill>
                  <a:schemeClr val="tx1"/>
                </a:solidFill>
              </a:rPr>
              <a:t>dovesti fiskalni deficit  do održivog pada u pravcu srednjoročnih ciljeva i ponovno osigurati fiskalne  rezerve</a:t>
            </a:r>
            <a:endParaRPr lang="en-US" sz="1800" dirty="0" smtClean="0">
              <a:solidFill>
                <a:schemeClr val="tx1"/>
              </a:solidFill>
            </a:endParaRPr>
          </a:p>
          <a:p>
            <a:pPr marL="711200" lvl="1" indent="-261938" eaLnBrk="1" hangingPunct="1">
              <a:lnSpc>
                <a:spcPct val="80000"/>
              </a:lnSpc>
              <a:spcBef>
                <a:spcPct val="30000"/>
              </a:spcBef>
              <a:buFont typeface="Gill Sans MT" pitchFamily="34" charset="0"/>
              <a:buChar char="–"/>
            </a:pPr>
            <a:r>
              <a:rPr lang="hr-HR" sz="1800" b="1" dirty="0" smtClean="0">
                <a:solidFill>
                  <a:schemeClr val="tx1"/>
                </a:solidFill>
              </a:rPr>
              <a:t>U najboljim okolnostima, postavljaju se ograničenja potrošnje za srednjoročno razdoblje</a:t>
            </a:r>
            <a:r>
              <a:rPr lang="en-GB" sz="1800" b="1" dirty="0" smtClean="0">
                <a:solidFill>
                  <a:schemeClr val="tx1"/>
                </a:solidFill>
              </a:rPr>
              <a:t>,</a:t>
            </a:r>
            <a:r>
              <a:rPr lang="en-GB" sz="1800" dirty="0" smtClean="0">
                <a:solidFill>
                  <a:schemeClr val="tx1"/>
                </a:solidFill>
              </a:rPr>
              <a:t> </a:t>
            </a:r>
            <a:r>
              <a:rPr lang="hr-HR" sz="1800" dirty="0" smtClean="0">
                <a:solidFill>
                  <a:schemeClr val="tx1"/>
                </a:solidFill>
              </a:rPr>
              <a:t>fiksna za svako tijelo, budući da je za poboljšanje učinkovitosti potrebno nekoliko godina, kao i početni troškovi za osiguravanje ušteda</a:t>
            </a:r>
            <a:endParaRPr lang="en-GB" sz="1800" dirty="0" smtClean="0">
              <a:solidFill>
                <a:schemeClr val="tx1"/>
              </a:solidFill>
            </a:endParaRPr>
          </a:p>
          <a:p>
            <a:pPr marL="711200" lvl="1" indent="-261938" eaLnBrk="1" hangingPunct="1">
              <a:lnSpc>
                <a:spcPct val="80000"/>
              </a:lnSpc>
              <a:spcBef>
                <a:spcPct val="30000"/>
              </a:spcBef>
              <a:buFont typeface="Gill Sans MT" pitchFamily="34" charset="0"/>
              <a:buChar char="–"/>
            </a:pPr>
            <a:r>
              <a:rPr lang="hr-HR" sz="1800" dirty="0" smtClean="0">
                <a:solidFill>
                  <a:schemeClr val="tx1"/>
                </a:solidFill>
              </a:rPr>
              <a:t>Za stvarnu promjenu nužni su strogo praćenje i revizijski okvir</a:t>
            </a:r>
            <a:endParaRPr lang="en-GB" sz="1800" dirty="0" smtClean="0">
              <a:solidFill>
                <a:schemeClr val="tx1"/>
              </a:solidFill>
            </a:endParaRPr>
          </a:p>
        </p:txBody>
      </p:sp>
    </p:spTree>
    <p:extLst>
      <p:ext uri="{BB962C8B-B14F-4D97-AF65-F5344CB8AC3E}">
        <p14:creationId xmlns:p14="http://schemas.microsoft.com/office/powerpoint/2010/main" val="1872892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06400" y="76200"/>
            <a:ext cx="7518400" cy="1066800"/>
          </a:xfrm>
        </p:spPr>
        <p:txBody>
          <a:bodyPr/>
          <a:lstStyle/>
          <a:p>
            <a:r>
              <a:rPr lang="hr-HR" sz="2800" b="1" dirty="0" smtClean="0">
                <a:solidFill>
                  <a:srgbClr val="00B0F0"/>
                </a:solidFill>
              </a:rPr>
              <a:t>Niz pristupa reviziji potrošnje</a:t>
            </a:r>
            <a:r>
              <a:rPr lang="en-US" sz="2800" b="1" dirty="0" smtClean="0">
                <a:solidFill>
                  <a:srgbClr val="00B0F0"/>
                </a:solidFill>
              </a:rPr>
              <a:t/>
            </a:r>
            <a:br>
              <a:rPr lang="en-US" sz="2800" b="1" dirty="0" smtClean="0">
                <a:solidFill>
                  <a:srgbClr val="00B0F0"/>
                </a:solidFill>
              </a:rPr>
            </a:br>
            <a:r>
              <a:rPr lang="en-US" sz="2800" b="1" dirty="0" smtClean="0">
                <a:solidFill>
                  <a:srgbClr val="00B0F0"/>
                </a:solidFill>
              </a:rPr>
              <a:t>	</a:t>
            </a:r>
            <a:r>
              <a:rPr lang="hr-HR" sz="2800" b="1" dirty="0" smtClean="0">
                <a:solidFill>
                  <a:srgbClr val="00B0F0"/>
                </a:solidFill>
              </a:rPr>
              <a:t>Osnovni modeli revizije potrošnje</a:t>
            </a:r>
            <a:r>
              <a:rPr lang="en-US" sz="2800" b="1" dirty="0" smtClean="0">
                <a:solidFill>
                  <a:srgbClr val="00B0F0"/>
                </a:solidFill>
              </a:rPr>
              <a:t>…</a:t>
            </a:r>
          </a:p>
        </p:txBody>
      </p:sp>
      <p:graphicFrame>
        <p:nvGraphicFramePr>
          <p:cNvPr id="223519" name="Group 287"/>
          <p:cNvGraphicFramePr>
            <a:graphicFrameLocks noGrp="1"/>
          </p:cNvGraphicFramePr>
          <p:nvPr>
            <p:ph idx="1"/>
            <p:extLst>
              <p:ext uri="{D42A27DB-BD31-4B8C-83A1-F6EECF244321}">
                <p14:modId xmlns:p14="http://schemas.microsoft.com/office/powerpoint/2010/main" val="129747700"/>
              </p:ext>
            </p:extLst>
          </p:nvPr>
        </p:nvGraphicFramePr>
        <p:xfrm>
          <a:off x="382137" y="1262416"/>
          <a:ext cx="8352430" cy="5163231"/>
        </p:xfrm>
        <a:graphic>
          <a:graphicData uri="http://schemas.openxmlformats.org/drawingml/2006/table">
            <a:tbl>
              <a:tblPr/>
              <a:tblGrid>
                <a:gridCol w="603000"/>
                <a:gridCol w="1457812"/>
                <a:gridCol w="2983725"/>
                <a:gridCol w="3307893"/>
              </a:tblGrid>
              <a:tr h="410901">
                <a:tc rowSpan="2" grid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bg1"/>
                        </a:solidFill>
                        <a:effectLst/>
                        <a:latin typeface="Arial" charset="0"/>
                        <a:cs typeface="Arial" charset="0"/>
                      </a:endParaRP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solidFill>
                      <a:schemeClr val="tx2">
                        <a:lumMod val="50000"/>
                        <a:lumOff val="50000"/>
                      </a:schemeClr>
                    </a:solidFill>
                  </a:tcPr>
                </a:tc>
                <a:tc rowSpan="2" hMerge="1">
                  <a:txBody>
                    <a:bodyPr/>
                    <a:lstStyle/>
                    <a:p>
                      <a:endParaRPr lang="en-US"/>
                    </a:p>
                  </a:txBody>
                  <a:tcPr/>
                </a:tc>
                <a:tc gridSpan="2">
                  <a:txBody>
                    <a:bodyPr/>
                    <a:lstStyle/>
                    <a:p>
                      <a:pPr marL="114300" marR="0" lvl="0" indent="-114300" algn="ctr" defTabSz="914400" rtl="0" eaLnBrk="0" fontAlgn="base" latinLnBrk="0" hangingPunct="0">
                        <a:lnSpc>
                          <a:spcPct val="100000"/>
                        </a:lnSpc>
                        <a:spcBef>
                          <a:spcPct val="20000"/>
                        </a:spcBef>
                        <a:spcAft>
                          <a:spcPct val="40000"/>
                        </a:spcAft>
                        <a:buClrTx/>
                        <a:buSzTx/>
                        <a:buFontTx/>
                        <a:buNone/>
                        <a:tabLst/>
                      </a:pPr>
                      <a:r>
                        <a:rPr kumimoji="0" lang="hr-HR" sz="2400" b="1" i="0" u="none" strike="noStrike" cap="none" normalizeH="0" baseline="0" dirty="0" smtClean="0">
                          <a:ln>
                            <a:noFill/>
                          </a:ln>
                          <a:solidFill>
                            <a:schemeClr val="bg1"/>
                          </a:solidFill>
                          <a:effectLst/>
                          <a:latin typeface="Arial" charset="0"/>
                          <a:cs typeface="Arial" charset="0"/>
                        </a:rPr>
                        <a:t>OPSEG</a:t>
                      </a:r>
                      <a:endParaRPr kumimoji="0" lang="en-US" sz="2400" b="1" i="0" u="none" strike="noStrike" cap="none" normalizeH="0" baseline="0" dirty="0" smtClean="0">
                        <a:ln>
                          <a:noFill/>
                        </a:ln>
                        <a:solidFill>
                          <a:schemeClr val="bg1"/>
                        </a:solidFill>
                        <a:effectLst/>
                        <a:latin typeface="Arial" charset="0"/>
                        <a:cs typeface="Arial" charset="0"/>
                      </a:endParaRP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solidFill>
                      <a:schemeClr val="tx2">
                        <a:lumMod val="50000"/>
                        <a:lumOff val="50000"/>
                      </a:schemeClr>
                    </a:solidFill>
                  </a:tcPr>
                </a:tc>
                <a:tc hMerge="1">
                  <a:txBody>
                    <a:bodyPr/>
                    <a:lstStyle/>
                    <a:p>
                      <a:endParaRPr lang="en-US"/>
                    </a:p>
                  </a:txBody>
                  <a:tcPr/>
                </a:tc>
              </a:tr>
              <a:tr h="328719">
                <a:tc gridSpan="2" vMerge="1">
                  <a:txBody>
                    <a:bodyPr/>
                    <a:lstStyle/>
                    <a:p>
                      <a:endParaRPr lang="en-US"/>
                    </a:p>
                  </a:txBody>
                  <a:tcPr/>
                </a:tc>
                <a:tc hMerge="1" vMerge="1">
                  <a:txBody>
                    <a:bodyPr/>
                    <a:lstStyle/>
                    <a:p>
                      <a:endParaRPr lang="en-US"/>
                    </a:p>
                  </a:txBody>
                  <a:tcPr/>
                </a:tc>
                <a:tc>
                  <a:txBody>
                    <a:bodyPr/>
                    <a:lstStyle/>
                    <a:p>
                      <a:pPr marL="114300" marR="0" lvl="0" indent="-114300" algn="ctr" defTabSz="914400" rtl="0" eaLnBrk="0" fontAlgn="base" latinLnBrk="0" hangingPunct="0">
                        <a:lnSpc>
                          <a:spcPct val="100000"/>
                        </a:lnSpc>
                        <a:spcBef>
                          <a:spcPct val="20000"/>
                        </a:spcBef>
                        <a:spcAft>
                          <a:spcPct val="40000"/>
                        </a:spcAft>
                        <a:buClrTx/>
                        <a:buSzTx/>
                        <a:buFontTx/>
                        <a:buNone/>
                        <a:tabLst/>
                      </a:pPr>
                      <a:r>
                        <a:rPr kumimoji="0" lang="hr-HR" sz="1800" b="1" i="0" u="none" strike="noStrike" cap="none" normalizeH="0" baseline="0" dirty="0" smtClean="0">
                          <a:ln>
                            <a:noFill/>
                          </a:ln>
                          <a:solidFill>
                            <a:schemeClr val="bg1"/>
                          </a:solidFill>
                          <a:effectLst/>
                          <a:latin typeface="Arial" charset="0"/>
                          <a:cs typeface="Arial" charset="0"/>
                        </a:rPr>
                        <a:t>Ciljana</a:t>
                      </a:r>
                      <a:endParaRPr kumimoji="0" lang="en-US" sz="1800" b="1" i="0" u="none" strike="noStrike" cap="none" normalizeH="0" baseline="0" dirty="0" smtClean="0">
                        <a:ln>
                          <a:noFill/>
                        </a:ln>
                        <a:solidFill>
                          <a:schemeClr val="bg1"/>
                        </a:solidFill>
                        <a:effectLst/>
                        <a:latin typeface="Arial" charset="0"/>
                        <a:cs typeface="Arial" charset="0"/>
                      </a:endParaRP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solidFill>
                      <a:schemeClr val="tx2">
                        <a:lumMod val="50000"/>
                        <a:lumOff val="50000"/>
                      </a:schemeClr>
                    </a:solidFill>
                  </a:tcPr>
                </a:tc>
                <a:tc>
                  <a:txBody>
                    <a:bodyPr/>
                    <a:lstStyle/>
                    <a:p>
                      <a:pPr marL="114300" marR="0" lvl="0" indent="-114300" algn="ctr" defTabSz="914400" rtl="0" eaLnBrk="0" fontAlgn="base" latinLnBrk="0" hangingPunct="0">
                        <a:lnSpc>
                          <a:spcPct val="100000"/>
                        </a:lnSpc>
                        <a:spcBef>
                          <a:spcPct val="20000"/>
                        </a:spcBef>
                        <a:spcAft>
                          <a:spcPct val="40000"/>
                        </a:spcAft>
                        <a:buClrTx/>
                        <a:buSzTx/>
                        <a:buFontTx/>
                        <a:buNone/>
                        <a:tabLst/>
                      </a:pPr>
                      <a:r>
                        <a:rPr kumimoji="0" lang="hr-HR" sz="1800" b="1" i="0" u="none" strike="noStrike" cap="none" normalizeH="0" baseline="0" dirty="0" smtClean="0">
                          <a:ln>
                            <a:noFill/>
                          </a:ln>
                          <a:solidFill>
                            <a:schemeClr val="bg1"/>
                          </a:solidFill>
                          <a:effectLst/>
                          <a:latin typeface="Arial" charset="0"/>
                          <a:cs typeface="Arial" charset="0"/>
                        </a:rPr>
                        <a:t>Sveobuhvatna</a:t>
                      </a:r>
                      <a:endParaRPr kumimoji="0" lang="en-US" sz="1800" b="1" i="0" u="none" strike="noStrike" cap="none" normalizeH="0" baseline="0" dirty="0" smtClean="0">
                        <a:ln>
                          <a:noFill/>
                        </a:ln>
                        <a:solidFill>
                          <a:schemeClr val="bg1"/>
                        </a:solidFill>
                        <a:effectLst/>
                        <a:latin typeface="Arial" charset="0"/>
                        <a:cs typeface="Arial" charset="0"/>
                      </a:endParaRP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solidFill>
                      <a:schemeClr val="tx2">
                        <a:lumMod val="50000"/>
                        <a:lumOff val="50000"/>
                      </a:schemeClr>
                    </a:solidFill>
                  </a:tcPr>
                </a:tc>
              </a:tr>
              <a:tr h="1864570">
                <a:tc rowSpan="2">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hr-HR" sz="2400" b="1" i="0" u="none" strike="noStrike" cap="none" normalizeH="0" baseline="0" dirty="0" smtClean="0">
                          <a:ln>
                            <a:noFill/>
                          </a:ln>
                          <a:solidFill>
                            <a:schemeClr val="bg1"/>
                          </a:solidFill>
                          <a:effectLst/>
                          <a:latin typeface="Arial" charset="0"/>
                          <a:cs typeface="Arial" charset="0"/>
                        </a:rPr>
                        <a:t>UČESTALOST</a:t>
                      </a:r>
                      <a:endParaRPr kumimoji="0" lang="en-US" sz="2400" b="1" i="0" u="none" strike="noStrike" cap="none" normalizeH="0" baseline="0" dirty="0" smtClean="0">
                        <a:ln>
                          <a:noFill/>
                        </a:ln>
                        <a:solidFill>
                          <a:schemeClr val="bg1"/>
                        </a:solidFill>
                        <a:effectLst/>
                        <a:latin typeface="Arial" charset="0"/>
                        <a:cs typeface="Arial" charset="0"/>
                      </a:endParaRPr>
                    </a:p>
                  </a:txBody>
                  <a:tcPr marT="45714" marB="45714" vert="eaVert"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solidFill>
                      <a:schemeClr val="tx2">
                        <a:lumMod val="50000"/>
                        <a:lumOff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hr-HR" sz="1800" b="1" i="0" u="none" strike="noStrike" cap="none" normalizeH="0" baseline="0" dirty="0" smtClean="0">
                          <a:ln>
                            <a:noFill/>
                          </a:ln>
                          <a:solidFill>
                            <a:schemeClr val="bg1"/>
                          </a:solidFill>
                          <a:effectLst/>
                          <a:latin typeface="Arial" charset="0"/>
                          <a:cs typeface="Arial" charset="0"/>
                        </a:rPr>
                        <a:t>Godišnje</a:t>
                      </a:r>
                      <a:endParaRPr kumimoji="0" lang="en-US" sz="1800" b="1" i="0" u="none" strike="noStrike" cap="none" normalizeH="0" baseline="0" dirty="0" smtClean="0">
                        <a:ln>
                          <a:noFill/>
                        </a:ln>
                        <a:solidFill>
                          <a:schemeClr val="bg1"/>
                        </a:solidFill>
                        <a:effectLst/>
                        <a:latin typeface="Arial" charset="0"/>
                        <a:cs typeface="Arial" charset="0"/>
                      </a:endParaRP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solidFill>
                      <a:schemeClr val="tx2">
                        <a:lumMod val="50000"/>
                        <a:lumOff val="50000"/>
                      </a:schemeClr>
                    </a:solidFill>
                  </a:tcPr>
                </a:tc>
                <a:tc>
                  <a:txBody>
                    <a:bodyPr/>
                    <a:lstStyle/>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Revizije programa </a:t>
                      </a: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koji istječu</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a:t>
                      </a:r>
                      <a:r>
                        <a:rPr kumimoji="0" lang="hr-HR" sz="1600" b="1" i="0" u="none" strike="noStrike" cap="none" normalizeH="0" baseline="0" dirty="0" smtClean="0">
                          <a:ln>
                            <a:noFill/>
                          </a:ln>
                          <a:solidFill>
                            <a:srgbClr val="000066"/>
                          </a:solidFill>
                          <a:effectLst/>
                          <a:latin typeface="Arial" charset="0"/>
                          <a:cs typeface="Arial" charset="0"/>
                        </a:rPr>
                        <a:t>Australija</a:t>
                      </a:r>
                      <a:r>
                        <a:rPr kumimoji="0" lang="en-US" sz="1600" b="1" i="0" u="none" strike="noStrike" cap="none" normalizeH="0" baseline="0" dirty="0" smtClean="0">
                          <a:ln>
                            <a:noFill/>
                          </a:ln>
                          <a:solidFill>
                            <a:srgbClr val="000066"/>
                          </a:solidFill>
                          <a:effectLst/>
                          <a:latin typeface="Arial" charset="0"/>
                          <a:cs typeface="Arial" charset="0"/>
                        </a:rPr>
                        <a:t>: 2004</a:t>
                      </a:r>
                      <a:r>
                        <a:rPr kumimoji="0" lang="hr-HR" sz="1600" b="1" i="0" u="none" strike="noStrike" cap="none" normalizeH="0" baseline="0" dirty="0" smtClean="0">
                          <a:ln>
                            <a:noFill/>
                          </a:ln>
                          <a:solidFill>
                            <a:srgbClr val="000066"/>
                          </a:solidFill>
                          <a:effectLst/>
                          <a:latin typeface="Arial" charset="0"/>
                          <a:cs typeface="Arial" charset="0"/>
                        </a:rPr>
                        <a:t>.</a:t>
                      </a:r>
                      <a:r>
                        <a:rPr kumimoji="0" lang="en-US" sz="1600" b="1" i="0" u="none" strike="noStrike" cap="none" normalizeH="0" baseline="0" dirty="0" smtClean="0">
                          <a:ln>
                            <a:noFill/>
                          </a:ln>
                          <a:solidFill>
                            <a:srgbClr val="000066"/>
                          </a:solidFill>
                          <a:effectLst/>
                          <a:latin typeface="Arial" charset="0"/>
                          <a:cs typeface="Arial" charset="0"/>
                        </a:rPr>
                        <a:t>-)</a:t>
                      </a:r>
                    </a:p>
                    <a:p>
                      <a:pPr marL="114300" marR="0" lvl="0" indent="-11430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Revizije potrošnje</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a:t>
                      </a:r>
                      <a:r>
                        <a:rPr kumimoji="0" lang="hr-HR" sz="1600" b="1" i="0" u="none" strike="noStrike" cap="none" normalizeH="0" baseline="0" dirty="0" smtClean="0">
                          <a:ln>
                            <a:noFill/>
                          </a:ln>
                          <a:solidFill>
                            <a:srgbClr val="000066"/>
                          </a:solidFill>
                          <a:effectLst/>
                          <a:latin typeface="Arial" charset="0"/>
                          <a:cs typeface="Arial" charset="0"/>
                        </a:rPr>
                        <a:t>Nizozemska:</a:t>
                      </a:r>
                      <a:r>
                        <a:rPr kumimoji="0" lang="en-US" sz="1600" b="1" i="0" u="none" strike="noStrike" cap="none" normalizeH="0" baseline="0" dirty="0" smtClean="0">
                          <a:ln>
                            <a:noFill/>
                          </a:ln>
                          <a:solidFill>
                            <a:srgbClr val="000066"/>
                          </a:solidFill>
                          <a:effectLst/>
                          <a:latin typeface="Arial" charset="0"/>
                          <a:cs typeface="Arial" charset="0"/>
                        </a:rPr>
                        <a:t>1981</a:t>
                      </a:r>
                      <a:r>
                        <a:rPr kumimoji="0" lang="hr-HR" sz="1600" b="1" i="0" u="none" strike="noStrike" cap="none" normalizeH="0" baseline="0" dirty="0" smtClean="0">
                          <a:ln>
                            <a:noFill/>
                          </a:ln>
                          <a:solidFill>
                            <a:srgbClr val="000066"/>
                          </a:solidFill>
                          <a:effectLst/>
                          <a:latin typeface="Arial" charset="0"/>
                          <a:cs typeface="Arial" charset="0"/>
                        </a:rPr>
                        <a:t>.</a:t>
                      </a:r>
                      <a:r>
                        <a:rPr kumimoji="0" lang="en-US" sz="1600" b="1" i="0" u="none" strike="noStrike" cap="none" normalizeH="0" baseline="0" dirty="0" smtClean="0">
                          <a:ln>
                            <a:noFill/>
                          </a:ln>
                          <a:solidFill>
                            <a:srgbClr val="000066"/>
                          </a:solidFill>
                          <a:effectLst/>
                          <a:latin typeface="Arial" charset="0"/>
                          <a:cs typeface="Arial" charset="0"/>
                        </a:rPr>
                        <a:t>-)</a:t>
                      </a:r>
                    </a:p>
                    <a:p>
                      <a:pPr marL="114300" marR="0" lvl="0" indent="-11430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Evaluacije programa</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a:t>
                      </a:r>
                      <a:r>
                        <a:rPr kumimoji="0" lang="hr-HR" sz="1600" b="1" i="0" u="none" strike="noStrike" cap="none" normalizeH="0" baseline="0" dirty="0" smtClean="0">
                          <a:ln>
                            <a:noFill/>
                          </a:ln>
                          <a:solidFill>
                            <a:srgbClr val="000066"/>
                          </a:solidFill>
                          <a:effectLst/>
                          <a:latin typeface="Arial" charset="0"/>
                          <a:cs typeface="Arial" charset="0"/>
                        </a:rPr>
                        <a:t>Koreja</a:t>
                      </a:r>
                      <a:r>
                        <a:rPr kumimoji="0" lang="en-US" sz="1600" b="1" i="0" u="none" strike="noStrike" cap="none" normalizeH="0" baseline="0" dirty="0" smtClean="0">
                          <a:ln>
                            <a:noFill/>
                          </a:ln>
                          <a:solidFill>
                            <a:srgbClr val="000066"/>
                          </a:solidFill>
                          <a:effectLst/>
                          <a:latin typeface="Arial" charset="0"/>
                          <a:cs typeface="Arial" charset="0"/>
                        </a:rPr>
                        <a:t>: 2006</a:t>
                      </a:r>
                      <a:r>
                        <a:rPr kumimoji="0" lang="hr-HR" sz="1600" b="1" i="0" u="none" strike="noStrike" cap="none" normalizeH="0" baseline="0" dirty="0" smtClean="0">
                          <a:ln>
                            <a:noFill/>
                          </a:ln>
                          <a:solidFill>
                            <a:srgbClr val="000066"/>
                          </a:solidFill>
                          <a:effectLst/>
                          <a:latin typeface="Arial" charset="0"/>
                          <a:cs typeface="Arial" charset="0"/>
                        </a:rPr>
                        <a:t>.</a:t>
                      </a:r>
                      <a:r>
                        <a:rPr kumimoji="0" lang="en-US" sz="1600" b="1" i="0" u="none" strike="noStrike" cap="none" normalizeH="0" baseline="0" dirty="0" smtClean="0">
                          <a:ln>
                            <a:noFill/>
                          </a:ln>
                          <a:solidFill>
                            <a:srgbClr val="000066"/>
                          </a:solidFill>
                          <a:effectLst/>
                          <a:latin typeface="Arial" charset="0"/>
                          <a:cs typeface="Arial" charset="0"/>
                        </a:rPr>
                        <a:t>-)</a:t>
                      </a: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noFill/>
                  </a:tcPr>
                </a:tc>
                <a:tc>
                  <a:txBody>
                    <a:bodyPr/>
                    <a:lstStyle/>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Proračun s nultom osnovom</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a:t>
                      </a:r>
                      <a:r>
                        <a:rPr kumimoji="0" lang="hr-HR" sz="1600" b="1" i="0" u="none" strike="noStrike" cap="none" normalizeH="0" baseline="0" dirty="0" smtClean="0">
                          <a:ln>
                            <a:noFill/>
                          </a:ln>
                          <a:solidFill>
                            <a:srgbClr val="000066"/>
                          </a:solidFill>
                          <a:effectLst/>
                          <a:latin typeface="Arial" charset="0"/>
                          <a:cs typeface="Arial" charset="0"/>
                        </a:rPr>
                        <a:t>SAD</a:t>
                      </a:r>
                      <a:r>
                        <a:rPr kumimoji="0" lang="en-US" sz="1600" b="1" i="0" u="none" strike="noStrike" cap="none" normalizeH="0" baseline="0" dirty="0" smtClean="0">
                          <a:ln>
                            <a:noFill/>
                          </a:ln>
                          <a:solidFill>
                            <a:srgbClr val="000066"/>
                          </a:solidFill>
                          <a:effectLst/>
                          <a:latin typeface="Arial" charset="0"/>
                          <a:cs typeface="Arial" charset="0"/>
                        </a:rPr>
                        <a:t>: 1970</a:t>
                      </a:r>
                      <a:r>
                        <a:rPr kumimoji="0" lang="hr-HR" sz="1600" b="1" i="0" u="none" strike="noStrike" cap="none" normalizeH="0" baseline="0" dirty="0" smtClean="0">
                          <a:ln>
                            <a:noFill/>
                          </a:ln>
                          <a:solidFill>
                            <a:srgbClr val="000066"/>
                          </a:solidFill>
                          <a:effectLst/>
                          <a:latin typeface="Arial" charset="0"/>
                          <a:cs typeface="Arial" charset="0"/>
                        </a:rPr>
                        <a:t>-ih</a:t>
                      </a:r>
                      <a:r>
                        <a:rPr kumimoji="0" lang="en-US" sz="1600" b="1" i="0" u="none" strike="noStrike" cap="none" normalizeH="0" baseline="0" dirty="0" smtClean="0">
                          <a:ln>
                            <a:noFill/>
                          </a:ln>
                          <a:solidFill>
                            <a:srgbClr val="000066"/>
                          </a:solidFill>
                          <a:effectLst/>
                          <a:latin typeface="Arial" charset="0"/>
                          <a:cs typeface="Arial" charset="0"/>
                        </a:rPr>
                        <a:t>)</a:t>
                      </a:r>
                    </a:p>
                    <a:p>
                      <a:pPr marL="114300" marR="0" lvl="0" indent="-11430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Revizije potrošnje</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a:t>
                      </a:r>
                      <a:r>
                        <a:rPr kumimoji="0" lang="hr-HR" sz="1600" b="1" i="0" u="none" strike="noStrike" cap="none" normalizeH="0" baseline="0" dirty="0" smtClean="0">
                          <a:ln>
                            <a:noFill/>
                          </a:ln>
                          <a:solidFill>
                            <a:srgbClr val="000066"/>
                          </a:solidFill>
                          <a:effectLst/>
                          <a:latin typeface="Arial" charset="0"/>
                          <a:cs typeface="Arial" charset="0"/>
                        </a:rPr>
                        <a:t>Nizozemska</a:t>
                      </a:r>
                      <a:r>
                        <a:rPr kumimoji="0" lang="en-US" sz="1600" b="1" i="0" u="none" strike="noStrike" cap="none" normalizeH="0" baseline="0" dirty="0" smtClean="0">
                          <a:ln>
                            <a:noFill/>
                          </a:ln>
                          <a:solidFill>
                            <a:srgbClr val="000066"/>
                          </a:solidFill>
                          <a:effectLst/>
                          <a:latin typeface="Arial" charset="0"/>
                          <a:cs typeface="Arial" charset="0"/>
                        </a:rPr>
                        <a:t>, 1981</a:t>
                      </a:r>
                      <a:r>
                        <a:rPr kumimoji="0" lang="hr-HR" sz="1600" b="1" i="0" u="none" strike="noStrike" cap="none" normalizeH="0" baseline="0" dirty="0" smtClean="0">
                          <a:ln>
                            <a:noFill/>
                          </a:ln>
                          <a:solidFill>
                            <a:srgbClr val="000066"/>
                          </a:solidFill>
                          <a:effectLst/>
                          <a:latin typeface="Arial" charset="0"/>
                          <a:cs typeface="Arial" charset="0"/>
                        </a:rPr>
                        <a:t>.</a:t>
                      </a:r>
                      <a:r>
                        <a:rPr kumimoji="0" lang="en-US" sz="1600" b="1" i="0" u="none" strike="noStrike" cap="none" normalizeH="0" baseline="0" dirty="0" smtClean="0">
                          <a:ln>
                            <a:noFill/>
                          </a:ln>
                          <a:solidFill>
                            <a:srgbClr val="000066"/>
                          </a:solidFill>
                          <a:effectLst/>
                          <a:latin typeface="Arial" charset="0"/>
                          <a:cs typeface="Arial" charset="0"/>
                        </a:rPr>
                        <a:t>, 2009</a:t>
                      </a:r>
                      <a:r>
                        <a:rPr kumimoji="0" lang="hr-HR" sz="1600" b="1" i="0" u="none" strike="noStrike" cap="none" normalizeH="0" baseline="0" dirty="0" smtClean="0">
                          <a:ln>
                            <a:noFill/>
                          </a:ln>
                          <a:solidFill>
                            <a:srgbClr val="000066"/>
                          </a:solidFill>
                          <a:effectLst/>
                          <a:latin typeface="Arial" charset="0"/>
                          <a:cs typeface="Arial" charset="0"/>
                        </a:rPr>
                        <a:t>.</a:t>
                      </a:r>
                      <a:r>
                        <a:rPr kumimoji="0" lang="en-US" sz="1600" b="1" i="0" u="none" strike="noStrike" cap="none" normalizeH="0" baseline="0" dirty="0" smtClean="0">
                          <a:ln>
                            <a:noFill/>
                          </a:ln>
                          <a:solidFill>
                            <a:srgbClr val="000066"/>
                          </a:solidFill>
                          <a:effectLst/>
                          <a:latin typeface="Arial" charset="0"/>
                          <a:cs typeface="Arial" charset="0"/>
                        </a:rPr>
                        <a:t>)</a:t>
                      </a:r>
                    </a:p>
                    <a:p>
                      <a:pPr marL="114300" marR="0" lvl="0" indent="-11430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Određivanje troškova </a:t>
                      </a: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na temelju aktivnosti</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a:t>
                      </a:r>
                      <a:r>
                        <a:rPr kumimoji="0" lang="hr-HR" sz="1600" b="1" i="0" u="none" strike="noStrike" cap="none" normalizeH="0" baseline="0" dirty="0" smtClean="0">
                          <a:ln>
                            <a:noFill/>
                          </a:ln>
                          <a:solidFill>
                            <a:srgbClr val="000066"/>
                          </a:solidFill>
                          <a:effectLst/>
                          <a:latin typeface="Arial" charset="0"/>
                          <a:cs typeface="Arial" charset="0"/>
                        </a:rPr>
                        <a:t>SAD</a:t>
                      </a:r>
                      <a:r>
                        <a:rPr kumimoji="0" lang="en-US" sz="1600" b="1" i="0" u="none" strike="noStrike" cap="none" normalizeH="0" baseline="0" dirty="0" smtClean="0">
                          <a:ln>
                            <a:noFill/>
                          </a:ln>
                          <a:solidFill>
                            <a:srgbClr val="000066"/>
                          </a:solidFill>
                          <a:effectLst/>
                          <a:latin typeface="Arial" charset="0"/>
                          <a:cs typeface="Arial" charset="0"/>
                        </a:rPr>
                        <a:t>: 1980</a:t>
                      </a:r>
                      <a:r>
                        <a:rPr kumimoji="0" lang="hr-HR" sz="1600" b="1" i="0" u="none" strike="noStrike" cap="none" normalizeH="0" baseline="0" dirty="0" smtClean="0">
                          <a:ln>
                            <a:noFill/>
                          </a:ln>
                          <a:solidFill>
                            <a:srgbClr val="000066"/>
                          </a:solidFill>
                          <a:effectLst/>
                          <a:latin typeface="Arial" charset="0"/>
                          <a:cs typeface="Arial" charset="0"/>
                        </a:rPr>
                        <a:t>-ih</a:t>
                      </a:r>
                      <a:r>
                        <a:rPr kumimoji="0" lang="en-US" sz="1600" b="1" i="0" u="none" strike="noStrike" cap="none" normalizeH="0" baseline="0" dirty="0" smtClean="0">
                          <a:ln>
                            <a:noFill/>
                          </a:ln>
                          <a:solidFill>
                            <a:srgbClr val="000066"/>
                          </a:solidFill>
                          <a:effectLst/>
                          <a:latin typeface="Arial" charset="0"/>
                          <a:cs typeface="Arial" charset="0"/>
                        </a:rPr>
                        <a:t>)</a:t>
                      </a: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noFill/>
                  </a:tcPr>
                </a:tc>
              </a:tr>
              <a:tr h="2054307">
                <a:tc vMerge="1">
                  <a:txBody>
                    <a:bodyPr/>
                    <a:lstStyle/>
                    <a:p>
                      <a:endParaRPr lang="en-US"/>
                    </a:p>
                  </a:txBody>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hr-HR" sz="1800" b="1" i="0" u="none" strike="noStrike" cap="none" normalizeH="0" baseline="0" dirty="0" smtClean="0">
                          <a:ln>
                            <a:noFill/>
                          </a:ln>
                          <a:solidFill>
                            <a:schemeClr val="bg1"/>
                          </a:solidFill>
                          <a:effectLst/>
                          <a:latin typeface="Arial" charset="0"/>
                          <a:cs typeface="Arial" charset="0"/>
                        </a:rPr>
                        <a:t>Periodično</a:t>
                      </a:r>
                      <a:endParaRPr kumimoji="0" lang="en-US" sz="1800" b="1" i="0" u="none" strike="noStrike" cap="none" normalizeH="0" baseline="0" dirty="0" smtClean="0">
                        <a:ln>
                          <a:noFill/>
                        </a:ln>
                        <a:solidFill>
                          <a:schemeClr val="bg1"/>
                        </a:solidFill>
                        <a:effectLst/>
                        <a:latin typeface="Arial" charset="0"/>
                        <a:cs typeface="Arial" charset="0"/>
                      </a:endParaRP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solidFill>
                      <a:schemeClr val="tx2">
                        <a:lumMod val="50000"/>
                        <a:lumOff val="50000"/>
                      </a:schemeClr>
                    </a:solidFill>
                  </a:tcPr>
                </a:tc>
                <a:tc>
                  <a:txBody>
                    <a:bodyPr/>
                    <a:lstStyle/>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Revizije vrijednosti za novac</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a:t>
                      </a:r>
                      <a:r>
                        <a:rPr kumimoji="0" lang="hr-HR" sz="1600" b="1" i="0" u="none" strike="noStrike" kern="1200" cap="none" normalizeH="0" baseline="0" dirty="0" smtClean="0">
                          <a:ln>
                            <a:noFill/>
                          </a:ln>
                          <a:solidFill>
                            <a:srgbClr val="000066"/>
                          </a:solidFill>
                          <a:effectLst/>
                          <a:latin typeface="Arial" charset="0"/>
                          <a:ea typeface="+mn-ea"/>
                          <a:cs typeface="Arial" charset="0"/>
                        </a:rPr>
                        <a:t>Razni državni uredi </a:t>
                      </a: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kern="1200" cap="none" normalizeH="0" baseline="0" dirty="0" smtClean="0">
                          <a:ln>
                            <a:noFill/>
                          </a:ln>
                          <a:solidFill>
                            <a:srgbClr val="000066"/>
                          </a:solidFill>
                          <a:effectLst/>
                          <a:latin typeface="Arial" charset="0"/>
                          <a:ea typeface="+mn-ea"/>
                          <a:cs typeface="Arial" charset="0"/>
                        </a:rPr>
                        <a:t>za reviziju</a:t>
                      </a:r>
                      <a:r>
                        <a:rPr kumimoji="0" lang="en-US" sz="1600" b="1" i="0" u="none" strike="noStrike" cap="none" normalizeH="0" baseline="0" dirty="0" smtClean="0">
                          <a:ln>
                            <a:noFill/>
                          </a:ln>
                          <a:solidFill>
                            <a:srgbClr val="000066"/>
                          </a:solidFill>
                          <a:effectLst/>
                          <a:latin typeface="Arial" charset="0"/>
                          <a:cs typeface="Arial" charset="0"/>
                        </a:rPr>
                        <a:t>)</a:t>
                      </a:r>
                    </a:p>
                    <a:p>
                      <a:pPr marL="114300" marR="0" lvl="0" indent="-11430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Revizija potrošnje u </a:t>
                      </a:r>
                      <a:r>
                        <a:rPr kumimoji="0" lang="en-US" sz="1600" b="1" i="0" u="none" strike="noStrike" cap="none" normalizeH="0" baseline="0" dirty="0" smtClean="0">
                          <a:ln>
                            <a:noFill/>
                          </a:ln>
                          <a:solidFill>
                            <a:srgbClr val="000066"/>
                          </a:solidFill>
                          <a:effectLst/>
                          <a:latin typeface="Arial" charset="0"/>
                          <a:cs typeface="Arial" charset="0"/>
                        </a:rPr>
                        <a:t>UK</a:t>
                      </a:r>
                      <a:r>
                        <a:rPr kumimoji="0" lang="hr-HR" sz="1600" b="1" i="0" u="none" strike="noStrike" cap="none" normalizeH="0" baseline="0" dirty="0" smtClean="0">
                          <a:ln>
                            <a:noFill/>
                          </a:ln>
                          <a:solidFill>
                            <a:srgbClr val="000066"/>
                          </a:solidFill>
                          <a:effectLst/>
                          <a:latin typeface="Arial" charset="0"/>
                          <a:cs typeface="Arial" charset="0"/>
                        </a:rPr>
                        <a:t>-u</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(UK: </a:t>
                      </a:r>
                      <a:r>
                        <a:rPr kumimoji="0" lang="hr-HR" sz="1600" b="1" i="0" u="none" strike="noStrike" cap="none" normalizeH="0" baseline="0" dirty="0" err="1" smtClean="0">
                          <a:ln>
                            <a:noFill/>
                          </a:ln>
                          <a:solidFill>
                            <a:srgbClr val="000066"/>
                          </a:solidFill>
                          <a:effectLst/>
                          <a:latin typeface="Arial" charset="0"/>
                          <a:cs typeface="Arial" charset="0"/>
                        </a:rPr>
                        <a:t>npr</a:t>
                      </a:r>
                      <a:r>
                        <a:rPr kumimoji="0" lang="en-US" sz="1600" b="1" i="0" u="none" strike="noStrike" cap="none" normalizeH="0" baseline="0" dirty="0" smtClean="0">
                          <a:ln>
                            <a:noFill/>
                          </a:ln>
                          <a:solidFill>
                            <a:srgbClr val="000066"/>
                          </a:solidFill>
                          <a:effectLst/>
                          <a:latin typeface="Arial" charset="0"/>
                          <a:cs typeface="Arial" charset="0"/>
                        </a:rPr>
                        <a:t>. 2011</a:t>
                      </a:r>
                      <a:r>
                        <a:rPr kumimoji="0" lang="hr-HR" sz="1600" b="1" i="0" u="none" strike="noStrike" cap="none" normalizeH="0" baseline="0" dirty="0" smtClean="0">
                          <a:ln>
                            <a:noFill/>
                          </a:ln>
                          <a:solidFill>
                            <a:srgbClr val="000066"/>
                          </a:solidFill>
                          <a:effectLst/>
                          <a:latin typeface="Arial" charset="0"/>
                          <a:cs typeface="Arial" charset="0"/>
                        </a:rPr>
                        <a:t>. revizija rashoda za obranu</a:t>
                      </a:r>
                      <a:r>
                        <a:rPr kumimoji="0" lang="en-US" sz="1600" b="1" i="0" u="none" strike="noStrike" cap="none" normalizeH="0" baseline="0" dirty="0" smtClean="0">
                          <a:ln>
                            <a:noFill/>
                          </a:ln>
                          <a:solidFill>
                            <a:srgbClr val="000066"/>
                          </a:solidFill>
                          <a:effectLst/>
                          <a:latin typeface="Arial" charset="0"/>
                          <a:cs typeface="Arial" charset="0"/>
                        </a:rPr>
                        <a:t>)</a:t>
                      </a:r>
                    </a:p>
                    <a:p>
                      <a:pPr marL="114300" marR="0" lvl="0" indent="-11430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66"/>
                        </a:solidFill>
                        <a:effectLst/>
                        <a:latin typeface="Arial" charset="0"/>
                        <a:cs typeface="Arial" charset="0"/>
                      </a:endParaRP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noFill/>
                  </a:tcPr>
                </a:tc>
                <a:tc>
                  <a:txBody>
                    <a:bodyPr/>
                    <a:lstStyle/>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Sveobuhvatna revizija potrošnje</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 (UK: 1997</a:t>
                      </a:r>
                      <a:r>
                        <a:rPr kumimoji="0" lang="hr-HR" sz="1600" b="1" i="0" u="none" strike="noStrike" cap="none" normalizeH="0" baseline="0" dirty="0" smtClean="0">
                          <a:ln>
                            <a:noFill/>
                          </a:ln>
                          <a:solidFill>
                            <a:srgbClr val="000066"/>
                          </a:solidFill>
                          <a:effectLst/>
                          <a:latin typeface="Arial" charset="0"/>
                          <a:cs typeface="Arial" charset="0"/>
                        </a:rPr>
                        <a:t>.</a:t>
                      </a:r>
                      <a:r>
                        <a:rPr kumimoji="0" lang="en-US" sz="1600" b="1" i="0" u="none" strike="noStrike" cap="none" normalizeH="0" baseline="0" dirty="0" smtClean="0">
                          <a:ln>
                            <a:noFill/>
                          </a:ln>
                          <a:solidFill>
                            <a:srgbClr val="000066"/>
                          </a:solidFill>
                          <a:effectLst/>
                          <a:latin typeface="Arial" charset="0"/>
                          <a:cs typeface="Arial" charset="0"/>
                        </a:rPr>
                        <a:t>-)</a:t>
                      </a:r>
                    </a:p>
                    <a:p>
                      <a:pPr marL="114300" marR="0" lvl="0" indent="-11430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Revizija programa</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a:t>
                      </a:r>
                      <a:r>
                        <a:rPr kumimoji="0" lang="hr-HR" sz="1600" b="1" i="0" u="none" strike="noStrike" cap="none" normalizeH="0" baseline="0" dirty="0" smtClean="0">
                          <a:ln>
                            <a:noFill/>
                          </a:ln>
                          <a:solidFill>
                            <a:srgbClr val="000066"/>
                          </a:solidFill>
                          <a:effectLst/>
                          <a:latin typeface="Arial" charset="0"/>
                          <a:cs typeface="Arial" charset="0"/>
                        </a:rPr>
                        <a:t>K</a:t>
                      </a:r>
                      <a:r>
                        <a:rPr kumimoji="0" lang="en-US" sz="1600" b="1" i="0" u="none" strike="noStrike" cap="none" normalizeH="0" baseline="0" dirty="0" err="1" smtClean="0">
                          <a:ln>
                            <a:noFill/>
                          </a:ln>
                          <a:solidFill>
                            <a:srgbClr val="000066"/>
                          </a:solidFill>
                          <a:effectLst/>
                          <a:latin typeface="Arial" charset="0"/>
                          <a:cs typeface="Arial" charset="0"/>
                        </a:rPr>
                        <a:t>anada</a:t>
                      </a:r>
                      <a:r>
                        <a:rPr kumimoji="0" lang="en-US" sz="1600" b="1" i="0" u="none" strike="noStrike" cap="none" normalizeH="0" baseline="0" dirty="0" smtClean="0">
                          <a:ln>
                            <a:noFill/>
                          </a:ln>
                          <a:solidFill>
                            <a:srgbClr val="000066"/>
                          </a:solidFill>
                          <a:effectLst/>
                          <a:latin typeface="Arial" charset="0"/>
                          <a:cs typeface="Arial" charset="0"/>
                        </a:rPr>
                        <a:t>: 1994</a:t>
                      </a:r>
                      <a:r>
                        <a:rPr kumimoji="0" lang="hr-HR" sz="1600" b="1" i="0" u="none" strike="noStrike" cap="none" normalizeH="0" baseline="0" dirty="0" smtClean="0">
                          <a:ln>
                            <a:noFill/>
                          </a:ln>
                          <a:solidFill>
                            <a:srgbClr val="000066"/>
                          </a:solidFill>
                          <a:effectLst/>
                          <a:latin typeface="Arial" charset="0"/>
                          <a:cs typeface="Arial" charset="0"/>
                        </a:rPr>
                        <a:t>.</a:t>
                      </a:r>
                      <a:r>
                        <a:rPr kumimoji="0" lang="en-US" sz="1600" b="1" i="0" u="none" strike="noStrike" cap="none" normalizeH="0" baseline="0" dirty="0" smtClean="0">
                          <a:ln>
                            <a:noFill/>
                          </a:ln>
                          <a:solidFill>
                            <a:srgbClr val="000066"/>
                          </a:solidFill>
                          <a:effectLst/>
                          <a:latin typeface="Arial" charset="0"/>
                          <a:cs typeface="Arial" charset="0"/>
                        </a:rPr>
                        <a:t>-98</a:t>
                      </a:r>
                      <a:r>
                        <a:rPr kumimoji="0" lang="hr-HR" sz="1600" b="1" i="0" u="none" strike="noStrike" cap="none" normalizeH="0" baseline="0" dirty="0" smtClean="0">
                          <a:ln>
                            <a:noFill/>
                          </a:ln>
                          <a:solidFill>
                            <a:srgbClr val="000066"/>
                          </a:solidFill>
                          <a:effectLst/>
                          <a:latin typeface="Arial" charset="0"/>
                          <a:cs typeface="Arial" charset="0"/>
                        </a:rPr>
                        <a:t>.</a:t>
                      </a:r>
                      <a:r>
                        <a:rPr kumimoji="0" lang="en-US" sz="1600" b="1" i="0" u="none" strike="noStrike" cap="none" normalizeH="0" baseline="0" dirty="0" smtClean="0">
                          <a:ln>
                            <a:noFill/>
                          </a:ln>
                          <a:solidFill>
                            <a:srgbClr val="000066"/>
                          </a:solidFill>
                          <a:effectLst/>
                          <a:latin typeface="Arial" charset="0"/>
                          <a:cs typeface="Arial" charset="0"/>
                        </a:rPr>
                        <a:t>)</a:t>
                      </a:r>
                    </a:p>
                    <a:p>
                      <a:pPr marL="114300" marR="0" lvl="0" indent="-114300" algn="ctr"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hr-HR" sz="1600" b="1" i="0" u="none" strike="noStrike" cap="none" normalizeH="0" baseline="0" dirty="0" smtClean="0">
                          <a:ln>
                            <a:noFill/>
                          </a:ln>
                          <a:solidFill>
                            <a:srgbClr val="000066"/>
                          </a:solidFill>
                          <a:effectLst/>
                          <a:latin typeface="Arial" charset="0"/>
                          <a:cs typeface="Arial" charset="0"/>
                        </a:rPr>
                        <a:t>Opća revizija javne potrošnje</a:t>
                      </a:r>
                      <a:endParaRPr kumimoji="0" lang="en-US" sz="1600" b="1" i="0" u="none" strike="noStrike" cap="none" normalizeH="0" baseline="0" dirty="0" smtClean="0">
                        <a:ln>
                          <a:noFill/>
                        </a:ln>
                        <a:solidFill>
                          <a:srgbClr val="000066"/>
                        </a:solidFill>
                        <a:effectLst/>
                        <a:latin typeface="Arial" charset="0"/>
                        <a:cs typeface="Arial" charset="0"/>
                      </a:endParaRPr>
                    </a:p>
                    <a:p>
                      <a:pPr marL="114300" marR="0" lvl="0" indent="-1143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66"/>
                          </a:solidFill>
                          <a:effectLst/>
                          <a:latin typeface="Arial" charset="0"/>
                          <a:cs typeface="Arial" charset="0"/>
                        </a:rPr>
                        <a:t>(</a:t>
                      </a:r>
                      <a:r>
                        <a:rPr kumimoji="0" lang="hr-HR" sz="1600" b="1" i="0" u="none" strike="noStrike" cap="none" normalizeH="0" baseline="0" dirty="0" smtClean="0">
                          <a:ln>
                            <a:noFill/>
                          </a:ln>
                          <a:solidFill>
                            <a:srgbClr val="000066"/>
                          </a:solidFill>
                          <a:effectLst/>
                          <a:latin typeface="Arial" charset="0"/>
                          <a:cs typeface="Arial" charset="0"/>
                        </a:rPr>
                        <a:t>Francuska: </a:t>
                      </a:r>
                      <a:r>
                        <a:rPr kumimoji="0" lang="en-US" sz="1600" b="1" i="0" u="none" strike="noStrike" cap="none" normalizeH="0" baseline="0" dirty="0" smtClean="0">
                          <a:ln>
                            <a:noFill/>
                          </a:ln>
                          <a:solidFill>
                            <a:srgbClr val="000066"/>
                          </a:solidFill>
                          <a:effectLst/>
                          <a:latin typeface="Arial" charset="0"/>
                          <a:cs typeface="Arial" charset="0"/>
                        </a:rPr>
                        <a:t>2008</a:t>
                      </a:r>
                      <a:r>
                        <a:rPr kumimoji="0" lang="hr-HR" sz="1600" b="1" i="0" u="none" strike="noStrike" cap="none" normalizeH="0" baseline="0" dirty="0" smtClean="0">
                          <a:ln>
                            <a:noFill/>
                          </a:ln>
                          <a:solidFill>
                            <a:srgbClr val="000066"/>
                          </a:solidFill>
                          <a:effectLst/>
                          <a:latin typeface="Arial" charset="0"/>
                          <a:cs typeface="Arial" charset="0"/>
                        </a:rPr>
                        <a:t>.</a:t>
                      </a:r>
                      <a:r>
                        <a:rPr kumimoji="0" lang="en-US" sz="1600" b="1" i="0" u="none" strike="noStrike" cap="none" normalizeH="0" baseline="0" dirty="0" smtClean="0">
                          <a:ln>
                            <a:noFill/>
                          </a:ln>
                          <a:solidFill>
                            <a:srgbClr val="000066"/>
                          </a:solidFill>
                          <a:effectLst/>
                          <a:latin typeface="Arial" charset="0"/>
                          <a:cs typeface="Arial" charset="0"/>
                        </a:rPr>
                        <a:t>)</a:t>
                      </a:r>
                    </a:p>
                  </a:txBody>
                  <a:tcPr marT="45714" marB="45714" anchor="ctr" horzOverflow="overflow">
                    <a:lnL w="38100" cap="flat" cmpd="sng" algn="ctr">
                      <a:solidFill>
                        <a:srgbClr val="800000"/>
                      </a:solidFill>
                      <a:prstDash val="solid"/>
                      <a:round/>
                      <a:headEnd type="none" w="med" len="med"/>
                      <a:tailEnd type="none" w="med" len="med"/>
                    </a:lnL>
                    <a:lnR w="38100" cap="flat" cmpd="sng" algn="ctr">
                      <a:solidFill>
                        <a:srgbClr val="800000"/>
                      </a:solidFill>
                      <a:prstDash val="solid"/>
                      <a:round/>
                      <a:headEnd type="none" w="med" len="med"/>
                      <a:tailEnd type="none" w="med" len="med"/>
                    </a:lnR>
                    <a:lnT w="38100" cap="flat" cmpd="sng" algn="ctr">
                      <a:solidFill>
                        <a:srgbClr val="800000"/>
                      </a:solidFill>
                      <a:prstDash val="solid"/>
                      <a:round/>
                      <a:headEnd type="none" w="med" len="med"/>
                      <a:tailEnd type="none" w="med" len="med"/>
                    </a:lnT>
                    <a:lnB w="38100" cap="flat" cmpd="sng" algn="ctr">
                      <a:solidFill>
                        <a:srgbClr val="8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01916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ctrTitle"/>
          </p:nvPr>
        </p:nvSpPr>
        <p:spPr/>
        <p:txBody>
          <a:bodyPr/>
          <a:lstStyle/>
          <a:p>
            <a:r>
              <a:rPr lang="hr-HR" dirty="0" smtClean="0"/>
              <a:t>Hvala</a:t>
            </a:r>
            <a:endParaRPr lang="en-US" dirty="0"/>
          </a:p>
        </p:txBody>
      </p:sp>
      <p:pic>
        <p:nvPicPr>
          <p:cNvPr id="4" name="Picture 3" descr="U:\1405265\1405265 WBG Logo\LOGO FILES\Horizontal\WBG_Horizontal_Color\WBG_Horizontal-RG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102" y="335840"/>
            <a:ext cx="3615235" cy="70732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83678" y="821266"/>
            <a:ext cx="4588934" cy="261610"/>
          </a:xfrm>
          <a:prstGeom prst="rect">
            <a:avLst/>
          </a:prstGeom>
          <a:noFill/>
        </p:spPr>
        <p:txBody>
          <a:bodyPr wrap="square" rtlCol="0">
            <a:spAutoFit/>
          </a:bodyPr>
          <a:lstStyle/>
          <a:p>
            <a:pPr>
              <a:defRPr/>
            </a:pPr>
            <a:r>
              <a:rPr lang="en-US" sz="1100" b="1" dirty="0">
                <a:solidFill>
                  <a:schemeClr val="accent2"/>
                </a:solidFill>
              </a:rPr>
              <a:t>MACROECONOMICS AND FISCAL MANAGEMENT</a:t>
            </a:r>
          </a:p>
        </p:txBody>
      </p:sp>
    </p:spTree>
    <p:extLst>
      <p:ext uri="{BB962C8B-B14F-4D97-AF65-F5344CB8AC3E}">
        <p14:creationId xmlns:p14="http://schemas.microsoft.com/office/powerpoint/2010/main" val="1024995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95288" y="948143"/>
            <a:ext cx="8229600" cy="5302532"/>
          </a:xfrm>
          <a:prstGeom prst="rect">
            <a:avLst/>
          </a:prstGeom>
          <a:solidFill>
            <a:schemeClr val="bg1"/>
          </a:solidFill>
          <a:ln w="9525">
            <a:noFill/>
            <a:round/>
            <a:headEnd/>
            <a:tailEnd/>
          </a:ln>
          <a:effectLst/>
        </p:spPr>
        <p:txBody>
          <a:bodyPr/>
          <a:lstStyle/>
          <a:p>
            <a:pPr marL="360363" lvl="0" indent="-360363">
              <a:buFont typeface="+mj-lt"/>
              <a:buAutoNum type="arabicPeriod"/>
            </a:pPr>
            <a:r>
              <a:rPr lang="hr-HR" sz="2200" dirty="0" smtClean="0"/>
              <a:t>Usuglašeni </a:t>
            </a:r>
            <a:r>
              <a:rPr lang="en-US" sz="2200" dirty="0" smtClean="0"/>
              <a:t>(</a:t>
            </a:r>
            <a:r>
              <a:rPr lang="hr-HR" sz="2200" dirty="0" smtClean="0"/>
              <a:t>četverogodišnji</a:t>
            </a:r>
            <a:r>
              <a:rPr lang="en-US" sz="2200" dirty="0" smtClean="0"/>
              <a:t>) </a:t>
            </a:r>
            <a:r>
              <a:rPr lang="hr-HR" sz="2200" dirty="0" smtClean="0"/>
              <a:t>ciljani deficit koji je osnova za utvrđivanje proračunskog okvira</a:t>
            </a:r>
            <a:endParaRPr lang="en-US" sz="2200" dirty="0" smtClean="0"/>
          </a:p>
          <a:p>
            <a:pPr marL="360363" lvl="0" indent="-360363">
              <a:lnSpc>
                <a:spcPct val="150000"/>
              </a:lnSpc>
              <a:buFont typeface="+mj-lt"/>
              <a:buAutoNum type="arabicPeriod"/>
            </a:pPr>
            <a:r>
              <a:rPr lang="hr-HR" sz="2200" dirty="0" smtClean="0"/>
              <a:t>Pravila proračunske discipline</a:t>
            </a:r>
            <a:endParaRPr lang="en-US" sz="2200" dirty="0" smtClean="0"/>
          </a:p>
          <a:p>
            <a:pPr marL="1274763" lvl="2" indent="-360363">
              <a:buFont typeface="Wingdings" pitchFamily="2" charset="2"/>
              <a:buChar char="Ø"/>
            </a:pPr>
            <a:r>
              <a:rPr lang="hr-HR" sz="2200" dirty="0" smtClean="0"/>
              <a:t>Gornja granica proračunskih sredstava po resornom ministarstvu</a:t>
            </a:r>
            <a:endParaRPr lang="en-US" sz="2200" dirty="0" smtClean="0"/>
          </a:p>
          <a:p>
            <a:pPr marL="1274763" lvl="2" indent="-360363">
              <a:buFont typeface="Wingdings" pitchFamily="2" charset="2"/>
              <a:buChar char="Ø"/>
            </a:pPr>
            <a:r>
              <a:rPr lang="hr-HR" sz="2200" dirty="0" smtClean="0"/>
              <a:t>Dodatni rashodi podmiruju se u okviru ministarstva</a:t>
            </a:r>
            <a:endParaRPr lang="en-US" sz="2200" dirty="0" smtClean="0"/>
          </a:p>
          <a:p>
            <a:pPr marL="1274763" lvl="2" indent="-360363">
              <a:buFont typeface="Wingdings" pitchFamily="2" charset="2"/>
              <a:buChar char="Ø"/>
            </a:pPr>
            <a:r>
              <a:rPr lang="hr-HR" sz="2200" dirty="0" smtClean="0"/>
              <a:t>Izvanredni primitci </a:t>
            </a:r>
            <a:r>
              <a:rPr lang="hr-HR" sz="2200" u="sng" dirty="0" smtClean="0"/>
              <a:t>ne</a:t>
            </a:r>
            <a:r>
              <a:rPr lang="en-US" sz="2200" dirty="0" smtClean="0"/>
              <a:t> </a:t>
            </a:r>
            <a:r>
              <a:rPr lang="hr-HR" sz="2200" dirty="0" smtClean="0"/>
              <a:t>smiju se upotrijebiti za dodatne rashode</a:t>
            </a:r>
            <a:endParaRPr lang="en-US" sz="2200" dirty="0" smtClean="0"/>
          </a:p>
          <a:p>
            <a:pPr marL="1274763" lvl="2" indent="-360363">
              <a:buFont typeface="Wingdings" pitchFamily="2" charset="2"/>
              <a:buChar char="Ø"/>
            </a:pPr>
            <a:r>
              <a:rPr lang="hr-HR" sz="2200" dirty="0" smtClean="0"/>
              <a:t>Izvanredni primitci smiju se upotrijebiti samo za pokrivanje izvanrednih troškova</a:t>
            </a:r>
            <a:endParaRPr lang="en-US" sz="2200" dirty="0" smtClean="0"/>
          </a:p>
          <a:p>
            <a:pPr marL="360363" lvl="0" indent="-360363">
              <a:spcBef>
                <a:spcPts val="1200"/>
              </a:spcBef>
              <a:buFont typeface="+mj-lt"/>
              <a:buAutoNum type="arabicPeriod"/>
            </a:pPr>
            <a:r>
              <a:rPr lang="hr-HR" sz="2200" dirty="0" smtClean="0"/>
              <a:t>Informacije o programima politike u svrhu utvrđivanja prioriteta rashoda</a:t>
            </a:r>
            <a:endParaRPr lang="en-US" sz="2200" dirty="0" smtClean="0">
              <a:cs typeface="Arial" charset="0"/>
            </a:endParaRPr>
          </a:p>
          <a:p>
            <a:pPr marL="360363" lvl="0" indent="-360363">
              <a:lnSpc>
                <a:spcPct val="150000"/>
              </a:lnSpc>
            </a:pPr>
            <a:endParaRPr lang="en-US" sz="2000" dirty="0" smtClean="0">
              <a:cs typeface="Arial" charset="0"/>
            </a:endParaRPr>
          </a:p>
          <a:p>
            <a:pPr marL="360363" lvl="0" indent="-360363">
              <a:lnSpc>
                <a:spcPct val="150000"/>
              </a:lnSpc>
            </a:pPr>
            <a:endParaRPr lang="en-US" sz="2000" dirty="0">
              <a:cs typeface="Arial" charset="0"/>
            </a:endParaRPr>
          </a:p>
        </p:txBody>
      </p:sp>
      <p:sp>
        <p:nvSpPr>
          <p:cNvPr id="16386" name="Text Box 1"/>
          <p:cNvSpPr txBox="1">
            <a:spLocks noChangeArrowheads="1"/>
          </p:cNvSpPr>
          <p:nvPr/>
        </p:nvSpPr>
        <p:spPr bwMode="auto">
          <a:xfrm>
            <a:off x="109182" y="196986"/>
            <a:ext cx="8588731" cy="778452"/>
          </a:xfrm>
          <a:prstGeom prst="rect">
            <a:avLst/>
          </a:prstGeom>
          <a:noFill/>
          <a:ln w="9525">
            <a:noFill/>
            <a:round/>
            <a:headEnd/>
            <a:tailEnd/>
          </a:ln>
        </p:spPr>
        <p:txBody>
          <a:bodyPr anchor="ct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hr-HR" sz="2800" b="1" dirty="0" smtClean="0">
                <a:solidFill>
                  <a:srgbClr val="0070C0"/>
                </a:solidFill>
              </a:rPr>
              <a:t>Nizozemski sustav proračuna počiva na tri stupa</a:t>
            </a:r>
            <a:r>
              <a:rPr lang="nl-NL" sz="2800" b="1" baseline="30000" dirty="0" smtClean="0">
                <a:solidFill>
                  <a:srgbClr val="0070C0"/>
                </a:solidFill>
              </a:rPr>
              <a:t>1</a:t>
            </a:r>
            <a:endParaRPr lang="nl-NL" sz="2800" b="1" baseline="30000" dirty="0">
              <a:solidFill>
                <a:srgbClr val="0070C0"/>
              </a:solidFill>
            </a:endParaRPr>
          </a:p>
        </p:txBody>
      </p:sp>
      <p:sp>
        <p:nvSpPr>
          <p:cNvPr id="4" name="TextBox 3"/>
          <p:cNvSpPr txBox="1"/>
          <p:nvPr/>
        </p:nvSpPr>
        <p:spPr>
          <a:xfrm>
            <a:off x="1979802" y="5332670"/>
            <a:ext cx="6560189" cy="707886"/>
          </a:xfrm>
          <a:prstGeom prst="rect">
            <a:avLst/>
          </a:prstGeom>
          <a:solidFill>
            <a:schemeClr val="accent1">
              <a:lumMod val="20000"/>
              <a:lumOff val="80000"/>
            </a:schemeClr>
          </a:solidFill>
          <a:ln>
            <a:solidFill>
              <a:srgbClr val="002060"/>
            </a:solidFill>
          </a:ln>
        </p:spPr>
        <p:txBody>
          <a:bodyPr wrap="square" rtlCol="0">
            <a:spAutoFit/>
          </a:bodyPr>
          <a:lstStyle/>
          <a:p>
            <a:r>
              <a:rPr lang="hr-HR" sz="2000" b="1" dirty="0" smtClean="0"/>
              <a:t>Osigurane iz sustava za evaluaciju</a:t>
            </a:r>
            <a:endParaRPr lang="nl-NL" sz="2000" b="1" dirty="0" smtClean="0"/>
          </a:p>
          <a:p>
            <a:r>
              <a:rPr lang="nl-NL" sz="2000" b="1" dirty="0" smtClean="0"/>
              <a:t>(</a:t>
            </a:r>
            <a:r>
              <a:rPr lang="hr-HR" sz="2000" b="1" dirty="0" smtClean="0"/>
              <a:t>posebno revizije potrošnje</a:t>
            </a:r>
            <a:r>
              <a:rPr lang="nl-NL" sz="2000" b="1" dirty="0" smtClean="0"/>
              <a:t>)</a:t>
            </a:r>
            <a:endParaRPr lang="nl-NL" sz="2000" b="1" dirty="0"/>
          </a:p>
        </p:txBody>
      </p:sp>
      <p:sp>
        <p:nvSpPr>
          <p:cNvPr id="5" name="Bent-Up Arrow 4"/>
          <p:cNvSpPr/>
          <p:nvPr/>
        </p:nvSpPr>
        <p:spPr>
          <a:xfrm rot="5400000">
            <a:off x="1259541" y="5182871"/>
            <a:ext cx="514350" cy="731520"/>
          </a:xfrm>
          <a:prstGeom prst="ben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jdelijke aanduiding voor dianummer 2"/>
          <p:cNvSpPr>
            <a:spLocks noGrp="1"/>
          </p:cNvSpPr>
          <p:nvPr>
            <p:ph type="sldNum" idx="11"/>
          </p:nvPr>
        </p:nvSpPr>
        <p:spPr>
          <a:xfrm>
            <a:off x="0" y="6494462"/>
            <a:ext cx="712788" cy="363538"/>
          </a:xfrm>
        </p:spPr>
        <p:txBody>
          <a:bodyPr/>
          <a:lstStyle/>
          <a:p>
            <a:pPr>
              <a:defRPr/>
            </a:pPr>
            <a:fld id="{43995920-6B08-4E7D-82F2-EC74BD9E89B1}" type="slidenum">
              <a:rPr lang="nl-NL" smtClean="0"/>
              <a:pPr>
                <a:defRPr/>
              </a:pPr>
              <a:t>3</a:t>
            </a:fld>
            <a:endParaRPr lang="nl-NL" dirty="0"/>
          </a:p>
        </p:txBody>
      </p:sp>
      <p:sp>
        <p:nvSpPr>
          <p:cNvPr id="2" name="TextBox 1"/>
          <p:cNvSpPr txBox="1"/>
          <p:nvPr/>
        </p:nvSpPr>
        <p:spPr>
          <a:xfrm>
            <a:off x="2300984" y="6411360"/>
            <a:ext cx="4205126" cy="276999"/>
          </a:xfrm>
          <a:prstGeom prst="rect">
            <a:avLst/>
          </a:prstGeom>
          <a:noFill/>
        </p:spPr>
        <p:txBody>
          <a:bodyPr wrap="none" rtlCol="0">
            <a:spAutoFit/>
          </a:bodyPr>
          <a:lstStyle/>
          <a:p>
            <a:r>
              <a:rPr lang="en-US" sz="1200" dirty="0" smtClean="0"/>
              <a:t>1. </a:t>
            </a:r>
            <a:r>
              <a:rPr lang="hr-HR" sz="1200" dirty="0"/>
              <a:t>Izvor</a:t>
            </a:r>
            <a:r>
              <a:rPr lang="en-US" sz="1200" dirty="0"/>
              <a:t>: </a:t>
            </a:r>
            <a:r>
              <a:rPr lang="hr-HR" sz="1200" dirty="0"/>
              <a:t>Prezentacija </a:t>
            </a:r>
            <a:r>
              <a:rPr lang="en-US" sz="1200" dirty="0" err="1"/>
              <a:t>Corin</a:t>
            </a:r>
            <a:r>
              <a:rPr lang="hr-HR" sz="1200" dirty="0"/>
              <a:t>e</a:t>
            </a:r>
            <a:r>
              <a:rPr lang="en-US" sz="1200" dirty="0"/>
              <a:t> den </a:t>
            </a:r>
            <a:r>
              <a:rPr lang="en-US" sz="1200" dirty="0" err="1"/>
              <a:t>Broeder</a:t>
            </a:r>
            <a:r>
              <a:rPr lang="en-US" sz="1200" dirty="0"/>
              <a:t>, MF, </a:t>
            </a:r>
            <a:r>
              <a:rPr lang="hr-HR" sz="1200" dirty="0" smtClean="0"/>
              <a:t>Nizozemska</a:t>
            </a:r>
            <a:endParaRPr lang="en-US" sz="1200" dirty="0"/>
          </a:p>
        </p:txBody>
      </p:sp>
    </p:spTree>
    <p:extLst>
      <p:ext uri="{BB962C8B-B14F-4D97-AF65-F5344CB8AC3E}">
        <p14:creationId xmlns:p14="http://schemas.microsoft.com/office/powerpoint/2010/main" val="10361340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hthoek 54"/>
          <p:cNvSpPr/>
          <p:nvPr/>
        </p:nvSpPr>
        <p:spPr>
          <a:xfrm>
            <a:off x="5546786" y="3068392"/>
            <a:ext cx="3226278" cy="3200400"/>
          </a:xfrm>
          <a:prstGeom prst="rect">
            <a:avLst/>
          </a:prstGeom>
          <a:solidFill>
            <a:schemeClr val="accent6">
              <a:lumMod val="10000"/>
              <a:lumOff val="9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486994" y="483128"/>
            <a:ext cx="7601481" cy="445428"/>
          </a:xfrm>
        </p:spPr>
        <p:txBody>
          <a:bodyPr/>
          <a:lstStyle/>
          <a:p>
            <a:pPr>
              <a:defRPr/>
            </a:pPr>
            <a:r>
              <a:rPr lang="hr-HR" sz="2800" b="1" dirty="0" smtClean="0">
                <a:solidFill>
                  <a:srgbClr val="0070C0"/>
                </a:solidFill>
              </a:rPr>
              <a:t>Sustav evaluacije u Nizozemskoj</a:t>
            </a:r>
            <a:endParaRPr lang="nl-NL" sz="2800" b="1" dirty="0">
              <a:solidFill>
                <a:srgbClr val="0070C0"/>
              </a:solidFill>
            </a:endParaRPr>
          </a:p>
        </p:txBody>
      </p:sp>
      <p:sp>
        <p:nvSpPr>
          <p:cNvPr id="5" name="Tijdelijke aanduiding voor dianummer 4"/>
          <p:cNvSpPr>
            <a:spLocks noGrp="1"/>
          </p:cNvSpPr>
          <p:nvPr>
            <p:ph type="sldNum" sz="quarter" idx="12"/>
          </p:nvPr>
        </p:nvSpPr>
        <p:spPr>
          <a:xfrm>
            <a:off x="0" y="6494462"/>
            <a:ext cx="712788" cy="363538"/>
          </a:xfrm>
        </p:spPr>
        <p:txBody>
          <a:bodyPr/>
          <a:lstStyle/>
          <a:p>
            <a:pPr>
              <a:defRPr/>
            </a:pPr>
            <a:fld id="{54D29B1E-8B9C-4FD3-9979-974F7871833B}" type="slidenum">
              <a:rPr lang="nl-NL" smtClean="0"/>
              <a:pPr>
                <a:defRPr/>
              </a:pPr>
              <a:t>4</a:t>
            </a:fld>
            <a:endParaRPr lang="nl-NL" dirty="0"/>
          </a:p>
        </p:txBody>
      </p:sp>
      <p:grpSp>
        <p:nvGrpSpPr>
          <p:cNvPr id="3" name="Groep 20"/>
          <p:cNvGrpSpPr>
            <a:grpSpLocks/>
          </p:cNvGrpSpPr>
          <p:nvPr/>
        </p:nvGrpSpPr>
        <p:grpSpPr bwMode="auto">
          <a:xfrm>
            <a:off x="486888" y="1294410"/>
            <a:ext cx="8019550" cy="4833258"/>
            <a:chOff x="1724240" y="1889127"/>
            <a:chExt cx="5622551" cy="4536296"/>
          </a:xfrm>
        </p:grpSpPr>
        <p:grpSp>
          <p:nvGrpSpPr>
            <p:cNvPr id="4" name="Group 4"/>
            <p:cNvGrpSpPr>
              <a:grpSpLocks noChangeAspect="1"/>
            </p:cNvGrpSpPr>
            <p:nvPr/>
          </p:nvGrpSpPr>
          <p:grpSpPr bwMode="auto">
            <a:xfrm>
              <a:off x="1724240" y="1889127"/>
              <a:ext cx="5622551" cy="4536296"/>
              <a:chOff x="3189" y="6066"/>
              <a:chExt cx="5317" cy="5671"/>
            </a:xfrm>
          </p:grpSpPr>
          <p:sp>
            <p:nvSpPr>
              <p:cNvPr id="14" name="AutoShape 18"/>
              <p:cNvSpPr>
                <a:spLocks noChangeArrowheads="1"/>
              </p:cNvSpPr>
              <p:nvPr/>
            </p:nvSpPr>
            <p:spPr bwMode="auto">
              <a:xfrm>
                <a:off x="4037" y="6066"/>
                <a:ext cx="3779" cy="785"/>
              </a:xfrm>
              <a:prstGeom prst="roundRect">
                <a:avLst>
                  <a:gd name="adj" fmla="val 16667"/>
                </a:avLst>
              </a:prstGeom>
              <a:solidFill>
                <a:schemeClr val="accent1">
                  <a:lumMod val="60000"/>
                  <a:lumOff val="4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2400" b="1" dirty="0" smtClean="0">
                    <a:cs typeface="Times New Roman" pitchFamily="18" charset="0"/>
                  </a:rPr>
                  <a:t>Studije i evaluacije</a:t>
                </a:r>
                <a:endParaRPr lang="nl-NL" sz="2400" b="1" dirty="0">
                  <a:latin typeface="Arial" pitchFamily="34" charset="0"/>
                  <a:cs typeface="Arial" charset="0"/>
                </a:endParaRPr>
              </a:p>
            </p:txBody>
          </p:sp>
          <p:sp>
            <p:nvSpPr>
              <p:cNvPr id="15" name="AutoShape 17"/>
              <p:cNvSpPr>
                <a:spLocks noChangeArrowheads="1"/>
              </p:cNvSpPr>
              <p:nvPr/>
            </p:nvSpPr>
            <p:spPr bwMode="auto">
              <a:xfrm>
                <a:off x="3189" y="7673"/>
                <a:ext cx="1330" cy="785"/>
              </a:xfrm>
              <a:prstGeom prst="roundRect">
                <a:avLst>
                  <a:gd name="adj" fmla="val 16667"/>
                </a:avLst>
              </a:prstGeom>
              <a:solidFill>
                <a:schemeClr val="accent1">
                  <a:lumMod val="60000"/>
                  <a:lumOff val="4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nl-NL" sz="1600" b="1" dirty="0" smtClean="0">
                    <a:ea typeface="Times New Roman" pitchFamily="18" charset="0"/>
                    <a:cs typeface="Times New Roman" pitchFamily="18" charset="0"/>
                  </a:rPr>
                  <a:t>I. </a:t>
                </a:r>
                <a:r>
                  <a:rPr lang="hr-HR" sz="1600" b="1" i="1" dirty="0" smtClean="0">
                    <a:ea typeface="Times New Roman" pitchFamily="18" charset="0"/>
                    <a:cs typeface="Times New Roman" pitchFamily="18" charset="0"/>
                  </a:rPr>
                  <a:t>Ex </a:t>
                </a:r>
                <a:r>
                  <a:rPr lang="hr-HR" sz="1600" b="1" i="1" dirty="0" err="1">
                    <a:ea typeface="Times New Roman" pitchFamily="18" charset="0"/>
                    <a:cs typeface="Times New Roman" pitchFamily="18" charset="0"/>
                  </a:rPr>
                  <a:t>ante</a:t>
                </a:r>
                <a:endParaRPr lang="nl-NL" sz="1600" b="1" i="1" dirty="0">
                  <a:latin typeface="Arial" pitchFamily="34" charset="0"/>
                  <a:cs typeface="Arial" charset="0"/>
                </a:endParaRPr>
              </a:p>
              <a:p>
                <a:pPr algn="ctr" eaLnBrk="0" hangingPunct="0">
                  <a:defRPr/>
                </a:pPr>
                <a:r>
                  <a:rPr lang="hr-HR" sz="1600" b="1" dirty="0" smtClean="0">
                    <a:ea typeface="Times New Roman" pitchFamily="18" charset="0"/>
                    <a:cs typeface="Times New Roman" pitchFamily="18" charset="0"/>
                  </a:rPr>
                  <a:t>evaluacije</a:t>
                </a:r>
                <a:endParaRPr lang="nl-NL" sz="1600" b="1" i="1" dirty="0">
                  <a:latin typeface="Arial" pitchFamily="34" charset="0"/>
                  <a:cs typeface="Arial" charset="0"/>
                </a:endParaRPr>
              </a:p>
            </p:txBody>
          </p:sp>
          <p:sp>
            <p:nvSpPr>
              <p:cNvPr id="16" name="AutoShape 16"/>
              <p:cNvSpPr>
                <a:spLocks noChangeArrowheads="1"/>
              </p:cNvSpPr>
              <p:nvPr/>
            </p:nvSpPr>
            <p:spPr bwMode="auto">
              <a:xfrm>
                <a:off x="5262" y="7673"/>
                <a:ext cx="1330" cy="785"/>
              </a:xfrm>
              <a:prstGeom prst="roundRect">
                <a:avLst>
                  <a:gd name="adj" fmla="val 16667"/>
                </a:avLst>
              </a:prstGeom>
              <a:solidFill>
                <a:schemeClr val="accent1">
                  <a:lumMod val="60000"/>
                  <a:lumOff val="4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nl-NL" sz="1600" b="1" dirty="0" smtClean="0">
                    <a:ea typeface="Times New Roman" pitchFamily="18" charset="0"/>
                    <a:cs typeface="Times New Roman" pitchFamily="18" charset="0"/>
                  </a:rPr>
                  <a:t>II. </a:t>
                </a:r>
                <a:r>
                  <a:rPr lang="hr-HR" sz="1600" b="1" i="1" dirty="0" smtClean="0">
                    <a:ea typeface="Times New Roman" pitchFamily="18" charset="0"/>
                    <a:cs typeface="Times New Roman" pitchFamily="18" charset="0"/>
                  </a:rPr>
                  <a:t>Ex </a:t>
                </a:r>
                <a:r>
                  <a:rPr lang="hr-HR" sz="1600" b="1" i="1" dirty="0">
                    <a:ea typeface="Times New Roman" pitchFamily="18" charset="0"/>
                    <a:cs typeface="Times New Roman" pitchFamily="18" charset="0"/>
                  </a:rPr>
                  <a:t>post</a:t>
                </a:r>
                <a:endParaRPr lang="nl-NL" sz="1600" b="1" i="1" dirty="0">
                  <a:latin typeface="Arial" pitchFamily="34" charset="0"/>
                  <a:cs typeface="Arial" charset="0"/>
                </a:endParaRPr>
              </a:p>
              <a:p>
                <a:pPr algn="ctr" eaLnBrk="0" hangingPunct="0">
                  <a:defRPr/>
                </a:pPr>
                <a:r>
                  <a:rPr lang="hr-HR" sz="1600" b="1" dirty="0" smtClean="0">
                    <a:ea typeface="Times New Roman" pitchFamily="18" charset="0"/>
                    <a:cs typeface="Times New Roman" pitchFamily="18" charset="0"/>
                  </a:rPr>
                  <a:t>evaluacije</a:t>
                </a:r>
                <a:endParaRPr lang="nl-NL" sz="1600" b="1" i="1" dirty="0">
                  <a:latin typeface="Arial" pitchFamily="34" charset="0"/>
                  <a:cs typeface="Arial" charset="0"/>
                </a:endParaRPr>
              </a:p>
            </p:txBody>
          </p:sp>
          <p:sp>
            <p:nvSpPr>
              <p:cNvPr id="17" name="AutoShape 15"/>
              <p:cNvSpPr>
                <a:spLocks noChangeArrowheads="1"/>
              </p:cNvSpPr>
              <p:nvPr/>
            </p:nvSpPr>
            <p:spPr bwMode="auto">
              <a:xfrm>
                <a:off x="5467" y="8897"/>
                <a:ext cx="1328" cy="785"/>
              </a:xfrm>
              <a:prstGeom prst="roundRect">
                <a:avLst>
                  <a:gd name="adj" fmla="val 16667"/>
                </a:avLst>
              </a:prstGeom>
              <a:solidFill>
                <a:schemeClr val="accent2">
                  <a:lumMod val="40000"/>
                  <a:lumOff val="6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1600" b="1" dirty="0" smtClean="0">
                    <a:ea typeface="Times New Roman" pitchFamily="18" charset="0"/>
                    <a:cs typeface="Times New Roman" pitchFamily="18" charset="0"/>
                  </a:rPr>
                  <a:t>Revizije politike</a:t>
                </a:r>
                <a:endParaRPr lang="nl-NL" sz="1600" b="1" dirty="0">
                  <a:ea typeface="Times New Roman" pitchFamily="18" charset="0"/>
                  <a:cs typeface="Times New Roman" pitchFamily="18" charset="0"/>
                </a:endParaRPr>
              </a:p>
              <a:p>
                <a:pPr algn="ctr" eaLnBrk="0" hangingPunct="0">
                  <a:defRPr/>
                </a:pPr>
                <a:endParaRPr lang="nl-NL" sz="1600" b="1" dirty="0">
                  <a:latin typeface="Arial" pitchFamily="34" charset="0"/>
                  <a:cs typeface="Arial" charset="0"/>
                </a:endParaRPr>
              </a:p>
            </p:txBody>
          </p:sp>
          <p:sp>
            <p:nvSpPr>
              <p:cNvPr id="18" name="AutoShape 14"/>
              <p:cNvSpPr>
                <a:spLocks noChangeArrowheads="1"/>
              </p:cNvSpPr>
              <p:nvPr/>
            </p:nvSpPr>
            <p:spPr bwMode="auto">
              <a:xfrm>
                <a:off x="5467" y="9924"/>
                <a:ext cx="1328" cy="785"/>
              </a:xfrm>
              <a:prstGeom prst="roundRect">
                <a:avLst>
                  <a:gd name="adj" fmla="val 16667"/>
                </a:avLst>
              </a:prstGeom>
              <a:solidFill>
                <a:schemeClr val="accent2">
                  <a:lumMod val="40000"/>
                  <a:lumOff val="6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1600" b="1" dirty="0" smtClean="0">
                    <a:ea typeface="Times New Roman" pitchFamily="18" charset="0"/>
                    <a:cs typeface="Times New Roman" pitchFamily="18" charset="0"/>
                  </a:rPr>
                  <a:t>Evaluacije učinaka</a:t>
                </a:r>
                <a:endParaRPr lang="nl-NL" sz="1600" b="1" dirty="0">
                  <a:latin typeface="Arial" pitchFamily="34" charset="0"/>
                  <a:cs typeface="Arial" charset="0"/>
                </a:endParaRPr>
              </a:p>
            </p:txBody>
          </p:sp>
          <p:sp>
            <p:nvSpPr>
              <p:cNvPr id="19" name="AutoShape 13"/>
              <p:cNvSpPr>
                <a:spLocks noChangeArrowheads="1"/>
              </p:cNvSpPr>
              <p:nvPr/>
            </p:nvSpPr>
            <p:spPr bwMode="auto">
              <a:xfrm>
                <a:off x="3394" y="8885"/>
                <a:ext cx="1329" cy="785"/>
              </a:xfrm>
              <a:prstGeom prst="roundRect">
                <a:avLst>
                  <a:gd name="adj" fmla="val 16667"/>
                </a:avLst>
              </a:prstGeom>
              <a:solidFill>
                <a:schemeClr val="accent2">
                  <a:lumMod val="40000"/>
                  <a:lumOff val="6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1600" b="1" dirty="0" smtClean="0">
                    <a:cs typeface="Times New Roman" pitchFamily="18" charset="0"/>
                  </a:rPr>
                  <a:t>Analize troškova i koristi</a:t>
                </a:r>
                <a:endParaRPr lang="nl-NL" sz="1600" b="1" dirty="0">
                  <a:cs typeface="Times New Roman" pitchFamily="18" charset="0"/>
                </a:endParaRPr>
              </a:p>
            </p:txBody>
          </p:sp>
          <p:sp>
            <p:nvSpPr>
              <p:cNvPr id="20" name="AutoShape 12"/>
              <p:cNvSpPr>
                <a:spLocks noChangeArrowheads="1"/>
              </p:cNvSpPr>
              <p:nvPr/>
            </p:nvSpPr>
            <p:spPr bwMode="auto">
              <a:xfrm>
                <a:off x="5467" y="10952"/>
                <a:ext cx="1328" cy="785"/>
              </a:xfrm>
              <a:prstGeom prst="roundRect">
                <a:avLst>
                  <a:gd name="adj" fmla="val 16667"/>
                </a:avLst>
              </a:prstGeom>
              <a:solidFill>
                <a:schemeClr val="accent2">
                  <a:lumMod val="40000"/>
                  <a:lumOff val="6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1600" b="1" dirty="0" smtClean="0">
                    <a:ea typeface="Times New Roman" pitchFamily="18" charset="0"/>
                    <a:cs typeface="Times New Roman" pitchFamily="18" charset="0"/>
                  </a:rPr>
                  <a:t>Ostale evaluacije</a:t>
                </a:r>
                <a:endParaRPr lang="nl-NL" sz="1600" b="1" dirty="0">
                  <a:latin typeface="Arial" pitchFamily="34" charset="0"/>
                  <a:cs typeface="Arial" charset="0"/>
                </a:endParaRPr>
              </a:p>
            </p:txBody>
          </p:sp>
          <p:sp>
            <p:nvSpPr>
              <p:cNvPr id="22" name="AutoShape 12"/>
              <p:cNvSpPr>
                <a:spLocks noChangeArrowheads="1"/>
              </p:cNvSpPr>
              <p:nvPr/>
            </p:nvSpPr>
            <p:spPr bwMode="auto">
              <a:xfrm>
                <a:off x="7176" y="7671"/>
                <a:ext cx="1330" cy="785"/>
              </a:xfrm>
              <a:prstGeom prst="roundRect">
                <a:avLst>
                  <a:gd name="adj" fmla="val 16667"/>
                </a:avLst>
              </a:prstGeom>
              <a:solidFill>
                <a:schemeClr val="accent1">
                  <a:lumMod val="60000"/>
                  <a:lumOff val="4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nl-NL" sz="1600" b="1" dirty="0" smtClean="0">
                    <a:latin typeface="+mj-lt"/>
                    <a:cs typeface="Arial" charset="0"/>
                  </a:rPr>
                  <a:t>III. </a:t>
                </a:r>
                <a:r>
                  <a:rPr lang="hr-HR" sz="1600" b="1" dirty="0" smtClean="0">
                    <a:latin typeface="+mj-lt"/>
                    <a:cs typeface="Arial" charset="0"/>
                  </a:rPr>
                  <a:t>Opcije za uštede i reforme</a:t>
                </a:r>
                <a:endParaRPr lang="nl-NL" sz="1600" b="1" dirty="0">
                  <a:latin typeface="Arial" pitchFamily="34" charset="0"/>
                  <a:cs typeface="Arial" charset="0"/>
                </a:endParaRPr>
              </a:p>
            </p:txBody>
          </p:sp>
          <p:sp>
            <p:nvSpPr>
              <p:cNvPr id="63" name="AutoShape 13"/>
              <p:cNvSpPr>
                <a:spLocks noChangeArrowheads="1"/>
              </p:cNvSpPr>
              <p:nvPr/>
            </p:nvSpPr>
            <p:spPr bwMode="auto">
              <a:xfrm>
                <a:off x="3394" y="9913"/>
                <a:ext cx="1329" cy="785"/>
              </a:xfrm>
              <a:prstGeom prst="roundRect">
                <a:avLst>
                  <a:gd name="adj" fmla="val 16667"/>
                </a:avLst>
              </a:prstGeom>
              <a:solidFill>
                <a:schemeClr val="accent2">
                  <a:lumMod val="40000"/>
                  <a:lumOff val="6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1600" b="1" dirty="0" smtClean="0">
                    <a:cs typeface="Times New Roman" pitchFamily="18" charset="0"/>
                  </a:rPr>
                  <a:t>Studije ekonomičnosti</a:t>
                </a:r>
                <a:endParaRPr lang="nl-NL" sz="1600" b="1" dirty="0">
                  <a:cs typeface="Times New Roman" pitchFamily="18" charset="0"/>
                </a:endParaRPr>
              </a:p>
            </p:txBody>
          </p:sp>
        </p:grpSp>
        <p:cxnSp>
          <p:nvCxnSpPr>
            <p:cNvPr id="8" name="Gebogen verbindingslijn 7"/>
            <p:cNvCxnSpPr>
              <a:stCxn id="14" idx="2"/>
              <a:endCxn id="16" idx="0"/>
            </p:cNvCxnSpPr>
            <p:nvPr/>
          </p:nvCxnSpPr>
          <p:spPr>
            <a:xfrm rot="16200000" flipH="1">
              <a:off x="4290488" y="2845266"/>
              <a:ext cx="657541" cy="124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Gebogen verbindingslijn 8"/>
            <p:cNvCxnSpPr>
              <a:stCxn id="14" idx="2"/>
              <a:endCxn id="15" idx="0"/>
            </p:cNvCxnSpPr>
            <p:nvPr/>
          </p:nvCxnSpPr>
          <p:spPr>
            <a:xfrm rot="5400000">
              <a:off x="3194389" y="1750407"/>
              <a:ext cx="657541" cy="2190959"/>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bogen verbindingslijn 29"/>
            <p:cNvCxnSpPr>
              <a:stCxn id="16" idx="1"/>
              <a:endCxn id="20" idx="1"/>
            </p:cNvCxnSpPr>
            <p:nvPr/>
          </p:nvCxnSpPr>
          <p:spPr>
            <a:xfrm rot="10800000" flipH="1" flipV="1">
              <a:off x="3916440" y="3488652"/>
              <a:ext cx="215870" cy="2622777"/>
            </a:xfrm>
            <a:prstGeom prst="bentConnector3">
              <a:avLst>
                <a:gd name="adj1" fmla="val -8257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Gebogen verbindingslijn 29"/>
            <p:cNvCxnSpPr>
              <a:stCxn id="16" idx="1"/>
              <a:endCxn id="18" idx="1"/>
            </p:cNvCxnSpPr>
            <p:nvPr/>
          </p:nvCxnSpPr>
          <p:spPr>
            <a:xfrm rot="10800000" flipH="1" flipV="1">
              <a:off x="3916440" y="3488652"/>
              <a:ext cx="215870" cy="1800851"/>
            </a:xfrm>
            <a:prstGeom prst="bentConnector3">
              <a:avLst>
                <a:gd name="adj1" fmla="val -82576"/>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bogen verbindingslijn 29"/>
            <p:cNvCxnSpPr>
              <a:stCxn id="16" idx="1"/>
              <a:endCxn id="17" idx="1"/>
            </p:cNvCxnSpPr>
            <p:nvPr/>
          </p:nvCxnSpPr>
          <p:spPr>
            <a:xfrm rot="10800000" flipH="1" flipV="1">
              <a:off x="3916440" y="3488652"/>
              <a:ext cx="215870" cy="978924"/>
            </a:xfrm>
            <a:prstGeom prst="bentConnector3">
              <a:avLst>
                <a:gd name="adj1" fmla="val -82576"/>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9" name="AutoShape 15"/>
          <p:cNvSpPr>
            <a:spLocks noChangeArrowheads="1"/>
          </p:cNvSpPr>
          <p:nvPr/>
        </p:nvSpPr>
        <p:spPr bwMode="auto">
          <a:xfrm>
            <a:off x="6681789" y="3793956"/>
            <a:ext cx="1662824" cy="420682"/>
          </a:xfrm>
          <a:prstGeom prst="roundRect">
            <a:avLst>
              <a:gd name="adj" fmla="val 16667"/>
            </a:avLst>
          </a:prstGeom>
          <a:solidFill>
            <a:schemeClr val="accent2">
              <a:lumMod val="40000"/>
              <a:lumOff val="6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1400" b="1" dirty="0" smtClean="0">
                <a:ea typeface="Times New Roman" pitchFamily="18" charset="0"/>
                <a:cs typeface="Times New Roman" pitchFamily="18" charset="0"/>
              </a:rPr>
              <a:t>Revizije potrošnje</a:t>
            </a:r>
            <a:endParaRPr lang="nl-NL" sz="1400" b="1" dirty="0">
              <a:ea typeface="Times New Roman" pitchFamily="18" charset="0"/>
              <a:cs typeface="Times New Roman" pitchFamily="18" charset="0"/>
            </a:endParaRPr>
          </a:p>
        </p:txBody>
      </p:sp>
      <p:sp>
        <p:nvSpPr>
          <p:cNvPr id="40" name="AutoShape 15"/>
          <p:cNvSpPr>
            <a:spLocks noChangeArrowheads="1"/>
          </p:cNvSpPr>
          <p:nvPr/>
        </p:nvSpPr>
        <p:spPr bwMode="auto">
          <a:xfrm>
            <a:off x="6681789" y="4370120"/>
            <a:ext cx="1662824" cy="420682"/>
          </a:xfrm>
          <a:prstGeom prst="roundRect">
            <a:avLst>
              <a:gd name="adj" fmla="val 16667"/>
            </a:avLst>
          </a:prstGeom>
          <a:solidFill>
            <a:schemeClr val="accent2">
              <a:lumMod val="40000"/>
              <a:lumOff val="6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1200" b="1" dirty="0" smtClean="0">
                <a:ea typeface="Times New Roman" pitchFamily="18" charset="0"/>
                <a:cs typeface="Times New Roman" pitchFamily="18" charset="0"/>
              </a:rPr>
              <a:t>Sveobuhvatne revizije potrošnje</a:t>
            </a:r>
            <a:endParaRPr lang="nl-NL" sz="1200" b="1" dirty="0">
              <a:ea typeface="Times New Roman" pitchFamily="18" charset="0"/>
              <a:cs typeface="Times New Roman" pitchFamily="18" charset="0"/>
            </a:endParaRPr>
          </a:p>
        </p:txBody>
      </p:sp>
      <p:sp>
        <p:nvSpPr>
          <p:cNvPr id="41" name="AutoShape 15"/>
          <p:cNvSpPr>
            <a:spLocks noChangeArrowheads="1"/>
          </p:cNvSpPr>
          <p:nvPr/>
        </p:nvSpPr>
        <p:spPr bwMode="auto">
          <a:xfrm>
            <a:off x="6681789" y="4965108"/>
            <a:ext cx="1662824" cy="420682"/>
          </a:xfrm>
          <a:prstGeom prst="roundRect">
            <a:avLst>
              <a:gd name="adj" fmla="val 16667"/>
            </a:avLst>
          </a:prstGeom>
          <a:solidFill>
            <a:schemeClr val="accent2">
              <a:lumMod val="40000"/>
              <a:lumOff val="6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1200" b="1" dirty="0" smtClean="0">
                <a:ea typeface="Times New Roman" pitchFamily="18" charset="0"/>
                <a:cs typeface="Times New Roman" pitchFamily="18" charset="0"/>
              </a:rPr>
              <a:t>Popis opcija za uštede</a:t>
            </a:r>
            <a:endParaRPr lang="nl-NL" sz="1200" b="1" dirty="0">
              <a:ea typeface="Times New Roman" pitchFamily="18" charset="0"/>
              <a:cs typeface="Times New Roman" pitchFamily="18" charset="0"/>
            </a:endParaRPr>
          </a:p>
        </p:txBody>
      </p:sp>
      <p:cxnSp>
        <p:nvCxnSpPr>
          <p:cNvPr id="76" name="Gebogen verbindingslijn 75"/>
          <p:cNvCxnSpPr>
            <a:stCxn id="14" idx="2"/>
            <a:endCxn id="22" idx="0"/>
          </p:cNvCxnSpPr>
          <p:nvPr/>
        </p:nvCxnSpPr>
        <p:spPr>
          <a:xfrm rot="16200000" flipH="1">
            <a:off x="5710190" y="869074"/>
            <a:ext cx="698866" cy="288761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Gebogen verbindingslijn 82"/>
          <p:cNvCxnSpPr>
            <a:stCxn id="15" idx="1"/>
            <a:endCxn id="19" idx="1"/>
          </p:cNvCxnSpPr>
          <p:nvPr/>
        </p:nvCxnSpPr>
        <p:spPr>
          <a:xfrm rot="10800000" flipH="1" flipV="1">
            <a:off x="486888" y="2998537"/>
            <a:ext cx="309198" cy="1032958"/>
          </a:xfrm>
          <a:prstGeom prst="bentConnector3">
            <a:avLst>
              <a:gd name="adj1" fmla="val -7393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Gebogen verbindingslijn 84"/>
          <p:cNvCxnSpPr>
            <a:stCxn id="15" idx="1"/>
            <a:endCxn id="63" idx="1"/>
          </p:cNvCxnSpPr>
          <p:nvPr/>
        </p:nvCxnSpPr>
        <p:spPr>
          <a:xfrm rot="10800000" flipH="1" flipV="1">
            <a:off x="486888" y="2998537"/>
            <a:ext cx="309198" cy="1909098"/>
          </a:xfrm>
          <a:prstGeom prst="bentConnector3">
            <a:avLst>
              <a:gd name="adj1" fmla="val -73933"/>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6365234" y="3689458"/>
            <a:ext cx="2141204" cy="1310382"/>
          </a:xfrm>
          <a:prstGeom prst="ellipse">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100"/>
          </a:p>
        </p:txBody>
      </p:sp>
      <p:sp>
        <p:nvSpPr>
          <p:cNvPr id="30" name="AutoShape 15"/>
          <p:cNvSpPr>
            <a:spLocks noChangeArrowheads="1"/>
          </p:cNvSpPr>
          <p:nvPr/>
        </p:nvSpPr>
        <p:spPr bwMode="auto">
          <a:xfrm>
            <a:off x="6696173" y="5548808"/>
            <a:ext cx="1662824" cy="719984"/>
          </a:xfrm>
          <a:prstGeom prst="roundRect">
            <a:avLst>
              <a:gd name="adj" fmla="val 16667"/>
            </a:avLst>
          </a:prstGeom>
          <a:solidFill>
            <a:schemeClr val="accent2">
              <a:lumMod val="40000"/>
              <a:lumOff val="60000"/>
            </a:schemeClr>
          </a:solidFill>
          <a:ln w="9525">
            <a:noFill/>
            <a:round/>
            <a:headEnd/>
            <a:tailEnd/>
          </a:ln>
          <a:effectLst>
            <a:outerShdw dist="107763" dir="2700000" algn="ctr" rotWithShape="0">
              <a:srgbClr val="808080">
                <a:alpha val="50000"/>
              </a:srgbClr>
            </a:outerShdw>
          </a:effectLst>
        </p:spPr>
        <p:txBody>
          <a:bodyPr anchor="ctr"/>
          <a:lstStyle/>
          <a:p>
            <a:pPr algn="ctr" eaLnBrk="0" hangingPunct="0">
              <a:defRPr/>
            </a:pPr>
            <a:r>
              <a:rPr lang="hr-HR" sz="1200" b="1" dirty="0" smtClean="0">
                <a:ea typeface="Times New Roman" pitchFamily="18" charset="0"/>
                <a:cs typeface="Times New Roman" pitchFamily="18" charset="0"/>
              </a:rPr>
              <a:t>Ostalo</a:t>
            </a:r>
            <a:r>
              <a:rPr lang="nl-NL" sz="1200" b="1" dirty="0" smtClean="0">
                <a:ea typeface="Times New Roman" pitchFamily="18" charset="0"/>
                <a:cs typeface="Times New Roman" pitchFamily="18" charset="0"/>
              </a:rPr>
              <a:t>: </a:t>
            </a:r>
            <a:r>
              <a:rPr lang="hr-HR" sz="1200" b="1" dirty="0" err="1" smtClean="0">
                <a:ea typeface="Times New Roman" pitchFamily="18" charset="0"/>
                <a:cs typeface="Times New Roman" pitchFamily="18" charset="0"/>
              </a:rPr>
              <a:t>npr</a:t>
            </a:r>
            <a:r>
              <a:rPr lang="nl-NL" sz="1200" b="1" dirty="0" smtClean="0">
                <a:ea typeface="Times New Roman" pitchFamily="18" charset="0"/>
                <a:cs typeface="Times New Roman" pitchFamily="18" charset="0"/>
              </a:rPr>
              <a:t>. </a:t>
            </a:r>
            <a:r>
              <a:rPr lang="hr-HR" sz="1200" b="1" dirty="0" smtClean="0">
                <a:ea typeface="Times New Roman" pitchFamily="18" charset="0"/>
                <a:cs typeface="Times New Roman" pitchFamily="18" charset="0"/>
              </a:rPr>
              <a:t>radna skupina za nadzor troškova zdravstvene skrbi</a:t>
            </a:r>
            <a:endParaRPr lang="nl-NL" sz="1200" b="1" dirty="0">
              <a:ea typeface="Times New Roman" pitchFamily="18" charset="0"/>
              <a:cs typeface="Times New Roman" pitchFamily="18" charset="0"/>
            </a:endParaRPr>
          </a:p>
        </p:txBody>
      </p:sp>
      <p:cxnSp>
        <p:nvCxnSpPr>
          <p:cNvPr id="43" name="Gebogen verbindingslijn 42"/>
          <p:cNvCxnSpPr>
            <a:stCxn id="22" idx="1"/>
            <a:endCxn id="39" idx="1"/>
          </p:cNvCxnSpPr>
          <p:nvPr/>
        </p:nvCxnSpPr>
        <p:spPr>
          <a:xfrm rot="10800000" flipH="1" flipV="1">
            <a:off x="6500419" y="2996831"/>
            <a:ext cx="181370" cy="1007465"/>
          </a:xfrm>
          <a:prstGeom prst="bentConnector3">
            <a:avLst>
              <a:gd name="adj1" fmla="val -12604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Gebogen verbindingslijn 44"/>
          <p:cNvCxnSpPr>
            <a:stCxn id="22" idx="1"/>
            <a:endCxn id="40" idx="1"/>
          </p:cNvCxnSpPr>
          <p:nvPr/>
        </p:nvCxnSpPr>
        <p:spPr>
          <a:xfrm rot="10800000" flipH="1" flipV="1">
            <a:off x="6500419" y="2996831"/>
            <a:ext cx="181370" cy="1583629"/>
          </a:xfrm>
          <a:prstGeom prst="bentConnector3">
            <a:avLst>
              <a:gd name="adj1" fmla="val -12604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Gebogen verbindingslijn 48"/>
          <p:cNvCxnSpPr>
            <a:stCxn id="22" idx="1"/>
            <a:endCxn id="41" idx="1"/>
          </p:cNvCxnSpPr>
          <p:nvPr/>
        </p:nvCxnSpPr>
        <p:spPr>
          <a:xfrm rot="10800000" flipH="1" flipV="1">
            <a:off x="6500419" y="2996831"/>
            <a:ext cx="181370" cy="2178617"/>
          </a:xfrm>
          <a:prstGeom prst="bentConnector3">
            <a:avLst>
              <a:gd name="adj1" fmla="val -12604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Gebogen verbindingslijn 53"/>
          <p:cNvCxnSpPr>
            <a:stCxn id="22" idx="1"/>
            <a:endCxn id="30" idx="1"/>
          </p:cNvCxnSpPr>
          <p:nvPr/>
        </p:nvCxnSpPr>
        <p:spPr>
          <a:xfrm rot="10800000" flipH="1" flipV="1">
            <a:off x="6500419" y="2996832"/>
            <a:ext cx="195754" cy="2911968"/>
          </a:xfrm>
          <a:prstGeom prst="bentConnector3">
            <a:avLst>
              <a:gd name="adj1" fmla="val -116779"/>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979802" y="6543569"/>
            <a:ext cx="4033605" cy="276999"/>
          </a:xfrm>
          <a:prstGeom prst="rect">
            <a:avLst/>
          </a:prstGeom>
          <a:noFill/>
        </p:spPr>
        <p:txBody>
          <a:bodyPr wrap="none" rtlCol="0">
            <a:spAutoFit/>
          </a:bodyPr>
          <a:lstStyle/>
          <a:p>
            <a:r>
              <a:rPr lang="hr-HR" sz="1200" dirty="0" smtClean="0"/>
              <a:t>Izvor</a:t>
            </a:r>
            <a:r>
              <a:rPr lang="en-US" sz="1200" dirty="0" smtClean="0"/>
              <a:t>: </a:t>
            </a:r>
            <a:r>
              <a:rPr lang="hr-HR" sz="1200" dirty="0" smtClean="0"/>
              <a:t>Prezentacija </a:t>
            </a:r>
            <a:r>
              <a:rPr lang="en-US" sz="1200" dirty="0" err="1" smtClean="0"/>
              <a:t>Corin</a:t>
            </a:r>
            <a:r>
              <a:rPr lang="hr-HR" sz="1200" dirty="0" smtClean="0"/>
              <a:t>e</a:t>
            </a:r>
            <a:r>
              <a:rPr lang="en-US" sz="1200" dirty="0" smtClean="0"/>
              <a:t> den </a:t>
            </a:r>
            <a:r>
              <a:rPr lang="en-US" sz="1200" dirty="0" err="1" smtClean="0"/>
              <a:t>Broeder</a:t>
            </a:r>
            <a:r>
              <a:rPr lang="en-US" sz="1200" dirty="0" smtClean="0"/>
              <a:t>, MF, </a:t>
            </a:r>
            <a:r>
              <a:rPr lang="hr-HR" sz="1200" dirty="0" smtClean="0"/>
              <a:t>Nizozemska</a:t>
            </a:r>
            <a:endParaRPr lang="en-US" sz="1200" dirty="0"/>
          </a:p>
        </p:txBody>
      </p:sp>
    </p:spTree>
    <p:extLst>
      <p:ext uri="{BB962C8B-B14F-4D97-AF65-F5344CB8AC3E}">
        <p14:creationId xmlns:p14="http://schemas.microsoft.com/office/powerpoint/2010/main" val="1493738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0" y="6494462"/>
            <a:ext cx="712788" cy="363538"/>
          </a:xfrm>
        </p:spPr>
        <p:txBody>
          <a:bodyPr/>
          <a:lstStyle/>
          <a:p>
            <a:pPr>
              <a:defRPr/>
            </a:pPr>
            <a:fld id="{78BA6DD8-B100-488C-B5EF-E821E1D1294B}" type="slidenum">
              <a:rPr lang="nl-NL" smtClean="0"/>
              <a:pPr>
                <a:defRPr/>
              </a:pPr>
              <a:t>5</a:t>
            </a:fld>
            <a:endParaRPr lang="nl-NL" dirty="0"/>
          </a:p>
        </p:txBody>
      </p:sp>
      <p:sp>
        <p:nvSpPr>
          <p:cNvPr id="7" name="Titel 6"/>
          <p:cNvSpPr>
            <a:spLocks noGrp="1"/>
          </p:cNvSpPr>
          <p:nvPr>
            <p:ph type="title"/>
          </p:nvPr>
        </p:nvSpPr>
        <p:spPr>
          <a:xfrm>
            <a:off x="277521" y="230496"/>
            <a:ext cx="8791575" cy="571500"/>
          </a:xfrm>
        </p:spPr>
        <p:txBody>
          <a:bodyPr/>
          <a:lstStyle/>
          <a:p>
            <a:pPr>
              <a:defRPr/>
            </a:pPr>
            <a:r>
              <a:rPr lang="hr-HR" sz="2800" b="1" dirty="0" smtClean="0">
                <a:solidFill>
                  <a:srgbClr val="0070C0"/>
                </a:solidFill>
              </a:rPr>
              <a:t>Revizije potrošnje</a:t>
            </a:r>
            <a:r>
              <a:rPr lang="nl-NL" sz="2800" b="1" dirty="0" smtClean="0">
                <a:solidFill>
                  <a:srgbClr val="0070C0"/>
                </a:solidFill>
              </a:rPr>
              <a:t>: 1981</a:t>
            </a:r>
            <a:r>
              <a:rPr lang="hr-HR" sz="2800" b="1" dirty="0" smtClean="0">
                <a:solidFill>
                  <a:srgbClr val="0070C0"/>
                </a:solidFill>
              </a:rPr>
              <a:t>.</a:t>
            </a:r>
            <a:r>
              <a:rPr lang="nl-NL" sz="2800" b="1" dirty="0" smtClean="0">
                <a:solidFill>
                  <a:srgbClr val="0070C0"/>
                </a:solidFill>
              </a:rPr>
              <a:t>-2014</a:t>
            </a:r>
            <a:r>
              <a:rPr lang="hr-HR" sz="2800" b="1" dirty="0" smtClean="0">
                <a:solidFill>
                  <a:srgbClr val="0070C0"/>
                </a:solidFill>
              </a:rPr>
              <a:t>.</a:t>
            </a:r>
            <a:r>
              <a:rPr lang="nl-NL" sz="2800" b="1" dirty="0" smtClean="0">
                <a:solidFill>
                  <a:srgbClr val="0070C0"/>
                </a:solidFill>
              </a:rPr>
              <a:t>, 270 </a:t>
            </a:r>
            <a:r>
              <a:rPr lang="hr-HR" sz="2800" b="1" dirty="0" smtClean="0">
                <a:solidFill>
                  <a:srgbClr val="0070C0"/>
                </a:solidFill>
              </a:rPr>
              <a:t>okončanih</a:t>
            </a:r>
            <a:endParaRPr lang="nl-NL" sz="2800" b="1" dirty="0">
              <a:solidFill>
                <a:srgbClr val="0070C0"/>
              </a:solidFill>
            </a:endParaRPr>
          </a:p>
        </p:txBody>
      </p:sp>
      <p:pic>
        <p:nvPicPr>
          <p:cNvPr id="8" name="Afbeelding 1"/>
          <p:cNvPicPr/>
          <p:nvPr/>
        </p:nvPicPr>
        <p:blipFill>
          <a:blip r:embed="rId3" cstate="print"/>
          <a:srcRect l="11075" t="10846" r="14215" b="4497"/>
          <a:stretch>
            <a:fillRect/>
          </a:stretch>
        </p:blipFill>
        <p:spPr bwMode="auto">
          <a:xfrm>
            <a:off x="677631" y="890650"/>
            <a:ext cx="7991356" cy="5427024"/>
          </a:xfrm>
          <a:prstGeom prst="rect">
            <a:avLst/>
          </a:prstGeom>
          <a:noFill/>
          <a:ln w="9525">
            <a:noFill/>
            <a:miter lim="800000"/>
            <a:headEnd/>
            <a:tailEnd/>
          </a:ln>
        </p:spPr>
      </p:pic>
      <p:sp>
        <p:nvSpPr>
          <p:cNvPr id="10" name="TextBox 9"/>
          <p:cNvSpPr txBox="1"/>
          <p:nvPr/>
        </p:nvSpPr>
        <p:spPr>
          <a:xfrm>
            <a:off x="1979802" y="6543569"/>
            <a:ext cx="4033605" cy="276999"/>
          </a:xfrm>
          <a:prstGeom prst="rect">
            <a:avLst/>
          </a:prstGeom>
          <a:noFill/>
        </p:spPr>
        <p:txBody>
          <a:bodyPr wrap="none" rtlCol="0">
            <a:spAutoFit/>
          </a:bodyPr>
          <a:lstStyle/>
          <a:p>
            <a:r>
              <a:rPr lang="hr-HR" sz="1200" dirty="0"/>
              <a:t>Izvor</a:t>
            </a:r>
            <a:r>
              <a:rPr lang="en-US" sz="1200" dirty="0"/>
              <a:t>: </a:t>
            </a:r>
            <a:r>
              <a:rPr lang="hr-HR" sz="1200" dirty="0"/>
              <a:t>Prezentacija </a:t>
            </a:r>
            <a:r>
              <a:rPr lang="en-US" sz="1200" dirty="0" err="1"/>
              <a:t>Corin</a:t>
            </a:r>
            <a:r>
              <a:rPr lang="hr-HR" sz="1200" dirty="0"/>
              <a:t>e</a:t>
            </a:r>
            <a:r>
              <a:rPr lang="en-US" sz="1200" dirty="0"/>
              <a:t> den </a:t>
            </a:r>
            <a:r>
              <a:rPr lang="en-US" sz="1200" dirty="0" err="1"/>
              <a:t>Broeder</a:t>
            </a:r>
            <a:r>
              <a:rPr lang="en-US" sz="1200" dirty="0"/>
              <a:t>, MF, </a:t>
            </a:r>
            <a:r>
              <a:rPr lang="hr-HR" sz="1200" dirty="0"/>
              <a:t>Nizozemska</a:t>
            </a:r>
            <a:endParaRPr lang="en-US" sz="1200" dirty="0"/>
          </a:p>
        </p:txBody>
      </p:sp>
      <p:sp>
        <p:nvSpPr>
          <p:cNvPr id="2" name="TekstniOkvir 1"/>
          <p:cNvSpPr txBox="1"/>
          <p:nvPr/>
        </p:nvSpPr>
        <p:spPr>
          <a:xfrm>
            <a:off x="1619249" y="1609725"/>
            <a:ext cx="1162051" cy="338554"/>
          </a:xfrm>
          <a:prstGeom prst="rect">
            <a:avLst/>
          </a:prstGeom>
          <a:solidFill>
            <a:schemeClr val="bg1"/>
          </a:solidFill>
        </p:spPr>
        <p:txBody>
          <a:bodyPr wrap="square" rtlCol="0">
            <a:spAutoFit/>
          </a:bodyPr>
          <a:lstStyle/>
          <a:p>
            <a:r>
              <a:rPr lang="hr-HR" sz="800" b="1" dirty="0" smtClean="0"/>
              <a:t>Sveobuhvatna revizija potrošnje</a:t>
            </a:r>
            <a:endParaRPr lang="hr-HR" sz="800" b="1" dirty="0"/>
          </a:p>
        </p:txBody>
      </p:sp>
      <p:sp>
        <p:nvSpPr>
          <p:cNvPr id="9" name="TekstniOkvir 8"/>
          <p:cNvSpPr txBox="1"/>
          <p:nvPr/>
        </p:nvSpPr>
        <p:spPr>
          <a:xfrm>
            <a:off x="7448549" y="2343150"/>
            <a:ext cx="1162051" cy="338554"/>
          </a:xfrm>
          <a:prstGeom prst="rect">
            <a:avLst/>
          </a:prstGeom>
          <a:solidFill>
            <a:schemeClr val="bg1"/>
          </a:solidFill>
        </p:spPr>
        <p:txBody>
          <a:bodyPr wrap="square" rtlCol="0">
            <a:spAutoFit/>
          </a:bodyPr>
          <a:lstStyle/>
          <a:p>
            <a:r>
              <a:rPr lang="hr-HR" sz="800" b="1" dirty="0" smtClean="0"/>
              <a:t>Sveobuhvatna revizija potrošnje</a:t>
            </a:r>
            <a:endParaRPr lang="hr-HR" sz="800" b="1" dirty="0"/>
          </a:p>
        </p:txBody>
      </p:sp>
      <p:sp>
        <p:nvSpPr>
          <p:cNvPr id="11" name="TekstniOkvir 10"/>
          <p:cNvSpPr txBox="1"/>
          <p:nvPr/>
        </p:nvSpPr>
        <p:spPr>
          <a:xfrm>
            <a:off x="2200274" y="5972175"/>
            <a:ext cx="1762126" cy="200055"/>
          </a:xfrm>
          <a:prstGeom prst="rect">
            <a:avLst/>
          </a:prstGeom>
          <a:solidFill>
            <a:schemeClr val="bg1"/>
          </a:solidFill>
        </p:spPr>
        <p:txBody>
          <a:bodyPr wrap="square" rtlCol="0">
            <a:spAutoFit/>
          </a:bodyPr>
          <a:lstStyle/>
          <a:p>
            <a:r>
              <a:rPr lang="hr-HR" sz="700" b="1" dirty="0" smtClean="0"/>
              <a:t>Fokus na proračunskim rezovima</a:t>
            </a:r>
            <a:endParaRPr lang="hr-HR" sz="700" b="1" dirty="0"/>
          </a:p>
        </p:txBody>
      </p:sp>
      <p:sp>
        <p:nvSpPr>
          <p:cNvPr id="12" name="TekstniOkvir 11"/>
          <p:cNvSpPr txBox="1"/>
          <p:nvPr/>
        </p:nvSpPr>
        <p:spPr>
          <a:xfrm>
            <a:off x="5105400" y="5894856"/>
            <a:ext cx="1685926" cy="307777"/>
          </a:xfrm>
          <a:prstGeom prst="rect">
            <a:avLst/>
          </a:prstGeom>
          <a:solidFill>
            <a:schemeClr val="bg1"/>
          </a:solidFill>
        </p:spPr>
        <p:txBody>
          <a:bodyPr wrap="square" rtlCol="0">
            <a:spAutoFit/>
          </a:bodyPr>
          <a:lstStyle/>
          <a:p>
            <a:pPr algn="ctr"/>
            <a:r>
              <a:rPr lang="hr-HR" sz="700" b="1" dirty="0" smtClean="0"/>
              <a:t>Fokus na većoj </a:t>
            </a:r>
          </a:p>
          <a:p>
            <a:pPr algn="ctr"/>
            <a:r>
              <a:rPr lang="hr-HR" sz="700" b="1" dirty="0" smtClean="0"/>
              <a:t>djelotvornosti/učinkovitosti</a:t>
            </a:r>
            <a:endParaRPr lang="hr-HR" sz="700" b="1" dirty="0"/>
          </a:p>
        </p:txBody>
      </p:sp>
      <p:sp>
        <p:nvSpPr>
          <p:cNvPr id="13" name="TekstniOkvir 12"/>
          <p:cNvSpPr txBox="1"/>
          <p:nvPr/>
        </p:nvSpPr>
        <p:spPr>
          <a:xfrm>
            <a:off x="6924674" y="5918313"/>
            <a:ext cx="1685926" cy="307777"/>
          </a:xfrm>
          <a:prstGeom prst="rect">
            <a:avLst/>
          </a:prstGeom>
          <a:solidFill>
            <a:schemeClr val="bg1"/>
          </a:solidFill>
        </p:spPr>
        <p:txBody>
          <a:bodyPr wrap="square" rtlCol="0">
            <a:spAutoFit/>
          </a:bodyPr>
          <a:lstStyle/>
          <a:p>
            <a:pPr algn="ctr"/>
            <a:r>
              <a:rPr lang="hr-HR" sz="700" b="1" dirty="0" smtClean="0"/>
              <a:t>Fokus na većoj </a:t>
            </a:r>
          </a:p>
          <a:p>
            <a:pPr algn="ctr"/>
            <a:r>
              <a:rPr lang="hr-HR" sz="700" b="1" dirty="0" smtClean="0"/>
              <a:t>djelotvornosti/učinkovitosti</a:t>
            </a:r>
            <a:endParaRPr lang="hr-HR" sz="700" b="1" dirty="0"/>
          </a:p>
        </p:txBody>
      </p:sp>
      <p:sp>
        <p:nvSpPr>
          <p:cNvPr id="14" name="TekstniOkvir 13"/>
          <p:cNvSpPr txBox="1"/>
          <p:nvPr/>
        </p:nvSpPr>
        <p:spPr>
          <a:xfrm rot="16200000">
            <a:off x="-1062041" y="3140118"/>
            <a:ext cx="3771902" cy="253916"/>
          </a:xfrm>
          <a:prstGeom prst="rect">
            <a:avLst/>
          </a:prstGeom>
          <a:solidFill>
            <a:schemeClr val="bg1"/>
          </a:solidFill>
        </p:spPr>
        <p:txBody>
          <a:bodyPr wrap="square" rtlCol="0">
            <a:spAutoFit/>
          </a:bodyPr>
          <a:lstStyle/>
          <a:p>
            <a:pPr algn="ctr"/>
            <a:r>
              <a:rPr lang="hr-HR" sz="1050" b="1" dirty="0" smtClean="0"/>
              <a:t>Broj revizija učinkovitosti, godina početka revizije</a:t>
            </a:r>
            <a:endParaRPr lang="hr-HR" sz="1050" b="1" dirty="0"/>
          </a:p>
        </p:txBody>
      </p:sp>
    </p:spTree>
    <p:extLst>
      <p:ext uri="{BB962C8B-B14F-4D97-AF65-F5344CB8AC3E}">
        <p14:creationId xmlns:p14="http://schemas.microsoft.com/office/powerpoint/2010/main" val="2735276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78BA6DD8-B100-488C-B5EF-E821E1D1294B}" type="slidenum">
              <a:rPr lang="nl-NL" smtClean="0"/>
              <a:pPr>
                <a:defRPr/>
              </a:pPr>
              <a:t>6</a:t>
            </a:fld>
            <a:endParaRPr lang="nl-NL"/>
          </a:p>
        </p:txBody>
      </p:sp>
      <p:sp>
        <p:nvSpPr>
          <p:cNvPr id="8" name="Rectangle 2"/>
          <p:cNvSpPr txBox="1">
            <a:spLocks noChangeArrowheads="1"/>
          </p:cNvSpPr>
          <p:nvPr/>
        </p:nvSpPr>
        <p:spPr bwMode="auto">
          <a:xfrm>
            <a:off x="225631" y="283462"/>
            <a:ext cx="8716488" cy="868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18000" numCol="1" anchor="ctr" anchorCtr="0" compatLnSpc="1">
            <a:prstTxWarp prst="textNoShape">
              <a:avLst/>
            </a:prstTxWarp>
          </a:bodyPr>
          <a:lstStyle>
            <a:lvl1pPr algn="l" defTabSz="457200" rtl="0" eaLnBrk="1" latinLnBrk="0" hangingPunct="1">
              <a:spcBef>
                <a:spcPct val="0"/>
              </a:spcBef>
              <a:buNone/>
              <a:defRPr sz="3000" kern="1200">
                <a:solidFill>
                  <a:schemeClr val="tx2"/>
                </a:solidFill>
                <a:latin typeface="Arial"/>
                <a:ea typeface="+mj-ea"/>
                <a:cs typeface="Arial"/>
              </a:defRPr>
            </a:lvl1pPr>
          </a:lstStyle>
          <a:p>
            <a:pPr>
              <a:defRPr/>
            </a:pPr>
            <a:r>
              <a:rPr lang="hr-HR" sz="2800" b="1" dirty="0" smtClean="0">
                <a:solidFill>
                  <a:srgbClr val="0070C0"/>
                </a:solidFill>
              </a:rPr>
              <a:t>Izvješća o sveobuhvatnim revizijama potrošnje</a:t>
            </a:r>
            <a:r>
              <a:rPr lang="nl-NL" sz="2800" b="1" dirty="0" smtClean="0">
                <a:solidFill>
                  <a:srgbClr val="0070C0"/>
                </a:solidFill>
              </a:rPr>
              <a:t> 2009</a:t>
            </a:r>
            <a:r>
              <a:rPr lang="hr-HR" sz="2800" b="1" dirty="0" smtClean="0">
                <a:solidFill>
                  <a:srgbClr val="0070C0"/>
                </a:solidFill>
              </a:rPr>
              <a:t>.</a:t>
            </a:r>
            <a:r>
              <a:rPr lang="nl-NL" sz="2800" b="1" dirty="0" smtClean="0">
                <a:solidFill>
                  <a:srgbClr val="0070C0"/>
                </a:solidFill>
              </a:rPr>
              <a:t>/2010</a:t>
            </a:r>
            <a:r>
              <a:rPr lang="hr-HR" sz="2800" b="1" dirty="0" smtClean="0">
                <a:solidFill>
                  <a:srgbClr val="0070C0"/>
                </a:solidFill>
              </a:rPr>
              <a:t>.</a:t>
            </a:r>
            <a:endParaRPr lang="nl-NL" sz="2800" b="1" dirty="0" smtClean="0">
              <a:solidFill>
                <a:srgbClr val="0070C0"/>
              </a:solidFill>
            </a:endParaRPr>
          </a:p>
        </p:txBody>
      </p:sp>
      <p:sp>
        <p:nvSpPr>
          <p:cNvPr id="9" name="Rectangle 3"/>
          <p:cNvSpPr>
            <a:spLocks noGrp="1" noChangeArrowheads="1"/>
          </p:cNvSpPr>
          <p:nvPr>
            <p:ph type="body" sz="half" idx="4294967295"/>
          </p:nvPr>
        </p:nvSpPr>
        <p:spPr>
          <a:xfrm>
            <a:off x="120196" y="1276512"/>
            <a:ext cx="4260850" cy="4839280"/>
          </a:xfrm>
        </p:spPr>
        <p:txBody>
          <a:bodyPr/>
          <a:lstStyle/>
          <a:p>
            <a:pPr marL="304800" indent="-304800">
              <a:buFontTx/>
              <a:buAutoNum type="arabicPeriod"/>
            </a:pPr>
            <a:r>
              <a:rPr lang="hr-HR" sz="2100" dirty="0" smtClean="0">
                <a:solidFill>
                  <a:schemeClr val="tx1"/>
                </a:solidFill>
              </a:rPr>
              <a:t>Energetika i klimatske promjene</a:t>
            </a:r>
            <a:r>
              <a:rPr sz="2100" dirty="0" smtClean="0">
                <a:solidFill>
                  <a:schemeClr val="tx1"/>
                </a:solidFill>
              </a:rPr>
              <a:t> </a:t>
            </a:r>
          </a:p>
          <a:p>
            <a:pPr marL="304800" indent="-304800">
              <a:buFontTx/>
              <a:buAutoNum type="arabicPeriod"/>
            </a:pPr>
            <a:r>
              <a:rPr lang="hr-HR" sz="2100" dirty="0" smtClean="0">
                <a:solidFill>
                  <a:schemeClr val="tx1"/>
                </a:solidFill>
              </a:rPr>
              <a:t>Okoliš</a:t>
            </a:r>
            <a:endParaRPr sz="2100" dirty="0" smtClean="0">
              <a:solidFill>
                <a:schemeClr val="tx1"/>
              </a:solidFill>
            </a:endParaRPr>
          </a:p>
          <a:p>
            <a:pPr marL="304800" indent="-304800">
              <a:buFontTx/>
              <a:buAutoNum type="arabicPeriod"/>
            </a:pPr>
            <a:r>
              <a:rPr lang="hr-HR" sz="2100" dirty="0" smtClean="0">
                <a:solidFill>
                  <a:schemeClr val="tx1"/>
                </a:solidFill>
              </a:rPr>
              <a:t>Prijevoz i vodoopskrba</a:t>
            </a:r>
            <a:endParaRPr sz="2100" dirty="0" smtClean="0">
              <a:solidFill>
                <a:schemeClr val="tx1"/>
              </a:solidFill>
            </a:endParaRPr>
          </a:p>
          <a:p>
            <a:pPr marL="304800" indent="-304800">
              <a:buFontTx/>
              <a:buAutoNum type="arabicPeriod"/>
            </a:pPr>
            <a:r>
              <a:rPr lang="hr-HR" sz="2100" dirty="0" smtClean="0">
                <a:solidFill>
                  <a:schemeClr val="tx1"/>
                </a:solidFill>
              </a:rPr>
              <a:t>Stanogradnja</a:t>
            </a:r>
            <a:endParaRPr sz="2100" dirty="0" smtClean="0">
              <a:solidFill>
                <a:schemeClr val="tx1"/>
              </a:solidFill>
            </a:endParaRPr>
          </a:p>
          <a:p>
            <a:pPr marL="304800" indent="-304800">
              <a:buFontTx/>
              <a:buAutoNum type="arabicPeriod"/>
            </a:pPr>
            <a:r>
              <a:rPr lang="hr-HR" sz="2100" dirty="0" smtClean="0">
                <a:solidFill>
                  <a:schemeClr val="tx1"/>
                </a:solidFill>
              </a:rPr>
              <a:t>Produktivnost u obrazovanju</a:t>
            </a:r>
            <a:endParaRPr sz="2100" dirty="0" smtClean="0">
              <a:solidFill>
                <a:schemeClr val="tx1"/>
              </a:solidFill>
            </a:endParaRPr>
          </a:p>
          <a:p>
            <a:pPr marL="304800" indent="-304800">
              <a:buFontTx/>
              <a:buAutoNum type="arabicPeriod"/>
            </a:pPr>
            <a:r>
              <a:rPr lang="hr-HR" sz="2100" dirty="0" smtClean="0">
                <a:solidFill>
                  <a:schemeClr val="tx1"/>
                </a:solidFill>
              </a:rPr>
              <a:t>Visoko obrazovanje</a:t>
            </a:r>
            <a:endParaRPr sz="2100" dirty="0" smtClean="0">
              <a:solidFill>
                <a:schemeClr val="tx1"/>
              </a:solidFill>
            </a:endParaRPr>
          </a:p>
          <a:p>
            <a:pPr marL="304800" indent="-304800">
              <a:buFontTx/>
              <a:buAutoNum type="arabicPeriod"/>
            </a:pPr>
            <a:r>
              <a:rPr lang="hr-HR" sz="2100" dirty="0" smtClean="0">
                <a:solidFill>
                  <a:schemeClr val="tx1"/>
                </a:solidFill>
              </a:rPr>
              <a:t>Doplatak za djecu</a:t>
            </a:r>
            <a:endParaRPr sz="2100" dirty="0" smtClean="0">
              <a:solidFill>
                <a:schemeClr val="tx1"/>
              </a:solidFill>
            </a:endParaRPr>
          </a:p>
          <a:p>
            <a:pPr marL="304800" indent="-304800">
              <a:buFontTx/>
              <a:buAutoNum type="arabicPeriod"/>
            </a:pPr>
            <a:r>
              <a:rPr lang="hr-HR" sz="2100" dirty="0" smtClean="0">
                <a:solidFill>
                  <a:schemeClr val="tx1"/>
                </a:solidFill>
              </a:rPr>
              <a:t>Inovacije i primijenjena istraživanja</a:t>
            </a:r>
            <a:endParaRPr lang="en-US" sz="2100" dirty="0" smtClean="0">
              <a:solidFill>
                <a:schemeClr val="tx1"/>
              </a:solidFill>
            </a:endParaRPr>
          </a:p>
          <a:p>
            <a:pPr marL="304800" indent="-304800">
              <a:buFontTx/>
              <a:buAutoNum type="arabicPeriod"/>
            </a:pPr>
            <a:r>
              <a:rPr lang="hr-HR" sz="2100" dirty="0" smtClean="0">
                <a:solidFill>
                  <a:schemeClr val="tx1"/>
                </a:solidFill>
              </a:rPr>
              <a:t>Potpora dohotku i</a:t>
            </a:r>
            <a:r>
              <a:rPr sz="2100" dirty="0" smtClean="0">
                <a:solidFill>
                  <a:schemeClr val="tx1"/>
                </a:solidFill>
              </a:rPr>
              <a:t> </a:t>
            </a:r>
            <a:r>
              <a:rPr lang="hr-HR" sz="2100" dirty="0" smtClean="0">
                <a:solidFill>
                  <a:schemeClr val="tx1"/>
                </a:solidFill>
              </a:rPr>
              <a:t>programi zapošljavanja za nekvalificirane osobe</a:t>
            </a:r>
            <a:endParaRPr sz="2100" dirty="0" smtClean="0">
              <a:solidFill>
                <a:schemeClr val="tx1"/>
              </a:solidFill>
            </a:endParaRPr>
          </a:p>
          <a:p>
            <a:pPr marL="304800" indent="-304800">
              <a:buFontTx/>
              <a:buAutoNum type="arabicPeriod"/>
            </a:pPr>
            <a:r>
              <a:rPr lang="en-US" sz="2100" dirty="0" smtClean="0">
                <a:solidFill>
                  <a:schemeClr val="tx1"/>
                </a:solidFill>
              </a:rPr>
              <a:t> </a:t>
            </a:r>
            <a:r>
              <a:rPr lang="hr-HR" sz="2100" dirty="0" smtClean="0">
                <a:solidFill>
                  <a:schemeClr val="tx1"/>
                </a:solidFill>
              </a:rPr>
              <a:t>Naknade za nezaposlene</a:t>
            </a:r>
            <a:endParaRPr sz="2100" dirty="0" smtClean="0">
              <a:solidFill>
                <a:schemeClr val="tx1"/>
              </a:solidFill>
            </a:endParaRPr>
          </a:p>
        </p:txBody>
      </p:sp>
      <p:sp>
        <p:nvSpPr>
          <p:cNvPr id="10" name="Rectangle 4"/>
          <p:cNvSpPr>
            <a:spLocks noGrp="1" noChangeArrowheads="1"/>
          </p:cNvSpPr>
          <p:nvPr>
            <p:ph type="body" sz="half" idx="4294967295"/>
          </p:nvPr>
        </p:nvSpPr>
        <p:spPr>
          <a:xfrm>
            <a:off x="4502150" y="1246909"/>
            <a:ext cx="4573588" cy="4836966"/>
          </a:xfrm>
        </p:spPr>
        <p:txBody>
          <a:bodyPr/>
          <a:lstStyle/>
          <a:p>
            <a:pPr marL="357188" indent="-357188">
              <a:buFontTx/>
              <a:buAutoNum type="arabicPeriod" startAt="11"/>
            </a:pPr>
            <a:r>
              <a:rPr sz="2100" dirty="0" smtClean="0">
                <a:solidFill>
                  <a:schemeClr val="tx1"/>
                </a:solidFill>
              </a:rPr>
              <a:t> </a:t>
            </a:r>
            <a:r>
              <a:rPr lang="hr-HR" sz="2100" dirty="0" smtClean="0">
                <a:solidFill>
                  <a:schemeClr val="tx1"/>
                </a:solidFill>
              </a:rPr>
              <a:t>Kurativna zdravstvena zaštita</a:t>
            </a:r>
            <a:endParaRPr sz="2100" dirty="0" smtClean="0">
              <a:solidFill>
                <a:schemeClr val="tx1"/>
              </a:solidFill>
            </a:endParaRPr>
          </a:p>
          <a:p>
            <a:pPr marL="357188" indent="-357188">
              <a:buFontTx/>
              <a:buAutoNum type="arabicPeriod" startAt="11"/>
            </a:pPr>
            <a:r>
              <a:rPr lang="en-US" sz="2100" dirty="0" smtClean="0">
                <a:solidFill>
                  <a:schemeClr val="tx1"/>
                </a:solidFill>
              </a:rPr>
              <a:t> </a:t>
            </a:r>
            <a:r>
              <a:rPr lang="hr-HR" sz="2100" dirty="0" smtClean="0">
                <a:solidFill>
                  <a:schemeClr val="tx1"/>
                </a:solidFill>
              </a:rPr>
              <a:t>Dugotrajna zdravstvena skrb</a:t>
            </a:r>
            <a:endParaRPr sz="2100" dirty="0" smtClean="0">
              <a:solidFill>
                <a:schemeClr val="tx1"/>
              </a:solidFill>
            </a:endParaRPr>
          </a:p>
          <a:p>
            <a:pPr marL="357188" indent="-357188">
              <a:buFontTx/>
              <a:buAutoNum type="arabicPeriod" startAt="11"/>
            </a:pPr>
            <a:r>
              <a:rPr sz="2100" dirty="0" smtClean="0">
                <a:solidFill>
                  <a:schemeClr val="tx1"/>
                </a:solidFill>
              </a:rPr>
              <a:t> </a:t>
            </a:r>
            <a:r>
              <a:rPr lang="hr-HR" sz="2100" dirty="0" smtClean="0">
                <a:solidFill>
                  <a:schemeClr val="tx1"/>
                </a:solidFill>
              </a:rPr>
              <a:t>Službena razvojna pomoć</a:t>
            </a:r>
            <a:endParaRPr sz="2100" dirty="0" smtClean="0">
              <a:solidFill>
                <a:schemeClr val="tx1"/>
              </a:solidFill>
            </a:endParaRPr>
          </a:p>
          <a:p>
            <a:pPr marL="357188" indent="-357188">
              <a:buFontTx/>
              <a:buAutoNum type="arabicPeriod" startAt="11"/>
            </a:pPr>
            <a:r>
              <a:rPr sz="2100" dirty="0" smtClean="0">
                <a:solidFill>
                  <a:schemeClr val="tx1"/>
                </a:solidFill>
              </a:rPr>
              <a:t> </a:t>
            </a:r>
            <a:r>
              <a:rPr lang="hr-HR" sz="2100" dirty="0" smtClean="0">
                <a:solidFill>
                  <a:schemeClr val="tx1"/>
                </a:solidFill>
              </a:rPr>
              <a:t>Imigracija, integracija i azil</a:t>
            </a:r>
            <a:endParaRPr sz="2100" dirty="0" smtClean="0">
              <a:solidFill>
                <a:schemeClr val="tx1"/>
              </a:solidFill>
            </a:endParaRPr>
          </a:p>
          <a:p>
            <a:pPr marL="357188" indent="-357188">
              <a:buFontTx/>
              <a:buAutoNum type="arabicPeriod" startAt="11"/>
            </a:pPr>
            <a:r>
              <a:rPr sz="2100" dirty="0" smtClean="0">
                <a:solidFill>
                  <a:schemeClr val="tx1"/>
                </a:solidFill>
              </a:rPr>
              <a:t> </a:t>
            </a:r>
            <a:r>
              <a:rPr lang="hr-HR" sz="2100" dirty="0" smtClean="0">
                <a:solidFill>
                  <a:schemeClr val="tx1"/>
                </a:solidFill>
              </a:rPr>
              <a:t>Javna sigurnost i terorizam</a:t>
            </a:r>
            <a:endParaRPr sz="2100" dirty="0" smtClean="0">
              <a:solidFill>
                <a:schemeClr val="tx1"/>
              </a:solidFill>
            </a:endParaRPr>
          </a:p>
          <a:p>
            <a:pPr marL="357188" indent="-357188">
              <a:buFontTx/>
              <a:buAutoNum type="arabicPeriod" startAt="11"/>
            </a:pPr>
            <a:r>
              <a:rPr sz="2100" dirty="0" smtClean="0">
                <a:solidFill>
                  <a:schemeClr val="tx1"/>
                </a:solidFill>
              </a:rPr>
              <a:t> </a:t>
            </a:r>
            <a:r>
              <a:rPr lang="hr-HR" sz="2100" dirty="0" smtClean="0">
                <a:solidFill>
                  <a:schemeClr val="tx1"/>
                </a:solidFill>
              </a:rPr>
              <a:t>Porezna uprava</a:t>
            </a:r>
            <a:endParaRPr sz="2100" dirty="0" smtClean="0">
              <a:solidFill>
                <a:schemeClr val="tx1"/>
              </a:solidFill>
            </a:endParaRPr>
          </a:p>
          <a:p>
            <a:pPr marL="357188" indent="-357188">
              <a:buFontTx/>
              <a:buAutoNum type="arabicPeriod" startAt="11"/>
            </a:pPr>
            <a:r>
              <a:rPr sz="2100" dirty="0" smtClean="0">
                <a:solidFill>
                  <a:schemeClr val="tx1"/>
                </a:solidFill>
              </a:rPr>
              <a:t> </a:t>
            </a:r>
            <a:r>
              <a:rPr lang="hr-HR" sz="2100" dirty="0" smtClean="0">
                <a:solidFill>
                  <a:schemeClr val="tx1"/>
                </a:solidFill>
              </a:rPr>
              <a:t>Administracija potpore dohotku</a:t>
            </a:r>
            <a:endParaRPr sz="2100" dirty="0" smtClean="0">
              <a:solidFill>
                <a:schemeClr val="tx1"/>
              </a:solidFill>
            </a:endParaRPr>
          </a:p>
          <a:p>
            <a:pPr marL="357188" indent="-357188">
              <a:buFontTx/>
              <a:buAutoNum type="arabicPeriod" startAt="11"/>
            </a:pPr>
            <a:r>
              <a:rPr sz="2100" dirty="0" smtClean="0">
                <a:solidFill>
                  <a:schemeClr val="tx1"/>
                </a:solidFill>
              </a:rPr>
              <a:t> </a:t>
            </a:r>
            <a:r>
              <a:rPr lang="hr-HR" sz="2100" dirty="0" smtClean="0">
                <a:solidFill>
                  <a:schemeClr val="tx1"/>
                </a:solidFill>
              </a:rPr>
              <a:t>Javna uprava</a:t>
            </a:r>
            <a:endParaRPr sz="2100" dirty="0" smtClean="0">
              <a:solidFill>
                <a:schemeClr val="tx1"/>
              </a:solidFill>
            </a:endParaRPr>
          </a:p>
          <a:p>
            <a:pPr marL="357188" indent="-357188">
              <a:buFontTx/>
              <a:buAutoNum type="arabicPeriod" startAt="11"/>
            </a:pPr>
            <a:r>
              <a:rPr sz="2100" dirty="0" smtClean="0">
                <a:solidFill>
                  <a:schemeClr val="tx1"/>
                </a:solidFill>
              </a:rPr>
              <a:t> </a:t>
            </a:r>
            <a:r>
              <a:rPr lang="hr-HR" sz="2100" dirty="0" smtClean="0">
                <a:solidFill>
                  <a:schemeClr val="tx1"/>
                </a:solidFill>
              </a:rPr>
              <a:t>Operativno upravljanje u institucijama javnog sektora</a:t>
            </a:r>
            <a:endParaRPr sz="2100" dirty="0" smtClean="0">
              <a:solidFill>
                <a:schemeClr val="tx1"/>
              </a:solidFill>
            </a:endParaRPr>
          </a:p>
          <a:p>
            <a:pPr marL="357188" indent="-357188">
              <a:buFontTx/>
              <a:buAutoNum type="arabicPeriod" startAt="11"/>
            </a:pPr>
            <a:r>
              <a:rPr sz="2100" dirty="0" smtClean="0">
                <a:solidFill>
                  <a:schemeClr val="tx1"/>
                </a:solidFill>
              </a:rPr>
              <a:t> </a:t>
            </a:r>
            <a:r>
              <a:rPr lang="hr-HR" sz="2100" dirty="0" smtClean="0">
                <a:solidFill>
                  <a:schemeClr val="tx1"/>
                </a:solidFill>
              </a:rPr>
              <a:t>Međunarodna sigurnost</a:t>
            </a:r>
            <a:endParaRPr sz="2100" dirty="0" smtClean="0">
              <a:solidFill>
                <a:schemeClr val="tx1"/>
              </a:solidFill>
            </a:endParaRPr>
          </a:p>
        </p:txBody>
      </p:sp>
      <p:sp>
        <p:nvSpPr>
          <p:cNvPr id="11" name="TextBox 10"/>
          <p:cNvSpPr txBox="1"/>
          <p:nvPr/>
        </p:nvSpPr>
        <p:spPr>
          <a:xfrm>
            <a:off x="1979802" y="6543569"/>
            <a:ext cx="4033605" cy="276999"/>
          </a:xfrm>
          <a:prstGeom prst="rect">
            <a:avLst/>
          </a:prstGeom>
          <a:noFill/>
        </p:spPr>
        <p:txBody>
          <a:bodyPr wrap="none" rtlCol="0">
            <a:spAutoFit/>
          </a:bodyPr>
          <a:lstStyle/>
          <a:p>
            <a:r>
              <a:rPr lang="hr-HR" sz="1200" dirty="0"/>
              <a:t>Izvor</a:t>
            </a:r>
            <a:r>
              <a:rPr lang="en-US" sz="1200" dirty="0"/>
              <a:t>: </a:t>
            </a:r>
            <a:r>
              <a:rPr lang="hr-HR" sz="1200" dirty="0"/>
              <a:t>Prezentacija </a:t>
            </a:r>
            <a:r>
              <a:rPr lang="en-US" sz="1200" dirty="0" err="1"/>
              <a:t>Corin</a:t>
            </a:r>
            <a:r>
              <a:rPr lang="hr-HR" sz="1200" dirty="0"/>
              <a:t>e</a:t>
            </a:r>
            <a:r>
              <a:rPr lang="en-US" sz="1200" dirty="0"/>
              <a:t> den </a:t>
            </a:r>
            <a:r>
              <a:rPr lang="en-US" sz="1200" dirty="0" err="1"/>
              <a:t>Broeder</a:t>
            </a:r>
            <a:r>
              <a:rPr lang="en-US" sz="1200" dirty="0"/>
              <a:t>, MF, </a:t>
            </a:r>
            <a:r>
              <a:rPr lang="hr-HR" sz="1200" dirty="0"/>
              <a:t>Nizozemska</a:t>
            </a:r>
            <a:endParaRPr lang="en-US" sz="1200" dirty="0"/>
          </a:p>
        </p:txBody>
      </p:sp>
    </p:spTree>
    <p:extLst>
      <p:ext uri="{BB962C8B-B14F-4D97-AF65-F5344CB8AC3E}">
        <p14:creationId xmlns:p14="http://schemas.microsoft.com/office/powerpoint/2010/main" val="3240923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pPr>
              <a:defRPr/>
            </a:pPr>
            <a:fld id="{78BA6DD8-B100-488C-B5EF-E821E1D1294B}" type="slidenum">
              <a:rPr lang="nl-NL" smtClean="0"/>
              <a:pPr>
                <a:defRPr/>
              </a:pPr>
              <a:t>7</a:t>
            </a:fld>
            <a:endParaRPr lang="nl-NL"/>
          </a:p>
        </p:txBody>
      </p:sp>
      <p:sp>
        <p:nvSpPr>
          <p:cNvPr id="8" name="Rectangle 2"/>
          <p:cNvSpPr>
            <a:spLocks noGrp="1" noChangeArrowheads="1"/>
          </p:cNvSpPr>
          <p:nvPr>
            <p:ph type="title" idx="4294967295"/>
          </p:nvPr>
        </p:nvSpPr>
        <p:spPr>
          <a:xfrm>
            <a:off x="283585" y="342838"/>
            <a:ext cx="8431212" cy="609600"/>
          </a:xfrm>
          <a:noFill/>
        </p:spPr>
        <p:txBody>
          <a:bodyPr anchor="ctr"/>
          <a:lstStyle/>
          <a:p>
            <a:pPr>
              <a:defRPr/>
            </a:pPr>
            <a:r>
              <a:rPr lang="hr-HR" sz="2800" b="1" dirty="0" smtClean="0">
                <a:solidFill>
                  <a:srgbClr val="0070C0"/>
                </a:solidFill>
              </a:rPr>
              <a:t>Promicanje neovisnosti</a:t>
            </a:r>
            <a:endParaRPr lang="en-US" sz="2800" b="1" dirty="0" smtClean="0">
              <a:solidFill>
                <a:srgbClr val="0070C0"/>
              </a:solidFill>
            </a:endParaRPr>
          </a:p>
        </p:txBody>
      </p:sp>
      <p:sp>
        <p:nvSpPr>
          <p:cNvPr id="9" name="Rectangle 3"/>
          <p:cNvSpPr txBox="1">
            <a:spLocks noChangeArrowheads="1"/>
          </p:cNvSpPr>
          <p:nvPr/>
        </p:nvSpPr>
        <p:spPr bwMode="auto">
          <a:xfrm>
            <a:off x="283585" y="1080964"/>
            <a:ext cx="8777287" cy="4975452"/>
          </a:xfrm>
          <a:prstGeom prst="rect">
            <a:avLst/>
          </a:prstGeom>
          <a:noFill/>
          <a:ln w="9525">
            <a:noFill/>
            <a:miter lim="800000"/>
            <a:headEnd/>
            <a:tailEnd/>
          </a:ln>
        </p:spPr>
        <p:txBody>
          <a:bodyPr/>
          <a:lstStyle/>
          <a:p>
            <a:pPr marL="179388" lvl="1" indent="-179388" eaLnBrk="0" hangingPunct="0">
              <a:spcBef>
                <a:spcPct val="20000"/>
              </a:spcBef>
              <a:buFontTx/>
              <a:buBlip>
                <a:blip r:embed="rId2"/>
              </a:buBlip>
            </a:pPr>
            <a:r>
              <a:rPr lang="hr-HR" sz="2000" dirty="0" smtClean="0"/>
              <a:t>Neovisne, nepolitičke radne skupine</a:t>
            </a:r>
            <a:r>
              <a:rPr lang="en-US" sz="2000" dirty="0" smtClean="0"/>
              <a:t> (</a:t>
            </a:r>
            <a:r>
              <a:rPr lang="hr-HR" sz="2000" dirty="0" smtClean="0"/>
              <a:t>državni službenici visoke razine i vanjski stručnjaci</a:t>
            </a:r>
            <a:r>
              <a:rPr lang="en-US" sz="2000" dirty="0" smtClean="0"/>
              <a:t>)</a:t>
            </a:r>
          </a:p>
          <a:p>
            <a:pPr marL="179388" lvl="1" indent="-179388" eaLnBrk="0" hangingPunct="0">
              <a:spcBef>
                <a:spcPct val="20000"/>
              </a:spcBef>
              <a:buFontTx/>
              <a:buBlip>
                <a:blip r:embed="rId2"/>
              </a:buBlip>
            </a:pPr>
            <a:r>
              <a:rPr lang="hr-HR" sz="2000" dirty="0" smtClean="0"/>
              <a:t>Izvješća su objektivna, analitička i nepolitička</a:t>
            </a:r>
            <a:endParaRPr lang="nl-NL" sz="2000" dirty="0" smtClean="0"/>
          </a:p>
          <a:p>
            <a:pPr marL="179388" lvl="1" indent="-179388" eaLnBrk="0" hangingPunct="0">
              <a:spcBef>
                <a:spcPct val="20000"/>
              </a:spcBef>
              <a:buFontTx/>
              <a:buBlip>
                <a:blip r:embed="rId2"/>
              </a:buBlip>
            </a:pPr>
            <a:r>
              <a:rPr lang="hr-HR" sz="2000" dirty="0" smtClean="0"/>
              <a:t>Opcije politike mogu biti u nesuglasju s političkim sklonostima i planovima Vlade</a:t>
            </a:r>
            <a:endParaRPr lang="nl-NL" sz="2000" dirty="0" smtClean="0"/>
          </a:p>
          <a:p>
            <a:pPr marL="179388" lvl="1" indent="-179388" eaLnBrk="0" hangingPunct="0">
              <a:spcBef>
                <a:spcPct val="20000"/>
              </a:spcBef>
              <a:buFontTx/>
              <a:buBlip>
                <a:blip r:embed="rId2"/>
              </a:buBlip>
            </a:pPr>
            <a:r>
              <a:rPr lang="hr-HR" sz="2000" dirty="0" smtClean="0"/>
              <a:t>Jasna razlika između izvješća i političkog odlučivanja</a:t>
            </a:r>
            <a:r>
              <a:rPr lang="nl-NL" sz="2000" dirty="0" smtClean="0"/>
              <a:t>:</a:t>
            </a:r>
          </a:p>
          <a:p>
            <a:pPr marL="636588" lvl="2" indent="-179388" eaLnBrk="0" hangingPunct="0">
              <a:spcBef>
                <a:spcPct val="20000"/>
              </a:spcBef>
              <a:buFontTx/>
              <a:buBlip>
                <a:blip r:embed="rId2"/>
              </a:buBlip>
            </a:pPr>
            <a:r>
              <a:rPr lang="hr-HR" sz="2000" dirty="0" smtClean="0"/>
              <a:t>U izvješćima su opisane opcije i njihov učinak</a:t>
            </a:r>
            <a:endParaRPr lang="nl-NL" sz="2000" dirty="0" smtClean="0"/>
          </a:p>
          <a:p>
            <a:pPr marL="636588" lvl="2" indent="-179388" eaLnBrk="0" hangingPunct="0">
              <a:spcBef>
                <a:spcPct val="20000"/>
              </a:spcBef>
              <a:buFontTx/>
              <a:buBlip>
                <a:blip r:embed="rId2"/>
              </a:buBlip>
            </a:pPr>
            <a:r>
              <a:rPr lang="hr-HR" sz="2000" dirty="0" smtClean="0"/>
              <a:t>Vlada je odgovorna za revizije potrošnje i dostavlja izvješća Parlamentu, predlaže promjene politike kao odgovor na reviziju potrošnje</a:t>
            </a:r>
            <a:endParaRPr lang="en-US" sz="2000" dirty="0"/>
          </a:p>
          <a:p>
            <a:pPr marL="179388" lvl="1" indent="-179388" eaLnBrk="0" hangingPunct="0">
              <a:spcBef>
                <a:spcPct val="20000"/>
              </a:spcBef>
              <a:buFontTx/>
              <a:buBlip>
                <a:blip r:embed="rId2"/>
              </a:buBlip>
            </a:pPr>
            <a:r>
              <a:rPr lang="hr-HR" sz="2000" dirty="0" smtClean="0"/>
              <a:t>Neovisan predsjedatelj</a:t>
            </a:r>
            <a:r>
              <a:rPr lang="en-US" sz="2000" dirty="0" smtClean="0"/>
              <a:t> (</a:t>
            </a:r>
            <a:r>
              <a:rPr lang="hr-HR" sz="2000" dirty="0" smtClean="0"/>
              <a:t>ravnatelj nije odgovoran za politiku</a:t>
            </a:r>
            <a:r>
              <a:rPr lang="en-US" sz="2000" dirty="0" smtClean="0"/>
              <a:t>)</a:t>
            </a:r>
            <a:endParaRPr lang="en-US" sz="2000" dirty="0"/>
          </a:p>
          <a:p>
            <a:pPr marL="179388" lvl="1" indent="-179388" eaLnBrk="0" hangingPunct="0">
              <a:spcBef>
                <a:spcPct val="20000"/>
              </a:spcBef>
              <a:buFontTx/>
              <a:buBlip>
                <a:blip r:embed="rId2"/>
              </a:buBlip>
            </a:pPr>
            <a:r>
              <a:rPr lang="hr-HR" sz="2000" dirty="0" smtClean="0"/>
              <a:t>Nema prava veta</a:t>
            </a:r>
            <a:r>
              <a:rPr lang="en-US" sz="2000" dirty="0" smtClean="0"/>
              <a:t>: </a:t>
            </a:r>
            <a:r>
              <a:rPr lang="hr-HR" sz="2000" dirty="0" smtClean="0"/>
              <a:t>članovi radne skupine ne mogu blokirati ideje</a:t>
            </a:r>
            <a:endParaRPr lang="en-US" sz="2000" dirty="0" smtClean="0"/>
          </a:p>
          <a:p>
            <a:pPr marL="179388" lvl="1" indent="-179388" eaLnBrk="0" hangingPunct="0">
              <a:spcBef>
                <a:spcPct val="20000"/>
              </a:spcBef>
              <a:buFontTx/>
              <a:buBlip>
                <a:blip r:embed="rId2"/>
              </a:buBlip>
            </a:pPr>
            <a:r>
              <a:rPr lang="hr-HR" sz="2000" dirty="0" smtClean="0"/>
              <a:t>Izvješća se dostavljaju Parlamentu i građani ih mogu preuzeti preko interneta</a:t>
            </a:r>
            <a:endParaRPr lang="en-US" sz="2000" dirty="0" smtClean="0"/>
          </a:p>
          <a:p>
            <a:pPr marL="179388" lvl="1" indent="-179388" eaLnBrk="0" hangingPunct="0">
              <a:spcBef>
                <a:spcPct val="20000"/>
              </a:spcBef>
              <a:buFontTx/>
              <a:buBlip>
                <a:blip r:embed="rId2"/>
              </a:buBlip>
            </a:pPr>
            <a:endParaRPr lang="en-US" sz="2000" dirty="0"/>
          </a:p>
          <a:p>
            <a:pPr marL="179388" lvl="1" indent="-179388" eaLnBrk="0" hangingPunct="0">
              <a:spcBef>
                <a:spcPct val="20000"/>
              </a:spcBef>
            </a:pPr>
            <a:endParaRPr lang="en-US" sz="2000" dirty="0"/>
          </a:p>
        </p:txBody>
      </p:sp>
      <p:sp>
        <p:nvSpPr>
          <p:cNvPr id="10" name="TextBox 9"/>
          <p:cNvSpPr txBox="1"/>
          <p:nvPr/>
        </p:nvSpPr>
        <p:spPr>
          <a:xfrm>
            <a:off x="2320996" y="6397713"/>
            <a:ext cx="4033605" cy="276999"/>
          </a:xfrm>
          <a:prstGeom prst="rect">
            <a:avLst/>
          </a:prstGeom>
          <a:noFill/>
        </p:spPr>
        <p:txBody>
          <a:bodyPr wrap="none" rtlCol="0">
            <a:spAutoFit/>
          </a:bodyPr>
          <a:lstStyle/>
          <a:p>
            <a:r>
              <a:rPr lang="hr-HR" sz="1200" dirty="0"/>
              <a:t>Izvor</a:t>
            </a:r>
            <a:r>
              <a:rPr lang="en-US" sz="1200" dirty="0"/>
              <a:t>: </a:t>
            </a:r>
            <a:r>
              <a:rPr lang="hr-HR" sz="1200" dirty="0"/>
              <a:t>Prezentacija </a:t>
            </a:r>
            <a:r>
              <a:rPr lang="en-US" sz="1200" dirty="0" err="1"/>
              <a:t>Corin</a:t>
            </a:r>
            <a:r>
              <a:rPr lang="hr-HR" sz="1200" dirty="0"/>
              <a:t>e</a:t>
            </a:r>
            <a:r>
              <a:rPr lang="en-US" sz="1200" dirty="0"/>
              <a:t> den </a:t>
            </a:r>
            <a:r>
              <a:rPr lang="en-US" sz="1200" dirty="0" err="1"/>
              <a:t>Broeder</a:t>
            </a:r>
            <a:r>
              <a:rPr lang="en-US" sz="1200" dirty="0"/>
              <a:t>, MF, </a:t>
            </a:r>
            <a:r>
              <a:rPr lang="hr-HR" sz="1200" dirty="0"/>
              <a:t>Nizozemska</a:t>
            </a:r>
            <a:endParaRPr lang="en-US" sz="1200" dirty="0"/>
          </a:p>
        </p:txBody>
      </p:sp>
    </p:spTree>
    <p:extLst>
      <p:ext uri="{BB962C8B-B14F-4D97-AF65-F5344CB8AC3E}">
        <p14:creationId xmlns:p14="http://schemas.microsoft.com/office/powerpoint/2010/main" val="22321812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a:xfrm>
            <a:off x="0" y="6494462"/>
            <a:ext cx="712788" cy="363538"/>
          </a:xfrm>
        </p:spPr>
        <p:txBody>
          <a:bodyPr/>
          <a:lstStyle/>
          <a:p>
            <a:pPr>
              <a:defRPr/>
            </a:pPr>
            <a:fld id="{E19FCB7A-ECDF-412A-AA1D-10533864941B}" type="slidenum">
              <a:rPr lang="nl-NL" smtClean="0"/>
              <a:pPr>
                <a:defRPr/>
              </a:pPr>
              <a:t>8</a:t>
            </a:fld>
            <a:endParaRPr lang="nl-NL" dirty="0"/>
          </a:p>
        </p:txBody>
      </p:sp>
      <p:sp>
        <p:nvSpPr>
          <p:cNvPr id="19459" name="Content Placeholder 2"/>
          <p:cNvSpPr txBox="1">
            <a:spLocks/>
          </p:cNvSpPr>
          <p:nvPr/>
        </p:nvSpPr>
        <p:spPr bwMode="auto">
          <a:xfrm>
            <a:off x="452438" y="1109847"/>
            <a:ext cx="7624762" cy="5089071"/>
          </a:xfrm>
          <a:prstGeom prst="rect">
            <a:avLst/>
          </a:prstGeom>
          <a:noFill/>
          <a:ln w="9525">
            <a:noFill/>
            <a:miter lim="800000"/>
            <a:headEnd/>
            <a:tailEnd/>
          </a:ln>
        </p:spPr>
        <p:txBody>
          <a:bodyPr/>
          <a:lstStyle/>
          <a:p>
            <a:pPr marL="179388" lvl="1" indent="-179388">
              <a:spcBef>
                <a:spcPct val="20000"/>
              </a:spcBef>
            </a:pPr>
            <a:r>
              <a:rPr lang="hr-HR" sz="2400" b="1" dirty="0" smtClean="0">
                <a:solidFill>
                  <a:schemeClr val="tx1"/>
                </a:solidFill>
              </a:rPr>
              <a:t>Ključni elementi</a:t>
            </a:r>
            <a:r>
              <a:rPr lang="nl-NL" sz="2400" b="1" dirty="0" smtClean="0">
                <a:solidFill>
                  <a:schemeClr val="tx1"/>
                </a:solidFill>
              </a:rPr>
              <a:t> </a:t>
            </a:r>
          </a:p>
          <a:p>
            <a:pPr marL="179388" lvl="1" indent="-179388">
              <a:spcBef>
                <a:spcPct val="20000"/>
              </a:spcBef>
              <a:buFontTx/>
              <a:buBlip>
                <a:blip r:embed="rId3"/>
              </a:buBlip>
            </a:pPr>
            <a:r>
              <a:rPr lang="hr-HR" sz="2400" dirty="0" smtClean="0">
                <a:solidFill>
                  <a:schemeClr val="tx1"/>
                </a:solidFill>
              </a:rPr>
              <a:t>Pozadina i obrazloženje</a:t>
            </a:r>
            <a:endParaRPr lang="en-GB" sz="2400" dirty="0" smtClean="0">
              <a:solidFill>
                <a:schemeClr val="tx1"/>
              </a:solidFill>
            </a:endParaRPr>
          </a:p>
          <a:p>
            <a:pPr marL="179388" lvl="1" indent="-179388">
              <a:spcBef>
                <a:spcPct val="20000"/>
              </a:spcBef>
              <a:buFontTx/>
              <a:buBlip>
                <a:blip r:embed="rId3"/>
              </a:buBlip>
            </a:pPr>
            <a:r>
              <a:rPr lang="hr-HR" sz="2400" dirty="0" smtClean="0"/>
              <a:t>Opseg </a:t>
            </a:r>
            <a:r>
              <a:rPr lang="en-GB" sz="2400" dirty="0" smtClean="0"/>
              <a:t>(</a:t>
            </a:r>
            <a:r>
              <a:rPr lang="hr-HR" sz="2400" dirty="0" smtClean="0"/>
              <a:t>revidiraju se politika i ukupni rashodi</a:t>
            </a:r>
            <a:r>
              <a:rPr lang="en-GB" sz="2400" dirty="0" smtClean="0"/>
              <a:t>)</a:t>
            </a:r>
            <a:endParaRPr lang="en-GB" sz="2400" dirty="0"/>
          </a:p>
          <a:p>
            <a:pPr marL="179388" lvl="1" indent="-179388">
              <a:spcBef>
                <a:spcPct val="20000"/>
              </a:spcBef>
              <a:buFontTx/>
              <a:buBlip>
                <a:blip r:embed="rId3"/>
              </a:buBlip>
            </a:pPr>
            <a:r>
              <a:rPr lang="hr-HR" sz="2400" dirty="0" smtClean="0"/>
              <a:t>Opis onoga što mora biti obuhvaćeno najmanje jednom opcijom politike </a:t>
            </a:r>
          </a:p>
          <a:p>
            <a:pPr marL="636588" lvl="2" indent="-179388">
              <a:spcBef>
                <a:spcPct val="20000"/>
              </a:spcBef>
              <a:buFontTx/>
              <a:buBlip>
                <a:blip r:embed="rId3"/>
              </a:buBlip>
            </a:pPr>
            <a:r>
              <a:rPr lang="hr-HR" sz="2400" dirty="0" smtClean="0"/>
              <a:t>Može to biti smanjenje potrošnje za određeni postotak, smanjenje rasta potrošnje, prijedlog za poboljšanje učinkovitosti i djelotvornosti potrošnje ili kombinacija navedenoga</a:t>
            </a:r>
            <a:endParaRPr lang="en-GB" sz="2400" dirty="0" smtClean="0"/>
          </a:p>
          <a:p>
            <a:pPr marL="179388" lvl="1" indent="-179388">
              <a:spcBef>
                <a:spcPct val="20000"/>
              </a:spcBef>
              <a:buFontTx/>
              <a:buBlip>
                <a:blip r:embed="rId3"/>
              </a:buBlip>
            </a:pPr>
            <a:r>
              <a:rPr lang="hr-HR" sz="2400" dirty="0" smtClean="0"/>
              <a:t>Sastav radne skupine</a:t>
            </a:r>
            <a:endParaRPr lang="en-GB" sz="2400" dirty="0" smtClean="0"/>
          </a:p>
          <a:p>
            <a:pPr marL="179388" lvl="1" indent="-179388">
              <a:spcBef>
                <a:spcPct val="20000"/>
              </a:spcBef>
              <a:buFontTx/>
              <a:buBlip>
                <a:blip r:embed="rId3"/>
              </a:buBlip>
            </a:pPr>
            <a:r>
              <a:rPr lang="hr-HR" sz="2400" dirty="0" smtClean="0"/>
              <a:t>Rok za pripremu izvješća</a:t>
            </a:r>
            <a:endParaRPr lang="en-GB" sz="2400" dirty="0" smtClean="0"/>
          </a:p>
          <a:p>
            <a:pPr marL="179388" lvl="1" indent="-179388">
              <a:spcBef>
                <a:spcPct val="20000"/>
              </a:spcBef>
              <a:buFontTx/>
              <a:buBlip>
                <a:blip r:embed="rId3"/>
              </a:buBlip>
            </a:pPr>
            <a:endParaRPr lang="en-GB" sz="2400" dirty="0"/>
          </a:p>
        </p:txBody>
      </p:sp>
      <p:sp>
        <p:nvSpPr>
          <p:cNvPr id="9" name="Titel 1"/>
          <p:cNvSpPr>
            <a:spLocks noGrp="1"/>
          </p:cNvSpPr>
          <p:nvPr>
            <p:ph type="title"/>
          </p:nvPr>
        </p:nvSpPr>
        <p:spPr/>
        <p:txBody>
          <a:bodyPr/>
          <a:lstStyle/>
          <a:p>
            <a:pPr eaLnBrk="1" hangingPunct="1">
              <a:defRPr/>
            </a:pPr>
            <a:r>
              <a:rPr lang="hr-HR" sz="2800" b="1" dirty="0" smtClean="0">
                <a:solidFill>
                  <a:srgbClr val="0070C0"/>
                </a:solidFill>
              </a:rPr>
              <a:t>Opis posla</a:t>
            </a:r>
            <a:endParaRPr lang="nl-NL" sz="2800" b="1" dirty="0" smtClean="0">
              <a:solidFill>
                <a:srgbClr val="0070C0"/>
              </a:solidFill>
            </a:endParaRPr>
          </a:p>
        </p:txBody>
      </p:sp>
      <p:sp>
        <p:nvSpPr>
          <p:cNvPr id="5" name="TextBox 4"/>
          <p:cNvSpPr txBox="1"/>
          <p:nvPr/>
        </p:nvSpPr>
        <p:spPr>
          <a:xfrm>
            <a:off x="1979802" y="6543569"/>
            <a:ext cx="4033605" cy="276999"/>
          </a:xfrm>
          <a:prstGeom prst="rect">
            <a:avLst/>
          </a:prstGeom>
          <a:noFill/>
        </p:spPr>
        <p:txBody>
          <a:bodyPr wrap="none" rtlCol="0">
            <a:spAutoFit/>
          </a:bodyPr>
          <a:lstStyle/>
          <a:p>
            <a:r>
              <a:rPr lang="hr-HR" sz="1200" dirty="0"/>
              <a:t>Izvor</a:t>
            </a:r>
            <a:r>
              <a:rPr lang="en-US" sz="1200" dirty="0"/>
              <a:t>: </a:t>
            </a:r>
            <a:r>
              <a:rPr lang="hr-HR" sz="1200" dirty="0"/>
              <a:t>Prezentacija </a:t>
            </a:r>
            <a:r>
              <a:rPr lang="en-US" sz="1200" dirty="0" err="1"/>
              <a:t>Corin</a:t>
            </a:r>
            <a:r>
              <a:rPr lang="hr-HR" sz="1200" dirty="0"/>
              <a:t>e</a:t>
            </a:r>
            <a:r>
              <a:rPr lang="en-US" sz="1200" dirty="0"/>
              <a:t> den </a:t>
            </a:r>
            <a:r>
              <a:rPr lang="en-US" sz="1200" dirty="0" err="1"/>
              <a:t>Broeder</a:t>
            </a:r>
            <a:r>
              <a:rPr lang="en-US" sz="1200" dirty="0"/>
              <a:t>, MF, </a:t>
            </a:r>
            <a:r>
              <a:rPr lang="hr-HR" sz="1200" dirty="0"/>
              <a:t>Nizozemska</a:t>
            </a:r>
            <a:endParaRPr lang="en-US" sz="1200" dirty="0"/>
          </a:p>
        </p:txBody>
      </p:sp>
    </p:spTree>
    <p:extLst>
      <p:ext uri="{BB962C8B-B14F-4D97-AF65-F5344CB8AC3E}">
        <p14:creationId xmlns:p14="http://schemas.microsoft.com/office/powerpoint/2010/main" val="3815714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2"/>
          </p:nvPr>
        </p:nvSpPr>
        <p:spPr>
          <a:xfrm>
            <a:off x="0" y="6494462"/>
            <a:ext cx="712788" cy="363538"/>
          </a:xfrm>
        </p:spPr>
        <p:txBody>
          <a:bodyPr/>
          <a:lstStyle/>
          <a:p>
            <a:pPr>
              <a:defRPr/>
            </a:pPr>
            <a:fld id="{776A1B71-BEF3-4674-9D83-1192F0F77950}" type="slidenum">
              <a:rPr lang="nl-NL" smtClean="0"/>
              <a:pPr>
                <a:defRPr/>
              </a:pPr>
              <a:t>9</a:t>
            </a:fld>
            <a:endParaRPr lang="nl-NL" dirty="0"/>
          </a:p>
        </p:txBody>
      </p:sp>
      <p:sp>
        <p:nvSpPr>
          <p:cNvPr id="6" name="Titel 1"/>
          <p:cNvSpPr>
            <a:spLocks noGrp="1"/>
          </p:cNvSpPr>
          <p:nvPr>
            <p:ph type="title"/>
          </p:nvPr>
        </p:nvSpPr>
        <p:spPr>
          <a:xfrm>
            <a:off x="396875" y="326324"/>
            <a:ext cx="8229600" cy="571500"/>
          </a:xfrm>
        </p:spPr>
        <p:txBody>
          <a:bodyPr/>
          <a:lstStyle/>
          <a:p>
            <a:pPr eaLnBrk="1" hangingPunct="1">
              <a:defRPr/>
            </a:pPr>
            <a:r>
              <a:rPr lang="hr-HR" sz="2800" b="1" dirty="0" smtClean="0">
                <a:solidFill>
                  <a:srgbClr val="0070C0"/>
                </a:solidFill>
              </a:rPr>
              <a:t>Poveznica s proračunskim procesom</a:t>
            </a:r>
            <a:endParaRPr lang="nl-NL" sz="2800" b="1" dirty="0" smtClean="0">
              <a:solidFill>
                <a:srgbClr val="0070C0"/>
              </a:solidFill>
            </a:endParaRPr>
          </a:p>
        </p:txBody>
      </p:sp>
      <p:sp>
        <p:nvSpPr>
          <p:cNvPr id="18436" name="Rectangle 5"/>
          <p:cNvSpPr>
            <a:spLocks noChangeArrowheads="1"/>
          </p:cNvSpPr>
          <p:nvPr/>
        </p:nvSpPr>
        <p:spPr bwMode="auto">
          <a:xfrm>
            <a:off x="396874" y="1086366"/>
            <a:ext cx="8426491" cy="4955203"/>
          </a:xfrm>
          <a:prstGeom prst="rect">
            <a:avLst/>
          </a:prstGeom>
          <a:noFill/>
          <a:ln w="9525">
            <a:noFill/>
            <a:miter lim="800000"/>
            <a:headEnd/>
            <a:tailEnd/>
          </a:ln>
        </p:spPr>
        <p:txBody>
          <a:bodyPr wrap="square">
            <a:spAutoFit/>
          </a:bodyPr>
          <a:lstStyle/>
          <a:p>
            <a:pPr marL="182563" indent="-182563">
              <a:spcBef>
                <a:spcPts val="600"/>
              </a:spcBef>
              <a:spcAft>
                <a:spcPts val="600"/>
              </a:spcAft>
              <a:buFont typeface="Arial" charset="0"/>
              <a:buChar char="•"/>
            </a:pPr>
            <a:r>
              <a:rPr lang="hr-HR" sz="2200" dirty="0" smtClean="0"/>
              <a:t>Ministarstvo financija </a:t>
            </a:r>
            <a:r>
              <a:rPr lang="hr-HR" sz="2400" dirty="0" smtClean="0"/>
              <a:t>„</a:t>
            </a:r>
            <a:r>
              <a:rPr lang="hr-HR" sz="2200" dirty="0" smtClean="0"/>
              <a:t>posjeduje</a:t>
            </a:r>
            <a:r>
              <a:rPr lang="hr-HR" sz="2000" dirty="0"/>
              <a:t>”</a:t>
            </a:r>
            <a:r>
              <a:rPr lang="en-US" sz="2200" dirty="0" smtClean="0"/>
              <a:t> instrument (</a:t>
            </a:r>
            <a:r>
              <a:rPr lang="hr-HR" sz="2200" dirty="0" smtClean="0"/>
              <a:t>priprema odabir tema, izrađuje nacrt opisa posla</a:t>
            </a:r>
            <a:r>
              <a:rPr lang="en-US" sz="2200" dirty="0" smtClean="0"/>
              <a:t>, </a:t>
            </a:r>
            <a:r>
              <a:rPr lang="hr-HR" sz="2200" dirty="0" smtClean="0"/>
              <a:t>osigurava postupovne smjernice</a:t>
            </a:r>
            <a:r>
              <a:rPr lang="en-US" sz="2200" dirty="0" smtClean="0"/>
              <a:t>, </a:t>
            </a:r>
            <a:r>
              <a:rPr lang="hr-HR" sz="2200" dirty="0" smtClean="0"/>
              <a:t>provjerava kvalitetu nacrta izvješća</a:t>
            </a:r>
            <a:r>
              <a:rPr lang="en-US" sz="2200" dirty="0" smtClean="0"/>
              <a:t>)</a:t>
            </a:r>
          </a:p>
          <a:p>
            <a:pPr marL="182563" indent="-182563">
              <a:spcBef>
                <a:spcPts val="600"/>
              </a:spcBef>
              <a:spcAft>
                <a:spcPts val="600"/>
              </a:spcAft>
              <a:buFont typeface="Arial" charset="0"/>
              <a:buChar char="•"/>
            </a:pPr>
            <a:r>
              <a:rPr lang="hr-HR" sz="2200" dirty="0" smtClean="0"/>
              <a:t>Odabir tema dijelom je pregovora između resornog ministarstva i Ministarstva financija</a:t>
            </a:r>
            <a:r>
              <a:rPr lang="nl-NL" sz="2200" dirty="0" smtClean="0"/>
              <a:t> (</a:t>
            </a:r>
            <a:r>
              <a:rPr lang="hr-HR" sz="2200" dirty="0" smtClean="0"/>
              <a:t>uz podršku premijera</a:t>
            </a:r>
            <a:r>
              <a:rPr lang="nl-NL" sz="2200" dirty="0" smtClean="0"/>
              <a:t>) </a:t>
            </a:r>
            <a:endParaRPr lang="en-US" sz="2200" dirty="0" smtClean="0"/>
          </a:p>
          <a:p>
            <a:pPr marL="182563" indent="-182563">
              <a:spcBef>
                <a:spcPts val="600"/>
              </a:spcBef>
              <a:spcAft>
                <a:spcPts val="600"/>
              </a:spcAft>
              <a:buFont typeface="Arial" charset="0"/>
              <a:buChar char="•"/>
            </a:pPr>
            <a:r>
              <a:rPr lang="hr-HR" sz="2200" dirty="0" smtClean="0"/>
              <a:t>Rokovi su povezani s procesom pripreme proračuna</a:t>
            </a:r>
            <a:r>
              <a:rPr lang="nl-NL" sz="2200" dirty="0" smtClean="0"/>
              <a:t>: </a:t>
            </a:r>
            <a:r>
              <a:rPr lang="hr-HR" sz="2200" dirty="0" smtClean="0"/>
              <a:t>izvješća se završavaju netom prije početka pregovora o proračunu u proljeće</a:t>
            </a:r>
            <a:endParaRPr lang="en-US" sz="2200" dirty="0" smtClean="0"/>
          </a:p>
          <a:p>
            <a:pPr marL="182563" lvl="1" indent="-182563">
              <a:spcBef>
                <a:spcPts val="600"/>
              </a:spcBef>
              <a:spcAft>
                <a:spcPts val="600"/>
              </a:spcAft>
              <a:buFont typeface="Arial" charset="0"/>
              <a:buChar char="•"/>
            </a:pPr>
            <a:r>
              <a:rPr lang="hr-HR" sz="2200" dirty="0" smtClean="0"/>
              <a:t>Viši službenici Ministarstva financija i predstavnici Vlade članovi su radne skupine</a:t>
            </a:r>
            <a:endParaRPr lang="en-US" sz="2200" dirty="0" smtClean="0"/>
          </a:p>
          <a:p>
            <a:pPr marL="182563" indent="-182563">
              <a:spcBef>
                <a:spcPts val="600"/>
              </a:spcBef>
              <a:spcAft>
                <a:spcPts val="600"/>
              </a:spcAft>
              <a:buFont typeface="Arial" charset="0"/>
              <a:buChar char="•"/>
            </a:pPr>
            <a:r>
              <a:rPr lang="hr-HR" sz="2200" dirty="0" smtClean="0"/>
              <a:t>Rokovi</a:t>
            </a:r>
            <a:r>
              <a:rPr lang="en-US" sz="2200" dirty="0" smtClean="0"/>
              <a:t>: </a:t>
            </a:r>
            <a:r>
              <a:rPr lang="hr-HR" sz="2200" dirty="0" smtClean="0"/>
              <a:t>opcije su ulazne informacije za političke stranke i formiranje nove koalicijske vlade</a:t>
            </a:r>
            <a:endParaRPr lang="en-US" sz="2200" dirty="0" smtClean="0"/>
          </a:p>
          <a:p>
            <a:pPr marL="182563" indent="-182563">
              <a:spcBef>
                <a:spcPts val="600"/>
              </a:spcBef>
              <a:spcAft>
                <a:spcPts val="600"/>
              </a:spcAft>
              <a:buFont typeface="Arial" charset="0"/>
              <a:buChar char="•"/>
            </a:pPr>
            <a:r>
              <a:rPr lang="hr-HR" sz="2200" i="1" dirty="0" smtClean="0"/>
              <a:t>Proces je dobro razumljiv jer je u tijeku još od 1981.</a:t>
            </a:r>
            <a:endParaRPr lang="en-US" sz="2200" i="1" dirty="0" smtClean="0"/>
          </a:p>
        </p:txBody>
      </p:sp>
      <p:sp>
        <p:nvSpPr>
          <p:cNvPr id="7" name="TextBox 6"/>
          <p:cNvSpPr txBox="1"/>
          <p:nvPr/>
        </p:nvSpPr>
        <p:spPr>
          <a:xfrm>
            <a:off x="1979802" y="6543569"/>
            <a:ext cx="4033605" cy="276999"/>
          </a:xfrm>
          <a:prstGeom prst="rect">
            <a:avLst/>
          </a:prstGeom>
          <a:noFill/>
        </p:spPr>
        <p:txBody>
          <a:bodyPr wrap="none" rtlCol="0">
            <a:spAutoFit/>
          </a:bodyPr>
          <a:lstStyle/>
          <a:p>
            <a:r>
              <a:rPr lang="hr-HR" sz="1200" dirty="0"/>
              <a:t>Izvor</a:t>
            </a:r>
            <a:r>
              <a:rPr lang="en-US" sz="1200" dirty="0"/>
              <a:t>: </a:t>
            </a:r>
            <a:r>
              <a:rPr lang="hr-HR" sz="1200" dirty="0"/>
              <a:t>Prezentacija </a:t>
            </a:r>
            <a:r>
              <a:rPr lang="en-US" sz="1200" dirty="0" err="1"/>
              <a:t>Corin</a:t>
            </a:r>
            <a:r>
              <a:rPr lang="hr-HR" sz="1200" dirty="0"/>
              <a:t>e</a:t>
            </a:r>
            <a:r>
              <a:rPr lang="en-US" sz="1200" dirty="0"/>
              <a:t> den </a:t>
            </a:r>
            <a:r>
              <a:rPr lang="en-US" sz="1200" dirty="0" err="1"/>
              <a:t>Broeder</a:t>
            </a:r>
            <a:r>
              <a:rPr lang="en-US" sz="1200" dirty="0"/>
              <a:t>, MF, </a:t>
            </a:r>
            <a:r>
              <a:rPr lang="hr-HR" sz="1200" dirty="0"/>
              <a:t>Nizozemska</a:t>
            </a:r>
            <a:endParaRPr lang="en-US" sz="1200" dirty="0"/>
          </a:p>
        </p:txBody>
      </p:sp>
    </p:spTree>
    <p:extLst>
      <p:ext uri="{BB962C8B-B14F-4D97-AF65-F5344CB8AC3E}">
        <p14:creationId xmlns:p14="http://schemas.microsoft.com/office/powerpoint/2010/main" val="1000565597"/>
      </p:ext>
    </p:extLst>
  </p:cSld>
  <p:clrMapOvr>
    <a:masterClrMapping/>
  </p:clrMapOvr>
  <p:timing>
    <p:tnLst>
      <p:par>
        <p:cTn id="1" dur="indefinite" restart="never" nodeType="tmRoot"/>
      </p:par>
    </p:tnLst>
  </p:timing>
</p:sld>
</file>

<file path=ppt/theme/theme1.xml><?xml version="1.0" encoding="utf-8"?>
<a:theme xmlns:a="http://schemas.openxmlformats.org/drawingml/2006/main" name="WBG Slide">
  <a:themeElements>
    <a:clrScheme name="Benutzerdefiniert 53">
      <a:dk1>
        <a:sysClr val="windowText" lastClr="000000"/>
      </a:dk1>
      <a:lt1>
        <a:sysClr val="window" lastClr="FFFFFF"/>
      </a:lt1>
      <a:dk2>
        <a:srgbClr val="002345"/>
      </a:dk2>
      <a:lt2>
        <a:srgbClr val="FFFFFF"/>
      </a:lt2>
      <a:accent1>
        <a:srgbClr val="002345"/>
      </a:accent1>
      <a:accent2>
        <a:srgbClr val="00ADE4"/>
      </a:accent2>
      <a:accent3>
        <a:srgbClr val="FF6600"/>
      </a:accent3>
      <a:accent4>
        <a:srgbClr val="31859C"/>
      </a:accent4>
      <a:accent5>
        <a:srgbClr val="660066"/>
      </a:accent5>
      <a:accent6>
        <a:srgbClr val="BEDA00"/>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6516</TotalTime>
  <Words>2193</Words>
  <Application>Microsoft Office PowerPoint</Application>
  <PresentationFormat>Prikaz na zaslonu (4:3)</PresentationFormat>
  <Paragraphs>315</Paragraphs>
  <Slides>20</Slides>
  <Notes>10</Notes>
  <HiddenSlides>0</HiddenSlides>
  <MMClips>0</MMClips>
  <ScaleCrop>false</ScaleCrop>
  <HeadingPairs>
    <vt:vector size="6" baseType="variant">
      <vt:variant>
        <vt:lpstr>Tema</vt:lpstr>
      </vt:variant>
      <vt:variant>
        <vt:i4>1</vt:i4>
      </vt:variant>
      <vt:variant>
        <vt:lpstr>Uloženi OLE poslužitelji</vt:lpstr>
      </vt:variant>
      <vt:variant>
        <vt:i4>1</vt:i4>
      </vt:variant>
      <vt:variant>
        <vt:lpstr>Naslovi slajdova</vt:lpstr>
      </vt:variant>
      <vt:variant>
        <vt:i4>20</vt:i4>
      </vt:variant>
    </vt:vector>
  </HeadingPairs>
  <TitlesOfParts>
    <vt:vector size="22" baseType="lpstr">
      <vt:lpstr>WBG Slide</vt:lpstr>
      <vt:lpstr>Microsoft Excel 97-2003 Worksheet</vt:lpstr>
      <vt:lpstr>Revizija potrošnje Iskustvo Nizozemske i Ujedinjene Kraljevine</vt:lpstr>
      <vt:lpstr>Niz pristupa reviziji potrošnje  Osnovni modeli revizije potrošnje…</vt:lpstr>
      <vt:lpstr>PowerPointova prezentacija</vt:lpstr>
      <vt:lpstr>Sustav evaluacije u Nizozemskoj</vt:lpstr>
      <vt:lpstr>Revizije potrošnje: 1981.-2014., 270 okončanih</vt:lpstr>
      <vt:lpstr>PowerPointova prezentacija</vt:lpstr>
      <vt:lpstr>Promicanje neovisnosti</vt:lpstr>
      <vt:lpstr>Opis posla</vt:lpstr>
      <vt:lpstr>Poveznica s proračunskim procesom</vt:lpstr>
      <vt:lpstr>Ishod sveobuhvatne revizije potrošnje 2009./2010.</vt:lpstr>
      <vt:lpstr>PowerPointova prezentacija</vt:lpstr>
      <vt:lpstr>PowerPointova prezentacija</vt:lpstr>
      <vt:lpstr>PowerPointova prezentacija</vt:lpstr>
      <vt:lpstr>Ciklus revizije potrošnje: Sveobuhvatna revizija potrošnje 2013. bila je sedma revizija od 1998.</vt:lpstr>
      <vt:lpstr>PowerPointova prezentacija</vt:lpstr>
      <vt:lpstr>PowerPointova prezentacija</vt:lpstr>
      <vt:lpstr>PowerPointova prezentacija</vt:lpstr>
      <vt:lpstr>Neka zapažanja o uspjehu i izazovima</vt:lpstr>
      <vt:lpstr>Revizije potrošnje trebaju biti integrirane u godišnje i srednjoročne proračunske okvire</vt:lpstr>
      <vt:lpstr>Hvala</vt:lpstr>
    </vt:vector>
  </TitlesOfParts>
  <Company>Rivia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dc:title>
  <dc:creator>*</dc:creator>
  <dc:description>Presentation Template;_x000d_
Version 001;_x000d_
2012-11-16;</dc:description>
  <cp:lastModifiedBy>mfkor</cp:lastModifiedBy>
  <cp:revision>539</cp:revision>
  <cp:lastPrinted>2014-09-10T12:46:20Z</cp:lastPrinted>
  <dcterms:created xsi:type="dcterms:W3CDTF">2012-11-07T14:44:50Z</dcterms:created>
  <dcterms:modified xsi:type="dcterms:W3CDTF">2014-11-18T14:27:25Z</dcterms:modified>
</cp:coreProperties>
</file>