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348" r:id="rId2"/>
    <p:sldId id="342" r:id="rId3"/>
    <p:sldId id="304" r:id="rId4"/>
    <p:sldId id="319" r:id="rId5"/>
    <p:sldId id="300" r:id="rId6"/>
    <p:sldId id="343" r:id="rId7"/>
    <p:sldId id="346" r:id="rId8"/>
    <p:sldId id="345" r:id="rId9"/>
    <p:sldId id="347" r:id="rId10"/>
    <p:sldId id="344" r:id="rId11"/>
  </p:sldIdLst>
  <p:sldSz cx="12192000" cy="6858000"/>
  <p:notesSz cx="6724650" cy="97742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FIN" initials="MFI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A54"/>
    <a:srgbClr val="B4C7E7"/>
    <a:srgbClr val="002060"/>
    <a:srgbClr val="3A3E43"/>
    <a:srgbClr val="000C52"/>
    <a:srgbClr val="D0BC00"/>
    <a:srgbClr val="B05400"/>
    <a:srgbClr val="A47100"/>
    <a:srgbClr val="A42B3A"/>
    <a:srgbClr val="9C2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vijetli stil 2 - Isticanj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21" d="100"/>
          <a:sy n="121" d="100"/>
        </p:scale>
        <p:origin x="389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žen Skobe" userId="2d59b73d-f880-4abe-95c1-3f9b43afdcc9" providerId="ADAL" clId="{07A16EBF-FCB5-42A5-B239-DC6D31C721F7}"/>
    <pc:docChg chg="modSld">
      <pc:chgData name="Dražen Skobe" userId="2d59b73d-f880-4abe-95c1-3f9b43afdcc9" providerId="ADAL" clId="{07A16EBF-FCB5-42A5-B239-DC6D31C721F7}" dt="2025-05-20T11:14:10.135" v="7" actId="12789"/>
      <pc:docMkLst>
        <pc:docMk/>
      </pc:docMkLst>
      <pc:sldChg chg="modSp mod">
        <pc:chgData name="Dražen Skobe" userId="2d59b73d-f880-4abe-95c1-3f9b43afdcc9" providerId="ADAL" clId="{07A16EBF-FCB5-42A5-B239-DC6D31C721F7}" dt="2025-05-20T11:14:10.135" v="7" actId="12789"/>
        <pc:sldMkLst>
          <pc:docMk/>
          <pc:sldMk cId="464365798" sldId="348"/>
        </pc:sldMkLst>
        <pc:spChg chg="mod">
          <ac:chgData name="Dražen Skobe" userId="2d59b73d-f880-4abe-95c1-3f9b43afdcc9" providerId="ADAL" clId="{07A16EBF-FCB5-42A5-B239-DC6D31C721F7}" dt="2025-05-20T11:14:10.135" v="7" actId="12789"/>
          <ac:spMkLst>
            <pc:docMk/>
            <pc:sldMk cId="464365798" sldId="348"/>
            <ac:spMk id="8" creationId="{E505EA46-53C7-C5D9-E5F5-52CBDBE1E894}"/>
          </ac:spMkLst>
        </pc:spChg>
        <pc:picChg chg="mod">
          <ac:chgData name="Dražen Skobe" userId="2d59b73d-f880-4abe-95c1-3f9b43afdcc9" providerId="ADAL" clId="{07A16EBF-FCB5-42A5-B239-DC6D31C721F7}" dt="2025-05-20T11:14:10.135" v="7" actId="12789"/>
          <ac:picMkLst>
            <pc:docMk/>
            <pc:sldMk cId="464365798" sldId="348"/>
            <ac:picMk id="5" creationId="{2A33AEF3-D413-220D-3CAC-C3794CFBAE56}"/>
          </ac:picMkLst>
        </pc:picChg>
      </pc:sldChg>
    </pc:docChg>
  </pc:docChgLst>
  <pc:docChgLst>
    <pc:chgData name="Vera Fistrić" userId="f5c6bf6b-c3fa-4263-9c25-3e2dca8640e3" providerId="ADAL" clId="{D41F03E6-3961-4898-9E20-5382636ADF27}"/>
    <pc:docChg chg="delSld">
      <pc:chgData name="Vera Fistrić" userId="f5c6bf6b-c3fa-4263-9c25-3e2dca8640e3" providerId="ADAL" clId="{D41F03E6-3961-4898-9E20-5382636ADF27}" dt="2025-05-20T11:19:08.455" v="0" actId="47"/>
      <pc:docMkLst>
        <pc:docMk/>
      </pc:docMkLst>
      <pc:sldChg chg="del">
        <pc:chgData name="Vera Fistrić" userId="f5c6bf6b-c3fa-4263-9c25-3e2dca8640e3" providerId="ADAL" clId="{D41F03E6-3961-4898-9E20-5382636ADF27}" dt="2025-05-20T11:19:08.455" v="0" actId="47"/>
        <pc:sldMkLst>
          <pc:docMk/>
          <pc:sldMk cId="3252879006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0908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71561-048A-45AD-9061-7E05281D9FA8}" type="datetimeFigureOut">
              <a:rPr lang="hr-HR" smtClean="0"/>
              <a:t>20.05.2025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0908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13DDD-A17E-4917-8E37-5C0AB2F084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887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13DDD-A17E-4917-8E37-5C0AB2F0842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342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855907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22765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82657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F695-A970-4A46-BB00-83E328ACF8AE}" type="datetimeFigureOut">
              <a:rPr lang="hr-HR" smtClean="0"/>
              <a:t>20.05.2025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0B1D-B3D0-44E2-9C32-FE1AE4BF4D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765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0" y="1"/>
            <a:ext cx="12192000" cy="764703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/>
            <a:endParaRPr lang="hr-HR" altLang="sr-Latn-R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5" t="1154" r="30083" b="2354"/>
          <a:stretch/>
        </p:blipFill>
        <p:spPr>
          <a:xfrm>
            <a:off x="11590948" y="82216"/>
            <a:ext cx="452771" cy="600271"/>
          </a:xfrm>
          <a:prstGeom prst="rect">
            <a:avLst/>
          </a:prstGeom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129746" y="58286"/>
            <a:ext cx="10515600" cy="64812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14" name="Rezervirano mjesto broja slajda 13"/>
          <p:cNvSpPr>
            <a:spLocks noGrp="1"/>
          </p:cNvSpPr>
          <p:nvPr>
            <p:ph type="sldNum" sz="quarter" idx="12"/>
          </p:nvPr>
        </p:nvSpPr>
        <p:spPr>
          <a:xfrm>
            <a:off x="11614476" y="6397539"/>
            <a:ext cx="405714" cy="365125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0CB6F75B-A5E7-44A2-B27F-42D9440132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7509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14455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0546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2060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27146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58234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408022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3900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6F75B-A5E7-44A2-B27F-42D9440132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961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05EA46-53C7-C5D9-E5F5-52CBDBE1E894}"/>
              </a:ext>
            </a:extLst>
          </p:cNvPr>
          <p:cNvSpPr/>
          <p:nvPr/>
        </p:nvSpPr>
        <p:spPr>
          <a:xfrm>
            <a:off x="3215640" y="2962656"/>
            <a:ext cx="5760720" cy="1658112"/>
          </a:xfrm>
          <a:prstGeom prst="roundRect">
            <a:avLst/>
          </a:prstGeom>
          <a:solidFill>
            <a:srgbClr val="B4C7E7"/>
          </a:solidFill>
          <a:ln w="28575">
            <a:solidFill>
              <a:srgbClr val="182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401344" y="6021288"/>
            <a:ext cx="33845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2200"/>
              </a:spcBef>
              <a:buClr>
                <a:srgbClr val="3783FF"/>
              </a:buClr>
              <a:buSzPct val="123000"/>
              <a:buFont typeface="Symbol" panose="05050102010706020507" pitchFamily="18" charset="2"/>
              <a:buChar char="¨"/>
              <a:defRPr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400"/>
              </a:spcBef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 dirty="0">
                <a:latin typeface="+mn-lt"/>
              </a:rPr>
              <a:t>Zagreb, svibanj 2025.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62BFA6-0ED0-4B07-9930-72789BB6CC8B}"/>
              </a:ext>
            </a:extLst>
          </p:cNvPr>
          <p:cNvGrpSpPr/>
          <p:nvPr/>
        </p:nvGrpSpPr>
        <p:grpSpPr>
          <a:xfrm>
            <a:off x="4193043" y="426071"/>
            <a:ext cx="3801152" cy="1972701"/>
            <a:chOff x="4193043" y="504450"/>
            <a:chExt cx="3801152" cy="1972701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 rotWithShape="1">
            <a:blip r:embed="rId2"/>
            <a:srcRect b="26661"/>
            <a:stretch/>
          </p:blipFill>
          <p:spPr>
            <a:xfrm>
              <a:off x="4223324" y="504450"/>
              <a:ext cx="3740590" cy="1161298"/>
            </a:xfrm>
            <a:prstGeom prst="rect">
              <a:avLst/>
            </a:prstGeom>
          </p:spPr>
        </p:pic>
        <p:sp>
          <p:nvSpPr>
            <p:cNvPr id="7" name="TekstniOkvir 6"/>
            <p:cNvSpPr txBox="1"/>
            <p:nvPr/>
          </p:nvSpPr>
          <p:spPr>
            <a:xfrm>
              <a:off x="4193043" y="1707710"/>
              <a:ext cx="38011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b="1" dirty="0">
                  <a:cs typeface="Times New Roman" panose="02020603050405020304" pitchFamily="18" charset="0"/>
                </a:rPr>
                <a:t>VLADA REPUBLIKE HRVATSKE</a:t>
              </a:r>
            </a:p>
            <a:p>
              <a:pPr algn="ctr"/>
              <a:endParaRPr lang="hr-HR" sz="400" b="1" dirty="0">
                <a:cs typeface="Times New Roman" panose="02020603050405020304" pitchFamily="18" charset="0"/>
              </a:endParaRPr>
            </a:p>
            <a:p>
              <a:pPr algn="ctr"/>
              <a:r>
                <a:rPr lang="hr-HR" sz="2000" dirty="0">
                  <a:cs typeface="Times New Roman" panose="02020603050405020304" pitchFamily="18" charset="0"/>
                </a:rPr>
                <a:t>Ministarstvo financija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33AEF3-D413-220D-3CAC-C3794CFBA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96" y="3577905"/>
            <a:ext cx="4009409" cy="4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657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1026" y="98926"/>
            <a:ext cx="10515600" cy="648129"/>
          </a:xfrm>
        </p:spPr>
        <p:txBody>
          <a:bodyPr/>
          <a:lstStyle/>
          <a:p>
            <a:r>
              <a:rPr lang="hr-HR" dirty="0"/>
              <a:t>Profil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10</a:t>
            </a:fld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55" y="298338"/>
            <a:ext cx="12936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01" y="3733404"/>
            <a:ext cx="12936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23" y="3733404"/>
            <a:ext cx="12936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45" y="3733404"/>
            <a:ext cx="12936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467" y="3733404"/>
            <a:ext cx="12936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Elbow Connector 8"/>
          <p:cNvCxnSpPr>
            <a:stCxn id="4" idx="2"/>
            <a:endCxn id="7" idx="0"/>
          </p:cNvCxnSpPr>
          <p:nvPr/>
        </p:nvCxnSpPr>
        <p:spPr>
          <a:xfrm rot="16200000" flipH="1">
            <a:off x="7965162" y="2873476"/>
            <a:ext cx="555066" cy="1164790"/>
          </a:xfrm>
          <a:prstGeom prst="bentConnector3">
            <a:avLst/>
          </a:prstGeom>
          <a:noFill/>
          <a:ln w="12700" cap="flat">
            <a:solidFill>
              <a:srgbClr val="033E7C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Elbow Connector 9"/>
          <p:cNvCxnSpPr>
            <a:stCxn id="4" idx="2"/>
            <a:endCxn id="8" idx="0"/>
          </p:cNvCxnSpPr>
          <p:nvPr/>
        </p:nvCxnSpPr>
        <p:spPr>
          <a:xfrm rot="16200000" flipH="1">
            <a:off x="9133773" y="1704865"/>
            <a:ext cx="555066" cy="3502012"/>
          </a:xfrm>
          <a:prstGeom prst="bentConnector3">
            <a:avLst/>
          </a:prstGeom>
          <a:noFill/>
          <a:ln w="12700" cap="flat">
            <a:solidFill>
              <a:srgbClr val="033E7C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Elbow Connector 10"/>
          <p:cNvCxnSpPr>
            <a:stCxn id="4" idx="2"/>
            <a:endCxn id="5" idx="0"/>
          </p:cNvCxnSpPr>
          <p:nvPr/>
        </p:nvCxnSpPr>
        <p:spPr>
          <a:xfrm rot="5400000">
            <a:off x="5627940" y="1701044"/>
            <a:ext cx="555066" cy="3509654"/>
          </a:xfrm>
          <a:prstGeom prst="bentConnector3">
            <a:avLst/>
          </a:prstGeom>
          <a:noFill/>
          <a:ln w="12700" cap="flat">
            <a:solidFill>
              <a:srgbClr val="033E7C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Elbow Connector 11"/>
          <p:cNvCxnSpPr>
            <a:stCxn id="4" idx="2"/>
            <a:endCxn id="6" idx="0"/>
          </p:cNvCxnSpPr>
          <p:nvPr/>
        </p:nvCxnSpPr>
        <p:spPr>
          <a:xfrm rot="5400000">
            <a:off x="6796551" y="2869655"/>
            <a:ext cx="555066" cy="1172432"/>
          </a:xfrm>
          <a:prstGeom prst="bentConnector3">
            <a:avLst/>
          </a:prstGeom>
          <a:noFill/>
          <a:ln w="12700" cap="flat">
            <a:solidFill>
              <a:srgbClr val="033E7C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 Placeholder 1"/>
          <p:cNvSpPr txBox="1">
            <a:spLocks/>
          </p:cNvSpPr>
          <p:nvPr/>
        </p:nvSpPr>
        <p:spPr>
          <a:xfrm>
            <a:off x="529822" y="1203838"/>
            <a:ext cx="4778778" cy="344372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1pPr>
            <a:lvl2pPr marL="711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2pPr>
            <a:lvl3pPr marL="1168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3pPr>
            <a:lvl4pPr marL="1625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4pPr>
            <a:lvl5pPr marL="20828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L="3454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L="3911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pPr marL="457200" indent="-457200" hangingPunct="1">
              <a:buFont typeface="+mj-lt"/>
              <a:buAutoNum type="arabicPeriod"/>
            </a:pPr>
            <a:r>
              <a:rPr lang="hr-HR" dirty="0">
                <a:solidFill>
                  <a:srgbClr val="202849"/>
                </a:solidFill>
              </a:rPr>
              <a:t>Uredite svoj profil</a:t>
            </a:r>
          </a:p>
          <a:p>
            <a:pPr marL="457200" indent="-457200" hangingPunct="1">
              <a:buFont typeface="+mj-lt"/>
              <a:buAutoNum type="arabicPeriod"/>
            </a:pPr>
            <a:r>
              <a:rPr lang="hr-HR" dirty="0">
                <a:solidFill>
                  <a:srgbClr val="202849"/>
                </a:solidFill>
              </a:rPr>
              <a:t>Promijenite sigurnosne postavke</a:t>
            </a:r>
          </a:p>
          <a:p>
            <a:pPr marL="457200" indent="-457200" hangingPunct="1">
              <a:buFont typeface="+mj-lt"/>
              <a:buAutoNum type="arabicPeriod"/>
            </a:pPr>
            <a:r>
              <a:rPr lang="hr-HR" dirty="0">
                <a:solidFill>
                  <a:srgbClr val="202849"/>
                </a:solidFill>
              </a:rPr>
              <a:t>Kontaktirajte nas</a:t>
            </a:r>
          </a:p>
          <a:p>
            <a:pPr marL="457200" indent="-457200" hangingPunct="1">
              <a:buFont typeface="+mj-lt"/>
              <a:buAutoNum type="arabicPeriod"/>
            </a:pPr>
            <a:r>
              <a:rPr lang="hr-HR" dirty="0">
                <a:solidFill>
                  <a:srgbClr val="202849"/>
                </a:solidFill>
              </a:rPr>
              <a:t>Pregled osnovnih informacija o aplikaciji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3323801" y="3553404"/>
            <a:ext cx="360000" cy="360000"/>
          </a:xfrm>
          <a:prstGeom prst="flowChartConnector">
            <a:avLst/>
          </a:prstGeom>
          <a:solidFill>
            <a:srgbClr val="033E7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spc="0" normalizeH="0" baseline="0" dirty="0">
                <a:solidFill>
                  <a:schemeClr val="bg1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661023" y="3553404"/>
            <a:ext cx="360000" cy="360000"/>
          </a:xfrm>
          <a:prstGeom prst="flowChartConnector">
            <a:avLst/>
          </a:prstGeom>
          <a:solidFill>
            <a:srgbClr val="033E7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dirty="0">
                <a:solidFill>
                  <a:schemeClr val="bg1"/>
                </a:solidFill>
              </a:rPr>
              <a:t>2</a:t>
            </a:r>
            <a:endParaRPr kumimoji="0" lang="hr-HR" sz="18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998245" y="3553404"/>
            <a:ext cx="360000" cy="360000"/>
          </a:xfrm>
          <a:prstGeom prst="flowChartConnector">
            <a:avLst/>
          </a:prstGeom>
          <a:solidFill>
            <a:srgbClr val="033E7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dirty="0">
                <a:solidFill>
                  <a:schemeClr val="bg1"/>
                </a:solidFill>
              </a:rPr>
              <a:t>3</a:t>
            </a:r>
            <a:endParaRPr kumimoji="0" lang="hr-HR" sz="18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0335467" y="3553404"/>
            <a:ext cx="360000" cy="360000"/>
          </a:xfrm>
          <a:prstGeom prst="flowChartConnector">
            <a:avLst/>
          </a:prstGeom>
          <a:solidFill>
            <a:srgbClr val="033E7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dirty="0">
                <a:solidFill>
                  <a:schemeClr val="bg1"/>
                </a:solidFill>
              </a:rPr>
              <a:t>4</a:t>
            </a:r>
            <a:endParaRPr kumimoji="0" lang="hr-HR" sz="18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879045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898" y="6408909"/>
            <a:ext cx="2743200" cy="365125"/>
          </a:xfrm>
        </p:spPr>
        <p:txBody>
          <a:bodyPr/>
          <a:lstStyle/>
          <a:p>
            <a:fld id="{1F8E0B1D-B3D0-44E2-9C32-FE1AE4BF4D64}" type="slidenum">
              <a:rPr lang="hr-HR" smtClean="0"/>
              <a:t>2</a:t>
            </a:fld>
            <a:endParaRPr lang="hr-HR" dirty="0"/>
          </a:p>
        </p:txBody>
      </p:sp>
      <p:sp>
        <p:nvSpPr>
          <p:cNvPr id="5" name="Pravokutnik 7"/>
          <p:cNvSpPr/>
          <p:nvPr/>
        </p:nvSpPr>
        <p:spPr>
          <a:xfrm>
            <a:off x="0" y="-29009"/>
            <a:ext cx="12192000" cy="653298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pic>
        <p:nvPicPr>
          <p:cNvPr id="6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5" t="1154" r="30083" b="2354"/>
          <a:stretch/>
        </p:blipFill>
        <p:spPr>
          <a:xfrm>
            <a:off x="11675698" y="71564"/>
            <a:ext cx="359783" cy="47699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8B3BC235-E484-BDAA-C1E4-3E43799977D0}"/>
              </a:ext>
            </a:extLst>
          </p:cNvPr>
          <p:cNvSpPr txBox="1">
            <a:spLocks/>
          </p:cNvSpPr>
          <p:nvPr/>
        </p:nvSpPr>
        <p:spPr>
          <a:xfrm>
            <a:off x="214490" y="143194"/>
            <a:ext cx="9600002" cy="404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Mobilna aplikacija M-RIZNICA</a:t>
            </a:r>
          </a:p>
        </p:txBody>
      </p:sp>
      <p:sp>
        <p:nvSpPr>
          <p:cNvPr id="15" name="Text Placeholder 1"/>
          <p:cNvSpPr txBox="1">
            <a:spLocks noGrp="1"/>
          </p:cNvSpPr>
          <p:nvPr/>
        </p:nvSpPr>
        <p:spPr>
          <a:xfrm>
            <a:off x="831244" y="1017076"/>
            <a:ext cx="9900537" cy="38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defRPr>
            </a:lvl1pPr>
            <a:lvl2pPr marL="0" marR="0" indent="4572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defRPr>
            </a:lvl2pPr>
            <a:lvl3pPr marL="0" marR="0" indent="9144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defRPr>
            </a:lvl3pPr>
            <a:lvl4pPr marL="0" marR="0" indent="1371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defRPr>
            </a:lvl4pPr>
            <a:lvl5pPr marL="0" marR="0" indent="18288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L="3454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L="3911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r>
              <a:rPr lang="hr-HR" dirty="0">
                <a:solidFill>
                  <a:srgbClr val="202849"/>
                </a:solidFill>
              </a:rPr>
              <a:t>Upis ponuda za vrijednosne papire moguć je putem mobilne aplikacije M-RIZNICA. </a:t>
            </a:r>
          </a:p>
          <a:p>
            <a:r>
              <a:rPr lang="hr-HR" dirty="0">
                <a:solidFill>
                  <a:srgbClr val="202849"/>
                </a:solidFill>
              </a:rPr>
              <a:t>Za korištenje te pogodnosti potrebno je aplikaciju preuzeti sa Google Play ili Apple App trgovine.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740" b="16958"/>
          <a:stretch/>
        </p:blipFill>
        <p:spPr>
          <a:xfrm>
            <a:off x="1434091" y="2392550"/>
            <a:ext cx="9926665" cy="344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057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151" y="101049"/>
            <a:ext cx="10515600" cy="648129"/>
          </a:xfrm>
        </p:spPr>
        <p:txBody>
          <a:bodyPr/>
          <a:lstStyle/>
          <a:p>
            <a:r>
              <a:rPr lang="hr-HR" dirty="0"/>
              <a:t>Ulaz u aplikaciju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3</a:t>
            </a:fld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46" y="1989001"/>
            <a:ext cx="12936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2" y="270497"/>
            <a:ext cx="12936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04" y="1989001"/>
            <a:ext cx="12936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2" y="3713064"/>
            <a:ext cx="12936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Elbow Connector 7"/>
          <p:cNvCxnSpPr>
            <a:stCxn id="4" idx="0"/>
            <a:endCxn id="5" idx="1"/>
          </p:cNvCxnSpPr>
          <p:nvPr/>
        </p:nvCxnSpPr>
        <p:spPr>
          <a:xfrm rot="5400000" flipH="1" flipV="1">
            <a:off x="7153144" y="1363344"/>
            <a:ext cx="278504" cy="972811"/>
          </a:xfrm>
          <a:prstGeom prst="bentConnector2">
            <a:avLst/>
          </a:prstGeom>
          <a:noFill/>
          <a:ln w="12700" cap="flat">
            <a:solidFill>
              <a:srgbClr val="033E7C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Elbow Connector 8"/>
          <p:cNvCxnSpPr>
            <a:stCxn id="5" idx="3"/>
            <a:endCxn id="6" idx="0"/>
          </p:cNvCxnSpPr>
          <p:nvPr/>
        </p:nvCxnSpPr>
        <p:spPr>
          <a:xfrm>
            <a:off x="9072492" y="1710497"/>
            <a:ext cx="953857" cy="278504"/>
          </a:xfrm>
          <a:prstGeom prst="bentConnector2">
            <a:avLst/>
          </a:prstGeom>
          <a:noFill/>
          <a:ln w="12700" cap="flat">
            <a:solidFill>
              <a:srgbClr val="033E7C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Elbow Connector 9"/>
          <p:cNvCxnSpPr>
            <a:stCxn id="6" idx="2"/>
            <a:endCxn id="7" idx="3"/>
          </p:cNvCxnSpPr>
          <p:nvPr/>
        </p:nvCxnSpPr>
        <p:spPr>
          <a:xfrm rot="5400000">
            <a:off x="9407390" y="4534104"/>
            <a:ext cx="284063" cy="953857"/>
          </a:xfrm>
          <a:prstGeom prst="bentConnector2">
            <a:avLst/>
          </a:prstGeom>
          <a:noFill/>
          <a:ln w="12700" cap="flat">
            <a:solidFill>
              <a:srgbClr val="033E7C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 Placeholder 1"/>
          <p:cNvSpPr txBox="1">
            <a:spLocks/>
          </p:cNvSpPr>
          <p:nvPr/>
        </p:nvSpPr>
        <p:spPr>
          <a:xfrm>
            <a:off x="529822" y="3627967"/>
            <a:ext cx="3980185" cy="276796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1pPr>
            <a:lvl2pPr marL="711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2pPr>
            <a:lvl3pPr marL="1168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3pPr>
            <a:lvl4pPr marL="1625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4pPr>
            <a:lvl5pPr marL="20828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L="3454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L="3911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pPr hangingPunct="1"/>
            <a:r>
              <a:rPr lang="hr-HR" dirty="0">
                <a:solidFill>
                  <a:srgbClr val="202849"/>
                </a:solidFill>
              </a:rPr>
              <a:t>Koraci procesa aktivacije i prijave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5979146" y="1809002"/>
            <a:ext cx="360000" cy="360000"/>
          </a:xfrm>
          <a:prstGeom prst="flowChartConnector">
            <a:avLst/>
          </a:prstGeom>
          <a:solidFill>
            <a:srgbClr val="033E7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spc="0" normalizeH="0" baseline="0" dirty="0">
                <a:solidFill>
                  <a:schemeClr val="bg1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7598802" y="90497"/>
            <a:ext cx="360000" cy="360000"/>
          </a:xfrm>
          <a:prstGeom prst="flowChartConnector">
            <a:avLst/>
          </a:prstGeom>
          <a:solidFill>
            <a:srgbClr val="033E7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dirty="0">
                <a:solidFill>
                  <a:schemeClr val="bg1"/>
                </a:solidFill>
              </a:rPr>
              <a:t>2</a:t>
            </a:r>
            <a:endParaRPr kumimoji="0" lang="hr-HR" sz="18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9189420" y="1809002"/>
            <a:ext cx="360000" cy="360000"/>
          </a:xfrm>
          <a:prstGeom prst="flowChartConnector">
            <a:avLst/>
          </a:prstGeom>
          <a:solidFill>
            <a:srgbClr val="033E7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dirty="0">
                <a:solidFill>
                  <a:schemeClr val="bg1"/>
                </a:solidFill>
              </a:rPr>
              <a:t>3</a:t>
            </a:r>
            <a:endParaRPr kumimoji="0" lang="hr-HR" sz="18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7598802" y="3533064"/>
            <a:ext cx="360000" cy="360000"/>
          </a:xfrm>
          <a:prstGeom prst="flowChartConnector">
            <a:avLst/>
          </a:prstGeom>
          <a:solidFill>
            <a:srgbClr val="033E7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dirty="0">
                <a:solidFill>
                  <a:schemeClr val="bg1"/>
                </a:solidFill>
              </a:rPr>
              <a:t>4</a:t>
            </a:r>
            <a:endParaRPr kumimoji="0" lang="hr-HR" sz="18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1953213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901" y="112265"/>
            <a:ext cx="10515600" cy="648129"/>
          </a:xfrm>
        </p:spPr>
        <p:txBody>
          <a:bodyPr>
            <a:normAutofit/>
          </a:bodyPr>
          <a:lstStyle/>
          <a:p>
            <a:r>
              <a:rPr lang="hr-HR" dirty="0"/>
              <a:t>Aktivacija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4</a:t>
            </a:fld>
            <a:endParaRPr lang="hr-HR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29822" y="2952205"/>
            <a:ext cx="3980185" cy="344372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1pPr>
            <a:lvl2pPr marL="711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2pPr>
            <a:lvl3pPr marL="1168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3pPr>
            <a:lvl4pPr marL="1625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4pPr>
            <a:lvl5pPr marL="20828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L="3454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L="3911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pPr marL="457200" indent="-457200" hangingPunct="1">
              <a:buFont typeface="+mj-lt"/>
              <a:buAutoNum type="arabicPeriod"/>
            </a:pPr>
            <a:r>
              <a:rPr lang="hr-HR" dirty="0">
                <a:solidFill>
                  <a:srgbClr val="202849"/>
                </a:solidFill>
              </a:rPr>
              <a:t>Generiranje korisničkog broja i KOD-a u web aplikaciji E-RIZNICA</a:t>
            </a:r>
          </a:p>
          <a:p>
            <a:pPr marL="457200" indent="-457200" hangingPunct="1">
              <a:buFont typeface="+mj-lt"/>
              <a:buAutoNum type="arabicPeriod"/>
            </a:pPr>
            <a:r>
              <a:rPr lang="hr-HR" dirty="0">
                <a:solidFill>
                  <a:srgbClr val="202849"/>
                </a:solidFill>
              </a:rPr>
              <a:t>Unos korisničkog broja i KOD-a u M-RIZNICU</a:t>
            </a:r>
          </a:p>
          <a:p>
            <a:pPr marL="457200" indent="-457200" hangingPunct="1">
              <a:buFont typeface="+mj-lt"/>
              <a:buAutoNum type="arabicPeriod"/>
            </a:pPr>
            <a:r>
              <a:rPr lang="hr-HR" dirty="0">
                <a:solidFill>
                  <a:srgbClr val="202849"/>
                </a:solidFill>
              </a:rPr>
              <a:t>Aktivacija M-RIZNICE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11" y="3321335"/>
            <a:ext cx="1440000" cy="326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77" y="3515929"/>
            <a:ext cx="12936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33" y="3515929"/>
            <a:ext cx="12936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lowchart: Connector 8"/>
          <p:cNvSpPr/>
          <p:nvPr/>
        </p:nvSpPr>
        <p:spPr>
          <a:xfrm>
            <a:off x="5350811" y="3155929"/>
            <a:ext cx="360000" cy="360000"/>
          </a:xfrm>
          <a:prstGeom prst="flowChartConnector">
            <a:avLst/>
          </a:prstGeom>
          <a:solidFill>
            <a:srgbClr val="033E7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spc="0" normalizeH="0" baseline="0" dirty="0">
                <a:solidFill>
                  <a:schemeClr val="bg1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7261877" y="3335929"/>
            <a:ext cx="360000" cy="360000"/>
          </a:xfrm>
          <a:prstGeom prst="flowChartConnector">
            <a:avLst/>
          </a:prstGeom>
          <a:solidFill>
            <a:srgbClr val="033E7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dirty="0">
                <a:solidFill>
                  <a:schemeClr val="bg1"/>
                </a:solidFill>
              </a:rPr>
              <a:t>2</a:t>
            </a:r>
            <a:endParaRPr kumimoji="0" lang="hr-HR" sz="18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026633" y="3336131"/>
            <a:ext cx="360000" cy="360000"/>
          </a:xfrm>
          <a:prstGeom prst="flowChartConnector">
            <a:avLst/>
          </a:prstGeom>
          <a:solidFill>
            <a:srgbClr val="033E7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dirty="0">
                <a:solidFill>
                  <a:schemeClr val="bg1"/>
                </a:solidFill>
              </a:rPr>
              <a:t>3</a:t>
            </a:r>
            <a:endParaRPr kumimoji="0" lang="hr-HR" sz="18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 flipV="1">
            <a:off x="6970811" y="4955929"/>
            <a:ext cx="471066" cy="1"/>
          </a:xfrm>
          <a:prstGeom prst="straightConnector1">
            <a:avLst/>
          </a:prstGeom>
          <a:noFill/>
          <a:ln w="12700" cap="flat">
            <a:solidFill>
              <a:srgbClr val="033E7C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8735567" y="4955929"/>
            <a:ext cx="471066" cy="0"/>
          </a:xfrm>
          <a:prstGeom prst="straightConnector1">
            <a:avLst/>
          </a:prstGeom>
          <a:noFill/>
          <a:ln w="12700" cap="flat">
            <a:solidFill>
              <a:srgbClr val="033E7C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30" y="231903"/>
            <a:ext cx="5584093" cy="265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Left Arrow 14"/>
          <p:cNvSpPr/>
          <p:nvPr/>
        </p:nvSpPr>
        <p:spPr>
          <a:xfrm rot="8256173">
            <a:off x="9178744" y="419212"/>
            <a:ext cx="320560" cy="169941"/>
          </a:xfrm>
          <a:prstGeom prst="leftArrow">
            <a:avLst>
              <a:gd name="adj1" fmla="val 50000"/>
              <a:gd name="adj2" fmla="val 61619"/>
            </a:avLst>
          </a:prstGeom>
          <a:solidFill>
            <a:srgbClr val="FF0000"/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spc="0" normalizeH="0" baseline="0">
              <a:ln>
                <a:noFill/>
              </a:ln>
              <a:solidFill>
                <a:schemeClr val="accent2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6133662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1026" y="98926"/>
            <a:ext cx="10515600" cy="648129"/>
          </a:xfrm>
        </p:spPr>
        <p:txBody>
          <a:bodyPr/>
          <a:lstStyle/>
          <a:p>
            <a:r>
              <a:rPr lang="hr-HR" dirty="0"/>
              <a:t>Prijava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5</a:t>
            </a:fld>
            <a:endParaRPr lang="hr-HR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29822" y="2499543"/>
            <a:ext cx="4924773" cy="344372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1pPr>
            <a:lvl2pPr marL="711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2pPr>
            <a:lvl3pPr marL="1168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3pPr>
            <a:lvl4pPr marL="1625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4pPr>
            <a:lvl5pPr marL="20828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Source Sans Pro Semibold"/>
                <a:cs typeface="Arial" panose="020B0604020202020204" pitchFamily="34" charset="0"/>
                <a:sym typeface="Source Sans Pro Semibold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L="3454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L="3911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solidFill>
                  <a:schemeClr val="accent2"/>
                </a:solidFill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pPr marL="457200" indent="-457200" hangingPunct="1">
              <a:buFont typeface="+mj-lt"/>
              <a:buAutoNum type="arabicPeriod"/>
            </a:pPr>
            <a:r>
              <a:rPr lang="hr-HR" dirty="0">
                <a:solidFill>
                  <a:srgbClr val="202849"/>
                </a:solidFill>
              </a:rPr>
              <a:t>Kod prvog pokretanja aplikacije potrebno je postaviti PIN za pristup M-RIZNICI</a:t>
            </a:r>
          </a:p>
          <a:p>
            <a:pPr marL="457200" indent="-457200" hangingPunct="1">
              <a:buFont typeface="+mj-lt"/>
              <a:buAutoNum type="arabicPeriod"/>
            </a:pPr>
            <a:r>
              <a:rPr lang="hr-HR" dirty="0">
                <a:solidFill>
                  <a:srgbClr val="202849"/>
                </a:solidFill>
              </a:rPr>
              <a:t>Moguće je postaviti autentifikaciju biometrijom</a:t>
            </a:r>
          </a:p>
          <a:p>
            <a:pPr marL="457200" indent="-457200" hangingPunct="1">
              <a:buFont typeface="+mj-lt"/>
              <a:buAutoNum type="arabicPeriod"/>
            </a:pPr>
            <a:r>
              <a:rPr lang="hr-HR" dirty="0">
                <a:solidFill>
                  <a:srgbClr val="202849"/>
                </a:solidFill>
              </a:rPr>
              <a:t>Aplikacija je aktivna</a:t>
            </a:r>
          </a:p>
        </p:txBody>
      </p:sp>
      <p:cxnSp>
        <p:nvCxnSpPr>
          <p:cNvPr id="5" name="Straight Arrow Connector 4"/>
          <p:cNvCxnSpPr>
            <a:cxnSpLocks/>
            <a:stCxn id="7" idx="3"/>
            <a:endCxn id="6" idx="1"/>
          </p:cNvCxnSpPr>
          <p:nvPr/>
        </p:nvCxnSpPr>
        <p:spPr>
          <a:xfrm>
            <a:off x="7376856" y="3491391"/>
            <a:ext cx="487544" cy="0"/>
          </a:xfrm>
          <a:prstGeom prst="straightConnector1">
            <a:avLst/>
          </a:prstGeom>
          <a:noFill/>
          <a:ln w="12700" cap="flat">
            <a:solidFill>
              <a:srgbClr val="033E7C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00" y="2051391"/>
            <a:ext cx="12936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66" y="2051391"/>
            <a:ext cx="12936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lowchart: Connector 7"/>
          <p:cNvSpPr/>
          <p:nvPr/>
        </p:nvSpPr>
        <p:spPr>
          <a:xfrm>
            <a:off x="5903166" y="1871391"/>
            <a:ext cx="360000" cy="360000"/>
          </a:xfrm>
          <a:prstGeom prst="flowChartConnector">
            <a:avLst/>
          </a:prstGeom>
          <a:solidFill>
            <a:srgbClr val="033E7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spc="0" normalizeH="0" baseline="0" dirty="0">
                <a:solidFill>
                  <a:schemeClr val="bg1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7684400" y="1871391"/>
            <a:ext cx="360000" cy="360000"/>
          </a:xfrm>
          <a:prstGeom prst="flowChartConnector">
            <a:avLst/>
          </a:prstGeom>
          <a:solidFill>
            <a:srgbClr val="033E7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dirty="0">
                <a:solidFill>
                  <a:schemeClr val="bg1"/>
                </a:solidFill>
              </a:rPr>
              <a:t>2</a:t>
            </a:r>
            <a:endParaRPr kumimoji="0" lang="hr-HR" sz="18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491" y="2051391"/>
            <a:ext cx="122766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lowchart: Connector 10"/>
          <p:cNvSpPr/>
          <p:nvPr/>
        </p:nvSpPr>
        <p:spPr>
          <a:xfrm>
            <a:off x="9538507" y="1871391"/>
            <a:ext cx="360000" cy="360000"/>
          </a:xfrm>
          <a:prstGeom prst="flowChartConnector">
            <a:avLst/>
          </a:prstGeom>
          <a:solidFill>
            <a:srgbClr val="033E7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dirty="0">
                <a:solidFill>
                  <a:schemeClr val="bg1"/>
                </a:solidFill>
              </a:rPr>
              <a:t>3</a:t>
            </a:r>
            <a:endParaRPr kumimoji="0" lang="hr-HR" sz="18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E1C9A9-AECD-4F6E-D188-6DF7BA74338E}"/>
              </a:ext>
            </a:extLst>
          </p:cNvPr>
          <p:cNvCxnSpPr/>
          <p:nvPr/>
        </p:nvCxnSpPr>
        <p:spPr>
          <a:xfrm>
            <a:off x="9158090" y="3487809"/>
            <a:ext cx="487544" cy="0"/>
          </a:xfrm>
          <a:prstGeom prst="straightConnector1">
            <a:avLst/>
          </a:prstGeom>
          <a:noFill/>
          <a:ln w="12700" cap="flat">
            <a:solidFill>
              <a:srgbClr val="033E7C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293813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1026" y="98926"/>
            <a:ext cx="10515600" cy="648129"/>
          </a:xfrm>
        </p:spPr>
        <p:txBody>
          <a:bodyPr/>
          <a:lstStyle/>
          <a:p>
            <a:r>
              <a:rPr lang="hr-HR" dirty="0"/>
              <a:t>Pregled emisija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529822" y="2615068"/>
            <a:ext cx="2632721" cy="3780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rgbClr val="202849"/>
                </a:solidFill>
              </a:rPr>
              <a:t>Lista emisija vrijednosnih papira</a:t>
            </a:r>
          </a:p>
          <a:p>
            <a:r>
              <a:rPr lang="hr-HR" dirty="0">
                <a:solidFill>
                  <a:srgbClr val="202849"/>
                </a:solidFill>
              </a:rPr>
              <a:t>Pregled detalja emisija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06" y="300063"/>
            <a:ext cx="2552880" cy="568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95" y="949346"/>
            <a:ext cx="2318159" cy="516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rved Down Arrow 11"/>
          <p:cNvSpPr/>
          <p:nvPr/>
        </p:nvSpPr>
        <p:spPr>
          <a:xfrm rot="20424870">
            <a:off x="6504655" y="1470971"/>
            <a:ext cx="1876241" cy="436815"/>
          </a:xfrm>
          <a:prstGeom prst="curvedDownArrow">
            <a:avLst>
              <a:gd name="adj1" fmla="val 16545"/>
              <a:gd name="adj2" fmla="val 50000"/>
              <a:gd name="adj3" fmla="val 47781"/>
            </a:avLst>
          </a:prstGeom>
          <a:solidFill>
            <a:srgbClr val="182A54"/>
          </a:solidFill>
          <a:ln w="12700" cap="flat">
            <a:solidFill>
              <a:srgbClr val="182A5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spc="0" normalizeH="0" baseline="0">
              <a:ln>
                <a:noFill/>
              </a:ln>
              <a:solidFill>
                <a:schemeClr val="accent2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71087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1026" y="98926"/>
            <a:ext cx="10515600" cy="648129"/>
          </a:xfrm>
        </p:spPr>
        <p:txBody>
          <a:bodyPr/>
          <a:lstStyle/>
          <a:p>
            <a:r>
              <a:rPr lang="hr-HR" dirty="0"/>
              <a:t>Upis ponude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7</a:t>
            </a:fld>
            <a:endParaRPr lang="hr-HR" dirty="0"/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4" y="1863798"/>
            <a:ext cx="1533059" cy="341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72" y="1863796"/>
            <a:ext cx="1533058" cy="341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 flipV="1">
            <a:off x="1700393" y="3570237"/>
            <a:ext cx="911179" cy="2"/>
          </a:xfrm>
          <a:prstGeom prst="straightConnector1">
            <a:avLst/>
          </a:prstGeom>
          <a:noFill/>
          <a:ln w="12700" cap="flat">
            <a:solidFill>
              <a:srgbClr val="00206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95" y="3693017"/>
            <a:ext cx="1189347" cy="264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cxnSp>
        <p:nvCxnSpPr>
          <p:cNvPr id="8" name="Straight Arrow Connector 7"/>
          <p:cNvCxnSpPr>
            <a:stCxn id="5" idx="3"/>
            <a:endCxn id="7" idx="1"/>
          </p:cNvCxnSpPr>
          <p:nvPr/>
        </p:nvCxnSpPr>
        <p:spPr>
          <a:xfrm>
            <a:off x="4144631" y="3570237"/>
            <a:ext cx="1417664" cy="1446636"/>
          </a:xfrm>
          <a:prstGeom prst="straightConnector1">
            <a:avLst/>
          </a:prstGeom>
          <a:noFill/>
          <a:ln w="12700" cap="flat">
            <a:solidFill>
              <a:srgbClr val="00206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95" y="587891"/>
            <a:ext cx="1189347" cy="264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cxnSp>
        <p:nvCxnSpPr>
          <p:cNvPr id="10" name="Straight Arrow Connector 9"/>
          <p:cNvCxnSpPr>
            <a:stCxn id="5" idx="3"/>
            <a:endCxn id="9" idx="1"/>
          </p:cNvCxnSpPr>
          <p:nvPr/>
        </p:nvCxnSpPr>
        <p:spPr>
          <a:xfrm flipV="1">
            <a:off x="4144631" y="1911747"/>
            <a:ext cx="1417664" cy="1658490"/>
          </a:xfrm>
          <a:prstGeom prst="straightConnector1">
            <a:avLst/>
          </a:prstGeom>
          <a:noFill/>
          <a:ln w="12700" cap="flat">
            <a:solidFill>
              <a:srgbClr val="00206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4317146" y="1680915"/>
            <a:ext cx="100972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spc="0" normalizeH="0" baseline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Bez</a:t>
            </a:r>
            <a:r>
              <a:rPr kumimoji="0" lang="hr-HR" sz="1200" b="0" i="0" u="none" strike="noStrike" cap="none" spc="0" normalizeH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spc="0" normalizeH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reinvestiranja</a:t>
            </a:r>
            <a:endParaRPr kumimoji="0" lang="hr-HR" sz="1200" b="0" i="0" u="none" strike="noStrike" cap="none" spc="0" normalizeH="0" baseline="0" dirty="0">
              <a:ln>
                <a:noFill/>
              </a:ln>
              <a:solidFill>
                <a:srgbClr val="182A54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8797" y="4690698"/>
            <a:ext cx="130933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spc="0" normalizeH="0" baseline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Uz</a:t>
            </a:r>
            <a:endParaRPr kumimoji="0" lang="hr-HR" sz="1200" b="0" i="0" u="none" strike="noStrike" cap="none" spc="0" normalizeH="0" dirty="0">
              <a:ln>
                <a:noFill/>
              </a:ln>
              <a:solidFill>
                <a:srgbClr val="182A54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spc="0" normalizeH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reinvestiranje</a:t>
            </a:r>
            <a:endParaRPr kumimoji="0" lang="hr-HR" sz="1200" b="0" i="0" u="none" strike="noStrike" cap="none" spc="0" normalizeH="0" baseline="0" dirty="0">
              <a:ln>
                <a:noFill/>
              </a:ln>
              <a:solidFill>
                <a:srgbClr val="182A54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" name="Straight Arrow Connector 12"/>
          <p:cNvCxnSpPr>
            <a:stCxn id="9" idx="3"/>
            <a:endCxn id="15" idx="1"/>
          </p:cNvCxnSpPr>
          <p:nvPr/>
        </p:nvCxnSpPr>
        <p:spPr>
          <a:xfrm>
            <a:off x="6751642" y="1911747"/>
            <a:ext cx="942308" cy="0"/>
          </a:xfrm>
          <a:prstGeom prst="straightConnector1">
            <a:avLst/>
          </a:prstGeom>
          <a:noFill/>
          <a:ln w="12700" cap="flat">
            <a:solidFill>
              <a:srgbClr val="00206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>
            <a:endCxn id="16" idx="1"/>
          </p:cNvCxnSpPr>
          <p:nvPr/>
        </p:nvCxnSpPr>
        <p:spPr>
          <a:xfrm flipV="1">
            <a:off x="6751642" y="5016873"/>
            <a:ext cx="942307" cy="1"/>
          </a:xfrm>
          <a:prstGeom prst="straightConnector1">
            <a:avLst/>
          </a:prstGeom>
          <a:noFill/>
          <a:ln w="12700" cap="flat">
            <a:solidFill>
              <a:srgbClr val="00206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Picture Placehold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50" y="587892"/>
            <a:ext cx="1189345" cy="264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16" name="Picture Placeholder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49" y="3693018"/>
            <a:ext cx="1189345" cy="264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17" name="Picture Placeholder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14" y="587893"/>
            <a:ext cx="1189346" cy="264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 flipV="1">
            <a:off x="8883295" y="1911748"/>
            <a:ext cx="1286019" cy="3105125"/>
          </a:xfrm>
          <a:prstGeom prst="straightConnector1">
            <a:avLst/>
          </a:prstGeom>
          <a:noFill/>
          <a:ln w="12700" cap="flat">
            <a:solidFill>
              <a:srgbClr val="00206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>
            <a:stCxn id="15" idx="3"/>
            <a:endCxn id="17" idx="1"/>
          </p:cNvCxnSpPr>
          <p:nvPr/>
        </p:nvCxnSpPr>
        <p:spPr>
          <a:xfrm>
            <a:off x="8883296" y="1911747"/>
            <a:ext cx="1286018" cy="1"/>
          </a:xfrm>
          <a:prstGeom prst="straightConnector1">
            <a:avLst/>
          </a:prstGeom>
          <a:noFill/>
          <a:ln w="12700" cap="flat">
            <a:solidFill>
              <a:srgbClr val="00206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Placeholder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14" y="4175102"/>
            <a:ext cx="1189346" cy="2165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763987" y="3713439"/>
            <a:ext cx="92931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1200" dirty="0">
                <a:solidFill>
                  <a:srgbClr val="182A54"/>
                </a:solidFill>
              </a:rPr>
              <a:t>Završetak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spc="0" normalizeH="0" baseline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upisa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7335" y="5277074"/>
            <a:ext cx="1533058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900" b="0" i="0" u="none" strike="noStrike" cap="none" spc="0" normalizeH="0" baseline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Prikaz</a:t>
            </a:r>
            <a:r>
              <a:rPr kumimoji="0" lang="hr-HR" sz="900" b="0" i="0" u="none" strike="noStrike" cap="none" spc="0" normalizeH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detalja emisije</a:t>
            </a:r>
            <a:endParaRPr kumimoji="0" lang="hr-HR" sz="900" b="0" i="0" u="none" strike="noStrike" cap="none" spc="0" normalizeH="0" baseline="0" dirty="0">
              <a:ln>
                <a:noFill/>
              </a:ln>
              <a:solidFill>
                <a:srgbClr val="182A54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1572" y="5290975"/>
            <a:ext cx="1533058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900" b="0" i="0" u="none" strike="noStrike" cap="none" spc="0" normalizeH="0" baseline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Unos</a:t>
            </a:r>
            <a:r>
              <a:rPr kumimoji="0" lang="hr-HR" sz="900" b="0" i="0" u="none" strike="noStrike" cap="none" spc="0" normalizeH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podataka </a:t>
            </a:r>
            <a:endParaRPr kumimoji="0" lang="hr-HR" sz="900" b="0" i="0" u="none" strike="noStrike" cap="none" spc="0" normalizeH="0" baseline="0" dirty="0">
              <a:ln>
                <a:noFill/>
              </a:ln>
              <a:solidFill>
                <a:srgbClr val="182A54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7237" y="3237732"/>
            <a:ext cx="2019461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900" b="0" i="0" u="none" strike="noStrike" cap="none" spc="0" normalizeH="0" baseline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Upis količine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47237" y="6340729"/>
            <a:ext cx="2019461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900" b="0" i="0" u="none" strike="noStrike" cap="none" spc="0" normalizeH="0" baseline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Upis količine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22796" y="3237732"/>
            <a:ext cx="2019461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900" b="0" i="0" u="none" strike="noStrike" cap="none" spc="0" normalizeH="0" baseline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Sažetak ponude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8892" y="6340729"/>
            <a:ext cx="2019461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sr-Latn-RS"/>
            </a:defPPr>
            <a:lvl1pPr marR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</a:defRPr>
            </a:lvl1pPr>
          </a:lstStyle>
          <a:p>
            <a:r>
              <a:rPr lang="hr-HR" dirty="0"/>
              <a:t>Sažetak ponude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54255" y="6350958"/>
            <a:ext cx="2019461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900" b="0" i="0" u="none" strike="noStrike" cap="none" spc="0" normalizeH="0" baseline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Uspješno</a:t>
            </a:r>
            <a:r>
              <a:rPr kumimoji="0" lang="hr-HR" sz="900" b="0" i="0" u="none" strike="noStrike" cap="none" spc="0" normalizeH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upisana ponuda</a:t>
            </a:r>
            <a:endParaRPr kumimoji="0" lang="hr-HR" sz="900" b="0" i="0" u="none" strike="noStrike" cap="none" spc="0" normalizeH="0" baseline="0" dirty="0">
              <a:ln>
                <a:noFill/>
              </a:ln>
              <a:solidFill>
                <a:srgbClr val="182A54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" name="Elbow Connector 28"/>
          <p:cNvCxnSpPr>
            <a:cxnSpLocks/>
            <a:stCxn id="17" idx="3"/>
            <a:endCxn id="20" idx="0"/>
          </p:cNvCxnSpPr>
          <p:nvPr/>
        </p:nvCxnSpPr>
        <p:spPr>
          <a:xfrm flipH="1">
            <a:off x="10763987" y="1911748"/>
            <a:ext cx="594673" cy="2263354"/>
          </a:xfrm>
          <a:prstGeom prst="bentConnector4">
            <a:avLst>
              <a:gd name="adj1" fmla="val -38441"/>
              <a:gd name="adj2" fmla="val 79245"/>
            </a:avLst>
          </a:prstGeom>
          <a:noFill/>
          <a:ln w="12700" cap="flat">
            <a:solidFill>
              <a:srgbClr val="00206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/>
          <p:cNvSpPr txBox="1"/>
          <p:nvPr/>
        </p:nvSpPr>
        <p:spPr>
          <a:xfrm>
            <a:off x="9754255" y="3237732"/>
            <a:ext cx="1856680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900" b="0" i="0" u="none" strike="noStrike" cap="none" spc="0" normalizeH="0" baseline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Potvrda </a:t>
            </a:r>
            <a:r>
              <a:rPr kumimoji="0" lang="hr-HR" sz="900" b="0" i="0" u="none" strike="noStrike" cap="none" spc="0" normalizeH="0" dirty="0">
                <a:ln>
                  <a:noFill/>
                </a:ln>
                <a:solidFill>
                  <a:srgbClr val="182A5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upisa ponude</a:t>
            </a:r>
            <a:endParaRPr kumimoji="0" lang="hr-HR" sz="900" b="0" i="0" u="none" strike="noStrike" cap="none" spc="0" normalizeH="0" baseline="0" dirty="0">
              <a:ln>
                <a:noFill/>
              </a:ln>
              <a:solidFill>
                <a:srgbClr val="182A54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13928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1026" y="98926"/>
            <a:ext cx="10515600" cy="648129"/>
          </a:xfrm>
        </p:spPr>
        <p:txBody>
          <a:bodyPr/>
          <a:lstStyle/>
          <a:p>
            <a:r>
              <a:rPr lang="hr-HR" dirty="0"/>
              <a:t>Pregled Mojih ponuda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8</a:t>
            </a:fld>
            <a:endParaRPr lang="hr-HR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29823" y="2539353"/>
            <a:ext cx="3026177" cy="38565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Popis ponuda ulagatelja i detalji ponude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96" y="479230"/>
            <a:ext cx="2552880" cy="568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67" y="1413688"/>
            <a:ext cx="2133124" cy="474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76" y="1402913"/>
            <a:ext cx="2137964" cy="475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Left-Right Arrow 8"/>
          <p:cNvSpPr/>
          <p:nvPr/>
        </p:nvSpPr>
        <p:spPr>
          <a:xfrm>
            <a:off x="9403691" y="1987633"/>
            <a:ext cx="463685" cy="252000"/>
          </a:xfrm>
          <a:prstGeom prst="leftRightArrow">
            <a:avLst/>
          </a:prstGeom>
          <a:solidFill>
            <a:srgbClr val="182A5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spc="0" normalizeH="0" baseline="0">
              <a:ln>
                <a:noFill/>
              </a:ln>
              <a:solidFill>
                <a:schemeClr val="accent2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3009252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1026" y="98926"/>
            <a:ext cx="10515600" cy="648129"/>
          </a:xfrm>
        </p:spPr>
        <p:txBody>
          <a:bodyPr/>
          <a:lstStyle/>
          <a:p>
            <a:r>
              <a:rPr lang="hr-HR" dirty="0"/>
              <a:t>Poništavanje ponude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9</a:t>
            </a:fld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26" y="1413686"/>
            <a:ext cx="2133124" cy="474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15" y="1413687"/>
            <a:ext cx="2133123" cy="474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34" y="1413687"/>
            <a:ext cx="2133123" cy="474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ircular Arrow 7"/>
          <p:cNvSpPr/>
          <p:nvPr/>
        </p:nvSpPr>
        <p:spPr>
          <a:xfrm>
            <a:off x="9336199" y="1001763"/>
            <a:ext cx="716377" cy="751322"/>
          </a:xfrm>
          <a:prstGeom prst="circularArrow">
            <a:avLst/>
          </a:prstGeom>
          <a:solidFill>
            <a:srgbClr val="182A5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spc="0" normalizeH="0" baseline="0">
              <a:ln>
                <a:noFill/>
              </a:ln>
              <a:solidFill>
                <a:schemeClr val="accent2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92" y="4223892"/>
            <a:ext cx="187942" cy="214791"/>
          </a:xfrm>
          <a:prstGeom prst="rect">
            <a:avLst/>
          </a:prstGeom>
        </p:spPr>
      </p:pic>
      <p:sp>
        <p:nvSpPr>
          <p:cNvPr id="10" name="Curved Up Arrow 9"/>
          <p:cNvSpPr/>
          <p:nvPr/>
        </p:nvSpPr>
        <p:spPr>
          <a:xfrm rot="20922179">
            <a:off x="6860260" y="4540092"/>
            <a:ext cx="2133225" cy="448464"/>
          </a:xfrm>
          <a:prstGeom prst="curvedUpArrow">
            <a:avLst>
              <a:gd name="adj1" fmla="val 7654"/>
              <a:gd name="adj2" fmla="val 50000"/>
              <a:gd name="adj3" fmla="val 25000"/>
            </a:avLst>
          </a:prstGeom>
          <a:solidFill>
            <a:srgbClr val="FF0000"/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spc="0" normalizeH="0" baseline="0">
              <a:ln>
                <a:noFill/>
              </a:ln>
              <a:solidFill>
                <a:schemeClr val="accent2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953180-46CE-1B7F-D6C2-3ED8A2141F2B}"/>
              </a:ext>
            </a:extLst>
          </p:cNvPr>
          <p:cNvSpPr txBox="1">
            <a:spLocks/>
          </p:cNvSpPr>
          <p:nvPr/>
        </p:nvSpPr>
        <p:spPr>
          <a:xfrm>
            <a:off x="529822" y="2584342"/>
            <a:ext cx="3231145" cy="124818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Upisanu ponudu moguće je poništiti za vrijeme trajanja upisa emisije vrijednosnih papira</a:t>
            </a:r>
          </a:p>
        </p:txBody>
      </p:sp>
    </p:spTree>
    <p:extLst>
      <p:ext uri="{BB962C8B-B14F-4D97-AF65-F5344CB8AC3E}">
        <p14:creationId xmlns:p14="http://schemas.microsoft.com/office/powerpoint/2010/main" val="6016436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1254E6-B533-475E-934E-A0F6049FC6E7}">
  <we:reference id="wa200006805" version="1.0.0.0" store="en-US" storeType="OMEX"/>
  <we:alternateReferences>
    <we:reference id="WA200006805" version="1.0.0.0" store="WA20000680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4766</TotalTime>
  <Words>185</Words>
  <Application>Microsoft Office PowerPoint</Application>
  <PresentationFormat>Široki zaslon</PresentationFormat>
  <Paragraphs>68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Source Sans Pro</vt:lpstr>
      <vt:lpstr>UniCredit</vt:lpstr>
      <vt:lpstr>Tema sustava Office</vt:lpstr>
      <vt:lpstr>PowerPoint prezentacija</vt:lpstr>
      <vt:lpstr>PowerPoint prezentacija</vt:lpstr>
      <vt:lpstr>Ulaz u aplikaciju</vt:lpstr>
      <vt:lpstr>Aktivacija</vt:lpstr>
      <vt:lpstr>Prijava</vt:lpstr>
      <vt:lpstr>Pregled emisija</vt:lpstr>
      <vt:lpstr>Upis ponude</vt:lpstr>
      <vt:lpstr>Pregled Mojih ponuda</vt:lpstr>
      <vt:lpstr>Poništavanje ponude</vt:lpstr>
      <vt:lpstr>Profil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Ministry of Finance</dc:creator>
  <cp:lastModifiedBy>Vera Fistrić</cp:lastModifiedBy>
  <cp:revision>568</cp:revision>
  <cp:lastPrinted>2025-05-15T10:55:43Z</cp:lastPrinted>
  <dcterms:created xsi:type="dcterms:W3CDTF">2023-10-11T07:00:45Z</dcterms:created>
  <dcterms:modified xsi:type="dcterms:W3CDTF">2025-05-20T11:19:12Z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1ab742f-39a8-4a62-9744-1e8791e01e71_Enabled">
    <vt:lpwstr>true</vt:lpwstr>
  </property>
  <property fmtid="{D5CDD505-2E9C-101B-9397-08002B2CF9AE}" pid="3" name="MSIP_Label_d1ab742f-39a8-4a62-9744-1e8791e01e71_SetDate">
    <vt:lpwstr>2024-02-07T14:38:43Z</vt:lpwstr>
  </property>
  <property fmtid="{D5CDD505-2E9C-101B-9397-08002B2CF9AE}" pid="4" name="MSIP_Label_d1ab742f-39a8-4a62-9744-1e8791e01e71_Method">
    <vt:lpwstr>Privileged</vt:lpwstr>
  </property>
  <property fmtid="{D5CDD505-2E9C-101B-9397-08002B2CF9AE}" pid="5" name="MSIP_Label_d1ab742f-39a8-4a62-9744-1e8791e01e71_Name">
    <vt:lpwstr>test</vt:lpwstr>
  </property>
  <property fmtid="{D5CDD505-2E9C-101B-9397-08002B2CF9AE}" pid="6" name="MSIP_Label_d1ab742f-39a8-4a62-9744-1e8791e01e71_SiteId">
    <vt:lpwstr>f48894ec-930b-40d5-9326-43383e17b59f</vt:lpwstr>
  </property>
  <property fmtid="{D5CDD505-2E9C-101B-9397-08002B2CF9AE}" pid="7" name="MSIP_Label_d1ab742f-39a8-4a62-9744-1e8791e01e71_ActionId">
    <vt:lpwstr>1c67c104-fdf4-445b-b7bb-280447f859bb</vt:lpwstr>
  </property>
  <property fmtid="{D5CDD505-2E9C-101B-9397-08002B2CF9AE}" pid="8" name="MSIP_Label_d1ab742f-39a8-4a62-9744-1e8791e01e71_ContentBits">
    <vt:lpwstr>0</vt:lpwstr>
  </property>
</Properties>
</file>