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346" r:id="rId3"/>
    <p:sldId id="304" r:id="rId4"/>
    <p:sldId id="319" r:id="rId5"/>
    <p:sldId id="320" r:id="rId6"/>
    <p:sldId id="337" r:id="rId7"/>
    <p:sldId id="280" r:id="rId8"/>
    <p:sldId id="345" r:id="rId9"/>
    <p:sldId id="290" r:id="rId10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FIN" initials="MFIN" lastIdx="2" clrIdx="0">
    <p:extLst>
      <p:ext uri="{19B8F6BF-5375-455C-9EA6-DF929625EA0E}">
        <p15:presenceInfo xmlns:p15="http://schemas.microsoft.com/office/powerpoint/2012/main" userId="MF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E43"/>
    <a:srgbClr val="002060"/>
    <a:srgbClr val="000C52"/>
    <a:srgbClr val="D0BC00"/>
    <a:srgbClr val="B05400"/>
    <a:srgbClr val="A47100"/>
    <a:srgbClr val="A42B3A"/>
    <a:srgbClr val="9C2F3B"/>
    <a:srgbClr val="FF6D6D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1C698-2801-4A40-85D9-378E1AE0CE2C}" v="2" dt="2024-02-13T06:48:44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ijetli stil 2 - Isticanj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dana Soldo" userId="9bc8ff81-c0b9-45bb-8f09-a88223e3d42a" providerId="ADAL" clId="{41E551ED-F034-4EF4-9665-A16EAA082084}"/>
    <pc:docChg chg="undo custSel modSld">
      <pc:chgData name="Gordana Soldo" userId="9bc8ff81-c0b9-45bb-8f09-a88223e3d42a" providerId="ADAL" clId="{41E551ED-F034-4EF4-9665-A16EAA082084}" dt="2024-02-12T08:01:27.270" v="38" actId="1076"/>
      <pc:docMkLst>
        <pc:docMk/>
      </pc:docMkLst>
      <pc:sldChg chg="addSp modSp mod">
        <pc:chgData name="Gordana Soldo" userId="9bc8ff81-c0b9-45bb-8f09-a88223e3d42a" providerId="ADAL" clId="{41E551ED-F034-4EF4-9665-A16EAA082084}" dt="2024-02-12T08:01:27.270" v="38" actId="1076"/>
        <pc:sldMkLst>
          <pc:docMk/>
          <pc:sldMk cId="1350976263" sldId="295"/>
        </pc:sldMkLst>
        <pc:picChg chg="add mod">
          <ac:chgData name="Gordana Soldo" userId="9bc8ff81-c0b9-45bb-8f09-a88223e3d42a" providerId="ADAL" clId="{41E551ED-F034-4EF4-9665-A16EAA082084}" dt="2024-02-12T08:01:27.270" v="38" actId="1076"/>
          <ac:picMkLst>
            <pc:docMk/>
            <pc:sldMk cId="1350976263" sldId="295"/>
            <ac:picMk id="6" creationId="{B929ACAC-D80B-C1E2-5281-4E9C62034726}"/>
          </ac:picMkLst>
        </pc:picChg>
      </pc:sldChg>
      <pc:sldChg chg="addSp modSp mod">
        <pc:chgData name="Gordana Soldo" userId="9bc8ff81-c0b9-45bb-8f09-a88223e3d42a" providerId="ADAL" clId="{41E551ED-F034-4EF4-9665-A16EAA082084}" dt="2024-02-12T08:01:11.379" v="35" actId="1076"/>
        <pc:sldMkLst>
          <pc:docMk/>
          <pc:sldMk cId="985936157" sldId="297"/>
        </pc:sldMkLst>
        <pc:spChg chg="mod">
          <ac:chgData name="Gordana Soldo" userId="9bc8ff81-c0b9-45bb-8f09-a88223e3d42a" providerId="ADAL" clId="{41E551ED-F034-4EF4-9665-A16EAA082084}" dt="2024-02-12T08:01:03.673" v="32" actId="20577"/>
          <ac:spMkLst>
            <pc:docMk/>
            <pc:sldMk cId="985936157" sldId="297"/>
            <ac:spMk id="2" creationId="{00000000-0000-0000-0000-000000000000}"/>
          </ac:spMkLst>
        </pc:spChg>
        <pc:grpChg chg="mod">
          <ac:chgData name="Gordana Soldo" userId="9bc8ff81-c0b9-45bb-8f09-a88223e3d42a" providerId="ADAL" clId="{41E551ED-F034-4EF4-9665-A16EAA082084}" dt="2024-02-12T08:00:40.279" v="2" actId="1076"/>
          <ac:grpSpMkLst>
            <pc:docMk/>
            <pc:sldMk cId="985936157" sldId="297"/>
            <ac:grpSpMk id="53" creationId="{9A7BE4F4-08B6-40EA-9097-A7040E69EF05}"/>
          </ac:grpSpMkLst>
        </pc:grpChg>
        <pc:picChg chg="add mod">
          <ac:chgData name="Gordana Soldo" userId="9bc8ff81-c0b9-45bb-8f09-a88223e3d42a" providerId="ADAL" clId="{41E551ED-F034-4EF4-9665-A16EAA082084}" dt="2024-02-12T08:01:11.379" v="35" actId="1076"/>
          <ac:picMkLst>
            <pc:docMk/>
            <pc:sldMk cId="985936157" sldId="297"/>
            <ac:picMk id="8" creationId="{518EA632-FC2D-D1D1-681A-A0E820E22183}"/>
          </ac:picMkLst>
        </pc:picChg>
      </pc:sldChg>
    </pc:docChg>
  </pc:docChgLst>
  <pc:docChgLst>
    <pc:chgData name="Vera Fistrić" userId="f5c6bf6b-c3fa-4263-9c25-3e2dca8640e3" providerId="ADAL" clId="{64A1C698-2801-4A40-85D9-378E1AE0CE2C}"/>
    <pc:docChg chg="modSld">
      <pc:chgData name="Vera Fistrić" userId="f5c6bf6b-c3fa-4263-9c25-3e2dca8640e3" providerId="ADAL" clId="{64A1C698-2801-4A40-85D9-378E1AE0CE2C}" dt="2024-02-13T06:49:01.072" v="4" actId="6549"/>
      <pc:docMkLst>
        <pc:docMk/>
      </pc:docMkLst>
      <pc:sldChg chg="modSp mod">
        <pc:chgData name="Vera Fistrić" userId="f5c6bf6b-c3fa-4263-9c25-3e2dca8640e3" providerId="ADAL" clId="{64A1C698-2801-4A40-85D9-378E1AE0CE2C}" dt="2024-02-13T06:49:01.072" v="4" actId="6549"/>
        <pc:sldMkLst>
          <pc:docMk/>
          <pc:sldMk cId="1778270302" sldId="305"/>
        </pc:sldMkLst>
        <pc:spChg chg="mod">
          <ac:chgData name="Vera Fistrić" userId="f5c6bf6b-c3fa-4263-9c25-3e2dca8640e3" providerId="ADAL" clId="{64A1C698-2801-4A40-85D9-378E1AE0CE2C}" dt="2024-02-13T06:49:01.072" v="4" actId="6549"/>
          <ac:spMkLst>
            <pc:docMk/>
            <pc:sldMk cId="1778270302" sldId="305"/>
            <ac:spMk id="4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43419-388D-4F42-8901-AF50C1DC1F6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D280BCF-05B7-4397-A150-87AF449D0C80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900" dirty="0" smtClean="0">
              <a:latin typeface="+mn-lt"/>
              <a:cs typeface="Arial" panose="020B0604020202020204" pitchFamily="34" charset="0"/>
            </a:rPr>
            <a:t>Imatelji Trezorskih zapisa oznake </a:t>
          </a:r>
          <a:r>
            <a:rPr lang="hr-HR" sz="1900" u="sng" dirty="0" smtClean="0">
              <a:latin typeface="+mn-lt"/>
              <a:cs typeface="Arial" panose="020B0604020202020204" pitchFamily="34" charset="0"/>
            </a:rPr>
            <a:t>RHMF-T-523C upisanih u lipnju 2024.</a:t>
          </a:r>
          <a:endParaRPr lang="hr-HR" sz="1900" u="sng" dirty="0">
            <a:latin typeface="+mn-lt"/>
            <a:cs typeface="Arial" panose="020B0604020202020204" pitchFamily="34" charset="0"/>
          </a:endParaRPr>
        </a:p>
      </dgm:t>
    </dgm:pt>
    <dgm:pt modelId="{F02EA534-63B7-4940-AEA9-15278DADAF33}" type="parTrans" cxnId="{284E5989-E969-4D63-BC7A-6F5F7D4BB743}">
      <dgm:prSet/>
      <dgm:spPr/>
      <dgm:t>
        <a:bodyPr/>
        <a:lstStyle/>
        <a:p>
          <a:endParaRPr lang="hr-HR"/>
        </a:p>
      </dgm:t>
    </dgm:pt>
    <dgm:pt modelId="{68F09F7F-62A0-479F-8A8B-89250BA506E6}" type="sibTrans" cxnId="{284E5989-E969-4D63-BC7A-6F5F7D4BB74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hr-HR"/>
        </a:p>
      </dgm:t>
    </dgm:pt>
    <dgm:pt modelId="{96ABF956-00EE-437B-81D2-87EC18E606C9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900" dirty="0" smtClean="0">
              <a:latin typeface="+mn-lt"/>
              <a:cs typeface="Arial" panose="020B0604020202020204" pitchFamily="34" charset="0"/>
            </a:rPr>
            <a:t>Tijekom razdoblja upisa od 26. svibnja do 2. lipnja 2025.</a:t>
          </a:r>
          <a:endParaRPr lang="hr-HR" sz="1900" dirty="0">
            <a:latin typeface="+mn-lt"/>
            <a:cs typeface="Arial" panose="020B0604020202020204" pitchFamily="34" charset="0"/>
          </a:endParaRPr>
        </a:p>
      </dgm:t>
    </dgm:pt>
    <dgm:pt modelId="{55A3EFB0-2886-4070-83BC-D8CE5EF2074C}" type="parTrans" cxnId="{A3F1FC3F-A022-4851-BD5E-5B0EC9B96DDA}">
      <dgm:prSet/>
      <dgm:spPr/>
      <dgm:t>
        <a:bodyPr/>
        <a:lstStyle/>
        <a:p>
          <a:endParaRPr lang="hr-HR"/>
        </a:p>
      </dgm:t>
    </dgm:pt>
    <dgm:pt modelId="{8C9290D9-36B8-4D07-9BE1-68BBFBC90D74}" type="sibTrans" cxnId="{A3F1FC3F-A022-4851-BD5E-5B0EC9B96DDA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hr-HR"/>
        </a:p>
      </dgm:t>
    </dgm:pt>
    <dgm:pt modelId="{77C9DB39-6C88-4994-99AF-ABE755BC3C8F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900" b="0" dirty="0" smtClean="0">
              <a:latin typeface="+mn-lt"/>
              <a:cs typeface="Arial" panose="020B0604020202020204" pitchFamily="34" charset="0"/>
            </a:rPr>
            <a:t>Ponudu za upis nove emisije Trezorskih zapisa oznake</a:t>
          </a:r>
        </a:p>
        <a:p>
          <a:r>
            <a:rPr lang="hr-HR" sz="1900" b="0" dirty="0" smtClean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 </a:t>
          </a:r>
          <a:r>
            <a:rPr lang="hr-HR" sz="1900" b="0" u="sng" dirty="0" smtClean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RHMF-T-623N</a:t>
          </a:r>
        </a:p>
        <a:p>
          <a:r>
            <a:rPr lang="hr-HR" sz="1900" b="0" u="none" dirty="0" smtClean="0">
              <a:latin typeface="+mn-lt"/>
              <a:cs typeface="Arial" panose="020B0604020202020204" pitchFamily="34" charset="0"/>
            </a:rPr>
            <a:t> mogu podmiriti</a:t>
          </a:r>
          <a:endParaRPr lang="hr-HR" sz="1900" b="0" u="none" dirty="0">
            <a:latin typeface="+mn-lt"/>
            <a:cs typeface="Arial" panose="020B0604020202020204" pitchFamily="34" charset="0"/>
          </a:endParaRPr>
        </a:p>
      </dgm:t>
    </dgm:pt>
    <dgm:pt modelId="{785B2F40-4C57-4992-8290-590B396836D1}" type="parTrans" cxnId="{16C6C569-1710-41F8-A9A6-1E29A8E32667}">
      <dgm:prSet/>
      <dgm:spPr/>
      <dgm:t>
        <a:bodyPr/>
        <a:lstStyle/>
        <a:p>
          <a:endParaRPr lang="hr-HR"/>
        </a:p>
      </dgm:t>
    </dgm:pt>
    <dgm:pt modelId="{A7B32B98-4CBC-4ABE-80FA-2015BD3D87A7}" type="sibTrans" cxnId="{16C6C569-1710-41F8-A9A6-1E29A8E32667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hr-HR"/>
        </a:p>
      </dgm:t>
    </dgm:pt>
    <dgm:pt modelId="{DD158B4D-374D-4516-9F89-2D86BC4DA1C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900" u="sng" dirty="0" smtClean="0">
              <a:latin typeface="+mn-lt"/>
              <a:cs typeface="Arial" panose="020B0604020202020204" pitchFamily="34" charset="0"/>
            </a:rPr>
            <a:t>REINVESTIRANJEM iznosa koji dospijeva 5. lipnja 2025.</a:t>
          </a:r>
        </a:p>
        <a:p>
          <a:r>
            <a:rPr lang="hr-HR" sz="1900" dirty="0" smtClean="0">
              <a:latin typeface="+mn-lt"/>
              <a:cs typeface="Arial" panose="020B0604020202020204" pitchFamily="34" charset="0"/>
            </a:rPr>
            <a:t>(korištenjem raspoloživih sredstava na računu </a:t>
          </a:r>
          <a:r>
            <a:rPr lang="hr-HR" sz="1900" dirty="0" err="1" smtClean="0">
              <a:latin typeface="+mn-lt"/>
              <a:cs typeface="Arial" panose="020B0604020202020204" pitchFamily="34" charset="0"/>
            </a:rPr>
            <a:t>Ulagatelja</a:t>
          </a:r>
          <a:r>
            <a:rPr lang="hr-HR" sz="1900" dirty="0" smtClean="0">
              <a:latin typeface="+mn-lt"/>
              <a:cs typeface="Arial" panose="020B0604020202020204" pitchFamily="34" charset="0"/>
            </a:rPr>
            <a:t> u SKDD-u)</a:t>
          </a:r>
          <a:endParaRPr lang="hr-HR" sz="1900" dirty="0">
            <a:latin typeface="+mn-lt"/>
            <a:cs typeface="Arial" panose="020B0604020202020204" pitchFamily="34" charset="0"/>
          </a:endParaRPr>
        </a:p>
      </dgm:t>
    </dgm:pt>
    <dgm:pt modelId="{3D9A5FC7-B02E-4B8A-B68A-87272CDDCE1F}" type="parTrans" cxnId="{782A4F5D-81C6-4D6B-9039-9A130AB55711}">
      <dgm:prSet/>
      <dgm:spPr/>
      <dgm:t>
        <a:bodyPr/>
        <a:lstStyle/>
        <a:p>
          <a:endParaRPr lang="hr-HR"/>
        </a:p>
      </dgm:t>
    </dgm:pt>
    <dgm:pt modelId="{C8DA443D-C8CD-45A0-AA5C-9205487C6106}" type="sibTrans" cxnId="{782A4F5D-81C6-4D6B-9039-9A130AB55711}">
      <dgm:prSet/>
      <dgm:spPr/>
      <dgm:t>
        <a:bodyPr/>
        <a:lstStyle/>
        <a:p>
          <a:endParaRPr lang="hr-HR"/>
        </a:p>
      </dgm:t>
    </dgm:pt>
    <dgm:pt modelId="{B630638C-5269-4CF2-A614-77DEBC3B4504}" type="pres">
      <dgm:prSet presAssocID="{EDD43419-388D-4F42-8901-AF50C1DC1F6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C5726CE-B194-4255-B6D0-74A6EAF8A587}" type="pres">
      <dgm:prSet presAssocID="{AD280BCF-05B7-4397-A150-87AF449D0C80}" presName="node" presStyleLbl="node1" presStyleIdx="0" presStyleCnt="4" custScaleX="28286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5B8472-E615-4D6F-9FAF-44C68C791192}" type="pres">
      <dgm:prSet presAssocID="{68F09F7F-62A0-479F-8A8B-89250BA506E6}" presName="sibTrans" presStyleLbl="sibTrans2D1" presStyleIdx="0" presStyleCnt="3"/>
      <dgm:spPr/>
      <dgm:t>
        <a:bodyPr/>
        <a:lstStyle/>
        <a:p>
          <a:endParaRPr lang="hr-HR"/>
        </a:p>
      </dgm:t>
    </dgm:pt>
    <dgm:pt modelId="{B6DA70AD-D85D-4DA9-BD3C-9486F2041499}" type="pres">
      <dgm:prSet presAssocID="{68F09F7F-62A0-479F-8A8B-89250BA506E6}" presName="connectorText" presStyleLbl="sibTrans2D1" presStyleIdx="0" presStyleCnt="3"/>
      <dgm:spPr/>
      <dgm:t>
        <a:bodyPr/>
        <a:lstStyle/>
        <a:p>
          <a:endParaRPr lang="hr-HR"/>
        </a:p>
      </dgm:t>
    </dgm:pt>
    <dgm:pt modelId="{2885B676-4759-4758-89D7-E37F05105A49}" type="pres">
      <dgm:prSet presAssocID="{96ABF956-00EE-437B-81D2-87EC18E606C9}" presName="node" presStyleLbl="node1" presStyleIdx="1" presStyleCnt="4" custScaleX="20556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E75959-E606-4FE8-A632-EDE5DBACFB3F}" type="pres">
      <dgm:prSet presAssocID="{8C9290D9-36B8-4D07-9BE1-68BBFBC90D74}" presName="sibTrans" presStyleLbl="sibTrans2D1" presStyleIdx="1" presStyleCnt="3"/>
      <dgm:spPr/>
      <dgm:t>
        <a:bodyPr/>
        <a:lstStyle/>
        <a:p>
          <a:endParaRPr lang="hr-HR"/>
        </a:p>
      </dgm:t>
    </dgm:pt>
    <dgm:pt modelId="{3CB54E92-2DCF-4123-99B6-98944171F713}" type="pres">
      <dgm:prSet presAssocID="{8C9290D9-36B8-4D07-9BE1-68BBFBC90D74}" presName="connectorText" presStyleLbl="sibTrans2D1" presStyleIdx="1" presStyleCnt="3"/>
      <dgm:spPr/>
      <dgm:t>
        <a:bodyPr/>
        <a:lstStyle/>
        <a:p>
          <a:endParaRPr lang="hr-HR"/>
        </a:p>
      </dgm:t>
    </dgm:pt>
    <dgm:pt modelId="{F2258A0B-A994-4973-B13E-D7D634F13F99}" type="pres">
      <dgm:prSet presAssocID="{77C9DB39-6C88-4994-99AF-ABE755BC3C8F}" presName="node" presStyleLbl="node1" presStyleIdx="2" presStyleCnt="4" custScaleX="205563" custScaleY="18193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A057A37-BA5F-4FE0-BFBD-F4448B92DAB5}" type="pres">
      <dgm:prSet presAssocID="{A7B32B98-4CBC-4ABE-80FA-2015BD3D87A7}" presName="sibTrans" presStyleLbl="sibTrans2D1" presStyleIdx="2" presStyleCnt="3" custAng="0" custLinFactNeighborX="2871" custLinFactNeighborY="7178"/>
      <dgm:spPr/>
      <dgm:t>
        <a:bodyPr/>
        <a:lstStyle/>
        <a:p>
          <a:endParaRPr lang="hr-HR"/>
        </a:p>
      </dgm:t>
    </dgm:pt>
    <dgm:pt modelId="{3AC0D30E-E54D-4CAF-80EE-980D6BE15906}" type="pres">
      <dgm:prSet presAssocID="{A7B32B98-4CBC-4ABE-80FA-2015BD3D87A7}" presName="connectorText" presStyleLbl="sibTrans2D1" presStyleIdx="2" presStyleCnt="3"/>
      <dgm:spPr/>
      <dgm:t>
        <a:bodyPr/>
        <a:lstStyle/>
        <a:p>
          <a:endParaRPr lang="hr-HR"/>
        </a:p>
      </dgm:t>
    </dgm:pt>
    <dgm:pt modelId="{F0F40692-3593-44DE-834F-D3B992DD6C2F}" type="pres">
      <dgm:prSet presAssocID="{DD158B4D-374D-4516-9F89-2D86BC4DA1C3}" presName="node" presStyleLbl="node1" presStyleIdx="3" presStyleCnt="4" custScaleX="209056" custScaleY="96705" custLinFactNeighborX="806" custLinFactNeighborY="253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D0BDFF8-B9A2-4D15-9465-7C915D193AA8}" type="presOf" srcId="{A7B32B98-4CBC-4ABE-80FA-2015BD3D87A7}" destId="{AA057A37-BA5F-4FE0-BFBD-F4448B92DAB5}" srcOrd="0" destOrd="0" presId="urn:microsoft.com/office/officeart/2005/8/layout/process2"/>
    <dgm:cxn modelId="{782A4F5D-81C6-4D6B-9039-9A130AB55711}" srcId="{EDD43419-388D-4F42-8901-AF50C1DC1F6E}" destId="{DD158B4D-374D-4516-9F89-2D86BC4DA1C3}" srcOrd="3" destOrd="0" parTransId="{3D9A5FC7-B02E-4B8A-B68A-87272CDDCE1F}" sibTransId="{C8DA443D-C8CD-45A0-AA5C-9205487C6106}"/>
    <dgm:cxn modelId="{159AEAA1-3537-4CF4-9047-A1C878CA085E}" type="presOf" srcId="{A7B32B98-4CBC-4ABE-80FA-2015BD3D87A7}" destId="{3AC0D30E-E54D-4CAF-80EE-980D6BE15906}" srcOrd="1" destOrd="0" presId="urn:microsoft.com/office/officeart/2005/8/layout/process2"/>
    <dgm:cxn modelId="{E0A00E4D-515B-459F-ACEA-DB04761CCB7F}" type="presOf" srcId="{AD280BCF-05B7-4397-A150-87AF449D0C80}" destId="{1C5726CE-B194-4255-B6D0-74A6EAF8A587}" srcOrd="0" destOrd="0" presId="urn:microsoft.com/office/officeart/2005/8/layout/process2"/>
    <dgm:cxn modelId="{B34D7AB8-2763-43CB-9508-958D300D6CE3}" type="presOf" srcId="{96ABF956-00EE-437B-81D2-87EC18E606C9}" destId="{2885B676-4759-4758-89D7-E37F05105A49}" srcOrd="0" destOrd="0" presId="urn:microsoft.com/office/officeart/2005/8/layout/process2"/>
    <dgm:cxn modelId="{812B1FD6-36F9-4B67-A164-49F6C83BE454}" type="presOf" srcId="{DD158B4D-374D-4516-9F89-2D86BC4DA1C3}" destId="{F0F40692-3593-44DE-834F-D3B992DD6C2F}" srcOrd="0" destOrd="0" presId="urn:microsoft.com/office/officeart/2005/8/layout/process2"/>
    <dgm:cxn modelId="{181905AA-25D9-436F-8E00-415C82080505}" type="presOf" srcId="{68F09F7F-62A0-479F-8A8B-89250BA506E6}" destId="{ED5B8472-E615-4D6F-9FAF-44C68C791192}" srcOrd="0" destOrd="0" presId="urn:microsoft.com/office/officeart/2005/8/layout/process2"/>
    <dgm:cxn modelId="{16C6C569-1710-41F8-A9A6-1E29A8E32667}" srcId="{EDD43419-388D-4F42-8901-AF50C1DC1F6E}" destId="{77C9DB39-6C88-4994-99AF-ABE755BC3C8F}" srcOrd="2" destOrd="0" parTransId="{785B2F40-4C57-4992-8290-590B396836D1}" sibTransId="{A7B32B98-4CBC-4ABE-80FA-2015BD3D87A7}"/>
    <dgm:cxn modelId="{A3F1FC3F-A022-4851-BD5E-5B0EC9B96DDA}" srcId="{EDD43419-388D-4F42-8901-AF50C1DC1F6E}" destId="{96ABF956-00EE-437B-81D2-87EC18E606C9}" srcOrd="1" destOrd="0" parTransId="{55A3EFB0-2886-4070-83BC-D8CE5EF2074C}" sibTransId="{8C9290D9-36B8-4D07-9BE1-68BBFBC90D74}"/>
    <dgm:cxn modelId="{284E5989-E969-4D63-BC7A-6F5F7D4BB743}" srcId="{EDD43419-388D-4F42-8901-AF50C1DC1F6E}" destId="{AD280BCF-05B7-4397-A150-87AF449D0C80}" srcOrd="0" destOrd="0" parTransId="{F02EA534-63B7-4940-AEA9-15278DADAF33}" sibTransId="{68F09F7F-62A0-479F-8A8B-89250BA506E6}"/>
    <dgm:cxn modelId="{A52E3144-486C-46DD-BF92-232016A092C9}" type="presOf" srcId="{68F09F7F-62A0-479F-8A8B-89250BA506E6}" destId="{B6DA70AD-D85D-4DA9-BD3C-9486F2041499}" srcOrd="1" destOrd="0" presId="urn:microsoft.com/office/officeart/2005/8/layout/process2"/>
    <dgm:cxn modelId="{DE1D8B80-B3A8-4A53-BD0F-045E7A97980E}" type="presOf" srcId="{8C9290D9-36B8-4D07-9BE1-68BBFBC90D74}" destId="{B8E75959-E606-4FE8-A632-EDE5DBACFB3F}" srcOrd="0" destOrd="0" presId="urn:microsoft.com/office/officeart/2005/8/layout/process2"/>
    <dgm:cxn modelId="{84915FE8-D0BA-4D8C-BD3D-BE00DA17B383}" type="presOf" srcId="{77C9DB39-6C88-4994-99AF-ABE755BC3C8F}" destId="{F2258A0B-A994-4973-B13E-D7D634F13F99}" srcOrd="0" destOrd="0" presId="urn:microsoft.com/office/officeart/2005/8/layout/process2"/>
    <dgm:cxn modelId="{AB05000B-1F10-43EE-9EB7-A7934A698C62}" type="presOf" srcId="{8C9290D9-36B8-4D07-9BE1-68BBFBC90D74}" destId="{3CB54E92-2DCF-4123-99B6-98944171F713}" srcOrd="1" destOrd="0" presId="urn:microsoft.com/office/officeart/2005/8/layout/process2"/>
    <dgm:cxn modelId="{F6217709-7AD1-47E9-A446-1D3773D84A50}" type="presOf" srcId="{EDD43419-388D-4F42-8901-AF50C1DC1F6E}" destId="{B630638C-5269-4CF2-A614-77DEBC3B4504}" srcOrd="0" destOrd="0" presId="urn:microsoft.com/office/officeart/2005/8/layout/process2"/>
    <dgm:cxn modelId="{EAC38CD9-3B55-4E81-9995-89378428AE8D}" type="presParOf" srcId="{B630638C-5269-4CF2-A614-77DEBC3B4504}" destId="{1C5726CE-B194-4255-B6D0-74A6EAF8A587}" srcOrd="0" destOrd="0" presId="urn:microsoft.com/office/officeart/2005/8/layout/process2"/>
    <dgm:cxn modelId="{E71622C6-3CFD-4A9D-A26A-4E899F65E0CB}" type="presParOf" srcId="{B630638C-5269-4CF2-A614-77DEBC3B4504}" destId="{ED5B8472-E615-4D6F-9FAF-44C68C791192}" srcOrd="1" destOrd="0" presId="urn:microsoft.com/office/officeart/2005/8/layout/process2"/>
    <dgm:cxn modelId="{75A2F820-5C54-4B28-814F-0985DDF73569}" type="presParOf" srcId="{ED5B8472-E615-4D6F-9FAF-44C68C791192}" destId="{B6DA70AD-D85D-4DA9-BD3C-9486F2041499}" srcOrd="0" destOrd="0" presId="urn:microsoft.com/office/officeart/2005/8/layout/process2"/>
    <dgm:cxn modelId="{45533D49-E487-4AC5-95B8-BF026FE6CF42}" type="presParOf" srcId="{B630638C-5269-4CF2-A614-77DEBC3B4504}" destId="{2885B676-4759-4758-89D7-E37F05105A49}" srcOrd="2" destOrd="0" presId="urn:microsoft.com/office/officeart/2005/8/layout/process2"/>
    <dgm:cxn modelId="{1F51894A-1443-45B8-B42B-67069BF37698}" type="presParOf" srcId="{B630638C-5269-4CF2-A614-77DEBC3B4504}" destId="{B8E75959-E606-4FE8-A632-EDE5DBACFB3F}" srcOrd="3" destOrd="0" presId="urn:microsoft.com/office/officeart/2005/8/layout/process2"/>
    <dgm:cxn modelId="{FE592F51-2081-49CE-9FAA-D4D831ED1DE1}" type="presParOf" srcId="{B8E75959-E606-4FE8-A632-EDE5DBACFB3F}" destId="{3CB54E92-2DCF-4123-99B6-98944171F713}" srcOrd="0" destOrd="0" presId="urn:microsoft.com/office/officeart/2005/8/layout/process2"/>
    <dgm:cxn modelId="{263330C7-3B8E-4CB9-959D-A7EF08425C66}" type="presParOf" srcId="{B630638C-5269-4CF2-A614-77DEBC3B4504}" destId="{F2258A0B-A994-4973-B13E-D7D634F13F99}" srcOrd="4" destOrd="0" presId="urn:microsoft.com/office/officeart/2005/8/layout/process2"/>
    <dgm:cxn modelId="{411CE11B-C0B5-46D1-AD54-6C910BEC44C1}" type="presParOf" srcId="{B630638C-5269-4CF2-A614-77DEBC3B4504}" destId="{AA057A37-BA5F-4FE0-BFBD-F4448B92DAB5}" srcOrd="5" destOrd="0" presId="urn:microsoft.com/office/officeart/2005/8/layout/process2"/>
    <dgm:cxn modelId="{0ACEC6D9-7B7D-4955-9133-E061EEFD507B}" type="presParOf" srcId="{AA057A37-BA5F-4FE0-BFBD-F4448B92DAB5}" destId="{3AC0D30E-E54D-4CAF-80EE-980D6BE15906}" srcOrd="0" destOrd="0" presId="urn:microsoft.com/office/officeart/2005/8/layout/process2"/>
    <dgm:cxn modelId="{FA112595-AD05-4E25-B432-C328F7638128}" type="presParOf" srcId="{B630638C-5269-4CF2-A614-77DEBC3B4504}" destId="{F0F40692-3593-44DE-834F-D3B992DD6C2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2C62D-626B-4F26-AF00-AEA5E98BF96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52EF00B-C354-4209-A5E8-0E73720FFAFE}">
      <dgm:prSet phldrT="[Tekst]" custT="1"/>
      <dgm:spPr>
        <a:solidFill>
          <a:srgbClr val="002060"/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hr-HR" sz="2200" dirty="0" smtClean="0"/>
            <a:t>I. </a:t>
          </a:r>
        </a:p>
        <a:p>
          <a:r>
            <a:rPr lang="hr-HR" sz="2200" dirty="0" smtClean="0"/>
            <a:t>Preuzimanje aplikacije </a:t>
          </a:r>
          <a:endParaRPr lang="hr-HR" sz="2200" dirty="0"/>
        </a:p>
      </dgm:t>
    </dgm:pt>
    <dgm:pt modelId="{31195916-217C-49BC-BF7C-85670E8D03BB}" type="parTrans" cxnId="{57A7658C-D5D6-4A9A-867F-3A7202624254}">
      <dgm:prSet/>
      <dgm:spPr/>
      <dgm:t>
        <a:bodyPr/>
        <a:lstStyle/>
        <a:p>
          <a:endParaRPr lang="hr-HR"/>
        </a:p>
      </dgm:t>
    </dgm:pt>
    <dgm:pt modelId="{B0302FB3-584B-4976-B77C-B6202F9EF662}" type="sibTrans" cxnId="{57A7658C-D5D6-4A9A-867F-3A7202624254}">
      <dgm:prSet/>
      <dgm:spPr/>
      <dgm:t>
        <a:bodyPr/>
        <a:lstStyle/>
        <a:p>
          <a:endParaRPr lang="hr-HR"/>
        </a:p>
      </dgm:t>
    </dgm:pt>
    <dgm:pt modelId="{1479F422-E78B-495C-957A-F4569365D928}">
      <dgm:prSet phldrT="[Tekst]"/>
      <dgm:spPr/>
      <dgm:t>
        <a:bodyPr/>
        <a:lstStyle/>
        <a:p>
          <a:r>
            <a:rPr lang="hr-HR" dirty="0" smtClean="0"/>
            <a:t> Google </a:t>
          </a:r>
          <a:r>
            <a:rPr lang="hr-HR" dirty="0" err="1" smtClean="0"/>
            <a:t>Play</a:t>
          </a:r>
          <a:r>
            <a:rPr lang="hr-HR" dirty="0" smtClean="0"/>
            <a:t> (Android)</a:t>
          </a:r>
          <a:endParaRPr lang="hr-HR" dirty="0"/>
        </a:p>
      </dgm:t>
    </dgm:pt>
    <dgm:pt modelId="{9783BA3C-9D64-48D1-9E86-7E86BC59A43F}" type="parTrans" cxnId="{1740A244-EE7B-45F2-A07A-98E3F60D676F}">
      <dgm:prSet/>
      <dgm:spPr/>
      <dgm:t>
        <a:bodyPr/>
        <a:lstStyle/>
        <a:p>
          <a:endParaRPr lang="hr-HR"/>
        </a:p>
      </dgm:t>
    </dgm:pt>
    <dgm:pt modelId="{164F5CDC-F100-4BCD-8A29-34E1BBEF9D75}" type="sibTrans" cxnId="{1740A244-EE7B-45F2-A07A-98E3F60D676F}">
      <dgm:prSet/>
      <dgm:spPr/>
      <dgm:t>
        <a:bodyPr/>
        <a:lstStyle/>
        <a:p>
          <a:endParaRPr lang="hr-HR"/>
        </a:p>
      </dgm:t>
    </dgm:pt>
    <dgm:pt modelId="{F4471584-CD3D-4B13-8720-4957C80BBBF5}">
      <dgm:prSet phldrT="[Tekst]" custT="1"/>
      <dgm:spPr>
        <a:solidFill>
          <a:srgbClr val="002060"/>
        </a:solidFill>
      </dgm:spPr>
      <dgm:t>
        <a:bodyPr/>
        <a:lstStyle/>
        <a:p>
          <a:r>
            <a:rPr lang="hr-HR" sz="2200" dirty="0" smtClean="0"/>
            <a:t>II.</a:t>
          </a:r>
        </a:p>
        <a:p>
          <a:r>
            <a:rPr lang="hr-HR" sz="2200" dirty="0" smtClean="0"/>
            <a:t> Generiranje kontrolnog broja i KOD-a</a:t>
          </a:r>
        </a:p>
        <a:p>
          <a:r>
            <a:rPr lang="hr-HR" sz="2200" dirty="0" smtClean="0"/>
            <a:t>(dostupan QR kod) </a:t>
          </a:r>
          <a:endParaRPr lang="hr-HR" sz="2200" dirty="0"/>
        </a:p>
      </dgm:t>
    </dgm:pt>
    <dgm:pt modelId="{0CBE15BE-0439-49D8-914D-AEAE35930397}" type="parTrans" cxnId="{DC11DD3E-D4BB-40AA-9CC0-D6059A7F7A4C}">
      <dgm:prSet/>
      <dgm:spPr/>
      <dgm:t>
        <a:bodyPr/>
        <a:lstStyle/>
        <a:p>
          <a:endParaRPr lang="hr-HR"/>
        </a:p>
      </dgm:t>
    </dgm:pt>
    <dgm:pt modelId="{037D3269-DA0D-4FFA-A4EE-9847214D52D7}" type="sibTrans" cxnId="{DC11DD3E-D4BB-40AA-9CC0-D6059A7F7A4C}">
      <dgm:prSet/>
      <dgm:spPr/>
      <dgm:t>
        <a:bodyPr/>
        <a:lstStyle/>
        <a:p>
          <a:endParaRPr lang="hr-HR"/>
        </a:p>
      </dgm:t>
    </dgm:pt>
    <dgm:pt modelId="{BF270802-6689-43CB-AAAE-FCBAE5F6CBA4}">
      <dgm:prSet phldrT="[Tekst]"/>
      <dgm:spPr/>
      <dgm:t>
        <a:bodyPr/>
        <a:lstStyle/>
        <a:p>
          <a:r>
            <a:rPr lang="hr-HR" dirty="0" smtClean="0"/>
            <a:t>Prijavom na      E-RIZNICU</a:t>
          </a:r>
          <a:endParaRPr lang="hr-HR" dirty="0"/>
        </a:p>
      </dgm:t>
    </dgm:pt>
    <dgm:pt modelId="{0B4E82E7-89DE-4FD3-A52E-0AB1B1B04CF2}" type="parTrans" cxnId="{E14053C3-564D-4424-AA85-976172E04FBC}">
      <dgm:prSet/>
      <dgm:spPr/>
      <dgm:t>
        <a:bodyPr/>
        <a:lstStyle/>
        <a:p>
          <a:endParaRPr lang="hr-HR"/>
        </a:p>
      </dgm:t>
    </dgm:pt>
    <dgm:pt modelId="{026EC568-DB43-43C6-B226-3741112DC7CE}" type="sibTrans" cxnId="{E14053C3-564D-4424-AA85-976172E04FBC}">
      <dgm:prSet/>
      <dgm:spPr/>
      <dgm:t>
        <a:bodyPr/>
        <a:lstStyle/>
        <a:p>
          <a:endParaRPr lang="hr-HR"/>
        </a:p>
      </dgm:t>
    </dgm:pt>
    <dgm:pt modelId="{36C38AB0-FAF7-4E58-A9F1-0DE60FB8609E}">
      <dgm:prSet phldrT="[Tekst]" custT="1"/>
      <dgm:spPr>
        <a:solidFill>
          <a:srgbClr val="002060"/>
        </a:solidFill>
      </dgm:spPr>
      <dgm:t>
        <a:bodyPr/>
        <a:lstStyle/>
        <a:p>
          <a:pPr algn="ctr"/>
          <a:r>
            <a:rPr lang="hr-HR" sz="2200" dirty="0" smtClean="0"/>
            <a:t>III. </a:t>
          </a:r>
        </a:p>
        <a:p>
          <a:pPr algn="ctr"/>
          <a:r>
            <a:rPr lang="hr-HR" sz="2200" dirty="0" smtClean="0"/>
            <a:t>Aktivacija</a:t>
          </a:r>
        </a:p>
        <a:p>
          <a:pPr algn="ctr"/>
          <a:r>
            <a:rPr lang="hr-HR" sz="2200" dirty="0" smtClean="0"/>
            <a:t> M-RIZNICE</a:t>
          </a:r>
          <a:endParaRPr lang="hr-HR" sz="2200" dirty="0"/>
        </a:p>
      </dgm:t>
    </dgm:pt>
    <dgm:pt modelId="{8562A2DD-8C1C-4C2C-879A-D7432D3F088D}" type="parTrans" cxnId="{1EFB19D5-0615-4FCB-ADC4-243B8454AFFD}">
      <dgm:prSet/>
      <dgm:spPr/>
      <dgm:t>
        <a:bodyPr/>
        <a:lstStyle/>
        <a:p>
          <a:endParaRPr lang="hr-HR"/>
        </a:p>
      </dgm:t>
    </dgm:pt>
    <dgm:pt modelId="{4DD9EDE0-8991-4A2C-B8F5-8590BBB4A344}" type="sibTrans" cxnId="{1EFB19D5-0615-4FCB-ADC4-243B8454AFFD}">
      <dgm:prSet/>
      <dgm:spPr/>
      <dgm:t>
        <a:bodyPr/>
        <a:lstStyle/>
        <a:p>
          <a:endParaRPr lang="hr-HR"/>
        </a:p>
      </dgm:t>
    </dgm:pt>
    <dgm:pt modelId="{8E25689E-50FC-4222-973E-ED3934FB85FC}">
      <dgm:prSet phldrT="[Tekst]" custT="1"/>
      <dgm:spPr/>
      <dgm:t>
        <a:bodyPr/>
        <a:lstStyle/>
        <a:p>
          <a:r>
            <a:rPr lang="hr-HR" sz="1700" dirty="0" smtClean="0"/>
            <a:t>Postavljanje PIN-a (uz mogućnost biometrijske </a:t>
          </a:r>
          <a:r>
            <a:rPr lang="hr-HR" sz="1700" dirty="0" err="1" smtClean="0"/>
            <a:t>autentifikacije</a:t>
          </a:r>
          <a:r>
            <a:rPr lang="hr-HR" sz="1700" dirty="0" smtClean="0"/>
            <a:t>)</a:t>
          </a:r>
          <a:endParaRPr lang="hr-HR" sz="1700" dirty="0"/>
        </a:p>
      </dgm:t>
    </dgm:pt>
    <dgm:pt modelId="{2A6E5626-CC54-416E-97B2-D678F58A59E1}" type="parTrans" cxnId="{DC6C0607-C287-4BC9-AC62-16FCA83E86C8}">
      <dgm:prSet/>
      <dgm:spPr/>
      <dgm:t>
        <a:bodyPr/>
        <a:lstStyle/>
        <a:p>
          <a:endParaRPr lang="hr-HR"/>
        </a:p>
      </dgm:t>
    </dgm:pt>
    <dgm:pt modelId="{06A4A945-80A8-44C0-9FA5-1C89345E3BCC}" type="sibTrans" cxnId="{DC6C0607-C287-4BC9-AC62-16FCA83E86C8}">
      <dgm:prSet/>
      <dgm:spPr/>
      <dgm:t>
        <a:bodyPr/>
        <a:lstStyle/>
        <a:p>
          <a:endParaRPr lang="hr-HR"/>
        </a:p>
      </dgm:t>
    </dgm:pt>
    <dgm:pt modelId="{07175063-C3B3-488E-BE7B-A201FF2A88E7}">
      <dgm:prSet phldrT="[Tekst]"/>
      <dgm:spPr/>
      <dgm:t>
        <a:bodyPr/>
        <a:lstStyle/>
        <a:p>
          <a:r>
            <a:rPr lang="hr-HR" dirty="0" smtClean="0"/>
            <a:t> </a:t>
          </a:r>
          <a:r>
            <a:rPr lang="hr-HR" dirty="0" err="1" smtClean="0"/>
            <a:t>AppStore</a:t>
          </a:r>
          <a:r>
            <a:rPr lang="hr-HR" dirty="0" smtClean="0"/>
            <a:t> (</a:t>
          </a:r>
          <a:r>
            <a:rPr lang="hr-HR" dirty="0" err="1" smtClean="0"/>
            <a:t>iOS</a:t>
          </a:r>
          <a:r>
            <a:rPr lang="hr-HR" dirty="0" smtClean="0"/>
            <a:t>)</a:t>
          </a:r>
          <a:endParaRPr lang="hr-HR" dirty="0"/>
        </a:p>
      </dgm:t>
    </dgm:pt>
    <dgm:pt modelId="{FE7BB78E-D388-4AA1-A920-3770E05934DE}" type="parTrans" cxnId="{C1096B4C-6E4E-4660-ADF1-E6B3E60E92A6}">
      <dgm:prSet/>
      <dgm:spPr/>
      <dgm:t>
        <a:bodyPr/>
        <a:lstStyle/>
        <a:p>
          <a:endParaRPr lang="hr-HR"/>
        </a:p>
      </dgm:t>
    </dgm:pt>
    <dgm:pt modelId="{CAF91C12-4752-41F1-B5C2-18F030F8F0FE}" type="sibTrans" cxnId="{C1096B4C-6E4E-4660-ADF1-E6B3E60E92A6}">
      <dgm:prSet/>
      <dgm:spPr/>
      <dgm:t>
        <a:bodyPr/>
        <a:lstStyle/>
        <a:p>
          <a:endParaRPr lang="hr-HR"/>
        </a:p>
      </dgm:t>
    </dgm:pt>
    <dgm:pt modelId="{C97E7820-D915-4610-B6B6-E7CF9F287D29}" type="pres">
      <dgm:prSet presAssocID="{81F2C62D-626B-4F26-AF00-AEA5E98BF96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57B95BE6-03E2-43DC-A40F-FE92CB6E9F2E}" type="pres">
      <dgm:prSet presAssocID="{052EF00B-C354-4209-A5E8-0E73720FFAFE}" presName="composite" presStyleCnt="0"/>
      <dgm:spPr/>
    </dgm:pt>
    <dgm:pt modelId="{E2C6E21A-E327-4431-9366-DFF2C34F7E0D}" type="pres">
      <dgm:prSet presAssocID="{052EF00B-C354-4209-A5E8-0E73720FFAFE}" presName="bentUpArrow1" presStyleLbl="alignImgPlace1" presStyleIdx="0" presStyleCnt="2"/>
      <dgm:spPr>
        <a:solidFill>
          <a:schemeClr val="accent5">
            <a:lumMod val="75000"/>
          </a:schemeClr>
        </a:solidFill>
      </dgm:spPr>
    </dgm:pt>
    <dgm:pt modelId="{5A2A490A-5132-4BA9-885C-67DA69C2B95B}" type="pres">
      <dgm:prSet presAssocID="{052EF00B-C354-4209-A5E8-0E73720FFAFE}" presName="ParentText" presStyleLbl="node1" presStyleIdx="0" presStyleCnt="3" custScaleX="93728" custScaleY="890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FFF68B7-06E4-4C38-A5DA-D74458AAED4E}" type="pres">
      <dgm:prSet presAssocID="{052EF00B-C354-4209-A5E8-0E73720FFAFE}" presName="ChildText" presStyleLbl="revTx" presStyleIdx="0" presStyleCnt="3" custScaleX="1119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07B83DE-F83C-4703-B113-F1565D6199AE}" type="pres">
      <dgm:prSet presAssocID="{B0302FB3-584B-4976-B77C-B6202F9EF662}" presName="sibTrans" presStyleCnt="0"/>
      <dgm:spPr/>
    </dgm:pt>
    <dgm:pt modelId="{A834350D-42E2-4165-B312-AF6BFF36D72C}" type="pres">
      <dgm:prSet presAssocID="{F4471584-CD3D-4B13-8720-4957C80BBBF5}" presName="composite" presStyleCnt="0"/>
      <dgm:spPr/>
    </dgm:pt>
    <dgm:pt modelId="{E8ACB1F5-DA98-4AFE-A4AF-8E1C8644A768}" type="pres">
      <dgm:prSet presAssocID="{F4471584-CD3D-4B13-8720-4957C80BBBF5}" presName="bentUpArrow1" presStyleLbl="alignImgPlace1" presStyleIdx="1" presStyleCnt="2"/>
      <dgm:spPr>
        <a:solidFill>
          <a:schemeClr val="accent5">
            <a:lumMod val="75000"/>
          </a:schemeClr>
        </a:solidFill>
      </dgm:spPr>
    </dgm:pt>
    <dgm:pt modelId="{EBB78CE7-FC0E-4F5A-9C26-ABC330FFCD07}" type="pres">
      <dgm:prSet presAssocID="{F4471584-CD3D-4B13-8720-4957C80BBBF5}" presName="ParentText" presStyleLbl="node1" presStyleIdx="1" presStyleCnt="3" custScaleX="127601" custScaleY="152370" custLinFactNeighborX="-4973" custLinFactNeighborY="-1420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7CC47C8-9D20-410C-ABF3-AE93C81D0A9B}" type="pres">
      <dgm:prSet presAssocID="{F4471584-CD3D-4B13-8720-4957C80BBBF5}" presName="ChildText" presStyleLbl="revTx" presStyleIdx="1" presStyleCnt="3" custScaleX="106268" custLinFactNeighborX="13378" custLinFactNeighborY="-245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CBF1A62-E5A0-426D-BE54-1C99F16B0F2E}" type="pres">
      <dgm:prSet presAssocID="{037D3269-DA0D-4FFA-A4EE-9847214D52D7}" presName="sibTrans" presStyleCnt="0"/>
      <dgm:spPr/>
    </dgm:pt>
    <dgm:pt modelId="{1BA254D1-A961-4675-A2A4-BD8FE65FFD68}" type="pres">
      <dgm:prSet presAssocID="{36C38AB0-FAF7-4E58-A9F1-0DE60FB8609E}" presName="composite" presStyleCnt="0"/>
      <dgm:spPr/>
    </dgm:pt>
    <dgm:pt modelId="{2685ECD2-883F-4B16-9FC1-4BDB3378506B}" type="pres">
      <dgm:prSet presAssocID="{36C38AB0-FAF7-4E58-A9F1-0DE60FB8609E}" presName="ParentText" presStyleLbl="node1" presStyleIdx="2" presStyleCnt="3" custScaleX="95567" custScaleY="99099" custLinFactNeighborX="9060" custLinFactNeighborY="-7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12E54A7-FBA2-4EE5-A151-203D0B93F6B0}" type="pres">
      <dgm:prSet presAssocID="{36C38AB0-FAF7-4E58-A9F1-0DE60FB8609E}" presName="FinalChildText" presStyleLbl="revTx" presStyleIdx="2" presStyleCnt="3" custScaleX="138385" custScaleY="88805" custLinFactNeighborX="293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C6C0607-C287-4BC9-AC62-16FCA83E86C8}" srcId="{36C38AB0-FAF7-4E58-A9F1-0DE60FB8609E}" destId="{8E25689E-50FC-4222-973E-ED3934FB85FC}" srcOrd="0" destOrd="0" parTransId="{2A6E5626-CC54-416E-97B2-D678F58A59E1}" sibTransId="{06A4A945-80A8-44C0-9FA5-1C89345E3BCC}"/>
    <dgm:cxn modelId="{69433A31-CFFB-4AA8-B9B5-F18004A9A7F8}" type="presOf" srcId="{07175063-C3B3-488E-BE7B-A201FF2A88E7}" destId="{3FFF68B7-06E4-4C38-A5DA-D74458AAED4E}" srcOrd="0" destOrd="1" presId="urn:microsoft.com/office/officeart/2005/8/layout/StepDownProcess"/>
    <dgm:cxn modelId="{8B4E0E17-CB04-403E-B9A5-AED6BB7D33CD}" type="presOf" srcId="{BF270802-6689-43CB-AAAE-FCBAE5F6CBA4}" destId="{37CC47C8-9D20-410C-ABF3-AE93C81D0A9B}" srcOrd="0" destOrd="0" presId="urn:microsoft.com/office/officeart/2005/8/layout/StepDownProcess"/>
    <dgm:cxn modelId="{E1B26996-DA89-4AF8-9638-4340136210E3}" type="presOf" srcId="{1479F422-E78B-495C-957A-F4569365D928}" destId="{3FFF68B7-06E4-4C38-A5DA-D74458AAED4E}" srcOrd="0" destOrd="0" presId="urn:microsoft.com/office/officeart/2005/8/layout/StepDownProcess"/>
    <dgm:cxn modelId="{B5B3A4D9-C31A-42E6-83D8-098DD0F23290}" type="presOf" srcId="{8E25689E-50FC-4222-973E-ED3934FB85FC}" destId="{312E54A7-FBA2-4EE5-A151-203D0B93F6B0}" srcOrd="0" destOrd="0" presId="urn:microsoft.com/office/officeart/2005/8/layout/StepDownProcess"/>
    <dgm:cxn modelId="{F45CE1CD-759A-440F-B3DC-3D5CEB81383E}" type="presOf" srcId="{052EF00B-C354-4209-A5E8-0E73720FFAFE}" destId="{5A2A490A-5132-4BA9-885C-67DA69C2B95B}" srcOrd="0" destOrd="0" presId="urn:microsoft.com/office/officeart/2005/8/layout/StepDownProcess"/>
    <dgm:cxn modelId="{C8D827EB-ADD1-42F4-A2E0-16427E0F4707}" type="presOf" srcId="{81F2C62D-626B-4F26-AF00-AEA5E98BF961}" destId="{C97E7820-D915-4610-B6B6-E7CF9F287D29}" srcOrd="0" destOrd="0" presId="urn:microsoft.com/office/officeart/2005/8/layout/StepDownProcess"/>
    <dgm:cxn modelId="{1EFB19D5-0615-4FCB-ADC4-243B8454AFFD}" srcId="{81F2C62D-626B-4F26-AF00-AEA5E98BF961}" destId="{36C38AB0-FAF7-4E58-A9F1-0DE60FB8609E}" srcOrd="2" destOrd="0" parTransId="{8562A2DD-8C1C-4C2C-879A-D7432D3F088D}" sibTransId="{4DD9EDE0-8991-4A2C-B8F5-8590BBB4A344}"/>
    <dgm:cxn modelId="{C1096B4C-6E4E-4660-ADF1-E6B3E60E92A6}" srcId="{052EF00B-C354-4209-A5E8-0E73720FFAFE}" destId="{07175063-C3B3-488E-BE7B-A201FF2A88E7}" srcOrd="1" destOrd="0" parTransId="{FE7BB78E-D388-4AA1-A920-3770E05934DE}" sibTransId="{CAF91C12-4752-41F1-B5C2-18F030F8F0FE}"/>
    <dgm:cxn modelId="{1740A244-EE7B-45F2-A07A-98E3F60D676F}" srcId="{052EF00B-C354-4209-A5E8-0E73720FFAFE}" destId="{1479F422-E78B-495C-957A-F4569365D928}" srcOrd="0" destOrd="0" parTransId="{9783BA3C-9D64-48D1-9E86-7E86BC59A43F}" sibTransId="{164F5CDC-F100-4BCD-8A29-34E1BBEF9D75}"/>
    <dgm:cxn modelId="{E14053C3-564D-4424-AA85-976172E04FBC}" srcId="{F4471584-CD3D-4B13-8720-4957C80BBBF5}" destId="{BF270802-6689-43CB-AAAE-FCBAE5F6CBA4}" srcOrd="0" destOrd="0" parTransId="{0B4E82E7-89DE-4FD3-A52E-0AB1B1B04CF2}" sibTransId="{026EC568-DB43-43C6-B226-3741112DC7CE}"/>
    <dgm:cxn modelId="{657EE393-D67B-450F-8858-2EE4312CD210}" type="presOf" srcId="{F4471584-CD3D-4B13-8720-4957C80BBBF5}" destId="{EBB78CE7-FC0E-4F5A-9C26-ABC330FFCD07}" srcOrd="0" destOrd="0" presId="urn:microsoft.com/office/officeart/2005/8/layout/StepDownProcess"/>
    <dgm:cxn modelId="{DC11DD3E-D4BB-40AA-9CC0-D6059A7F7A4C}" srcId="{81F2C62D-626B-4F26-AF00-AEA5E98BF961}" destId="{F4471584-CD3D-4B13-8720-4957C80BBBF5}" srcOrd="1" destOrd="0" parTransId="{0CBE15BE-0439-49D8-914D-AEAE35930397}" sibTransId="{037D3269-DA0D-4FFA-A4EE-9847214D52D7}"/>
    <dgm:cxn modelId="{57A7658C-D5D6-4A9A-867F-3A7202624254}" srcId="{81F2C62D-626B-4F26-AF00-AEA5E98BF961}" destId="{052EF00B-C354-4209-A5E8-0E73720FFAFE}" srcOrd="0" destOrd="0" parTransId="{31195916-217C-49BC-BF7C-85670E8D03BB}" sibTransId="{B0302FB3-584B-4976-B77C-B6202F9EF662}"/>
    <dgm:cxn modelId="{51AC7871-2CB5-4FAE-97E5-47874458E87E}" type="presOf" srcId="{36C38AB0-FAF7-4E58-A9F1-0DE60FB8609E}" destId="{2685ECD2-883F-4B16-9FC1-4BDB3378506B}" srcOrd="0" destOrd="0" presId="urn:microsoft.com/office/officeart/2005/8/layout/StepDownProcess"/>
    <dgm:cxn modelId="{FF13EF62-3E4C-45A8-8E61-D59214421987}" type="presParOf" srcId="{C97E7820-D915-4610-B6B6-E7CF9F287D29}" destId="{57B95BE6-03E2-43DC-A40F-FE92CB6E9F2E}" srcOrd="0" destOrd="0" presId="urn:microsoft.com/office/officeart/2005/8/layout/StepDownProcess"/>
    <dgm:cxn modelId="{3DADCCBA-307F-4AF0-9ECA-43FBBDE7B73F}" type="presParOf" srcId="{57B95BE6-03E2-43DC-A40F-FE92CB6E9F2E}" destId="{E2C6E21A-E327-4431-9366-DFF2C34F7E0D}" srcOrd="0" destOrd="0" presId="urn:microsoft.com/office/officeart/2005/8/layout/StepDownProcess"/>
    <dgm:cxn modelId="{97AF0579-3D90-4CE0-94A1-571FE0A17BD4}" type="presParOf" srcId="{57B95BE6-03E2-43DC-A40F-FE92CB6E9F2E}" destId="{5A2A490A-5132-4BA9-885C-67DA69C2B95B}" srcOrd="1" destOrd="0" presId="urn:microsoft.com/office/officeart/2005/8/layout/StepDownProcess"/>
    <dgm:cxn modelId="{E52B5FA6-5CB9-45C7-AF9F-DE6AF1E52555}" type="presParOf" srcId="{57B95BE6-03E2-43DC-A40F-FE92CB6E9F2E}" destId="{3FFF68B7-06E4-4C38-A5DA-D74458AAED4E}" srcOrd="2" destOrd="0" presId="urn:microsoft.com/office/officeart/2005/8/layout/StepDownProcess"/>
    <dgm:cxn modelId="{5ECA58C5-AE0E-4B7F-8125-E72CC553F57D}" type="presParOf" srcId="{C97E7820-D915-4610-B6B6-E7CF9F287D29}" destId="{B07B83DE-F83C-4703-B113-F1565D6199AE}" srcOrd="1" destOrd="0" presId="urn:microsoft.com/office/officeart/2005/8/layout/StepDownProcess"/>
    <dgm:cxn modelId="{5DE31E50-CD0C-46DC-8569-EEEF50F936AA}" type="presParOf" srcId="{C97E7820-D915-4610-B6B6-E7CF9F287D29}" destId="{A834350D-42E2-4165-B312-AF6BFF36D72C}" srcOrd="2" destOrd="0" presId="urn:microsoft.com/office/officeart/2005/8/layout/StepDownProcess"/>
    <dgm:cxn modelId="{9A609C97-DCBC-48BF-90E7-3BAB7D64F699}" type="presParOf" srcId="{A834350D-42E2-4165-B312-AF6BFF36D72C}" destId="{E8ACB1F5-DA98-4AFE-A4AF-8E1C8644A768}" srcOrd="0" destOrd="0" presId="urn:microsoft.com/office/officeart/2005/8/layout/StepDownProcess"/>
    <dgm:cxn modelId="{D3366BED-0BA6-4671-85FF-AD362F2F8FB5}" type="presParOf" srcId="{A834350D-42E2-4165-B312-AF6BFF36D72C}" destId="{EBB78CE7-FC0E-4F5A-9C26-ABC330FFCD07}" srcOrd="1" destOrd="0" presId="urn:microsoft.com/office/officeart/2005/8/layout/StepDownProcess"/>
    <dgm:cxn modelId="{7701C529-0A75-4AD7-9359-8ED297753A75}" type="presParOf" srcId="{A834350D-42E2-4165-B312-AF6BFF36D72C}" destId="{37CC47C8-9D20-410C-ABF3-AE93C81D0A9B}" srcOrd="2" destOrd="0" presId="urn:microsoft.com/office/officeart/2005/8/layout/StepDownProcess"/>
    <dgm:cxn modelId="{97A18949-29E2-429C-BA5B-CB3EDA4607F9}" type="presParOf" srcId="{C97E7820-D915-4610-B6B6-E7CF9F287D29}" destId="{1CBF1A62-E5A0-426D-BE54-1C99F16B0F2E}" srcOrd="3" destOrd="0" presId="urn:microsoft.com/office/officeart/2005/8/layout/StepDownProcess"/>
    <dgm:cxn modelId="{214C394D-6933-41DD-A90B-78DEF44E1319}" type="presParOf" srcId="{C97E7820-D915-4610-B6B6-E7CF9F287D29}" destId="{1BA254D1-A961-4675-A2A4-BD8FE65FFD68}" srcOrd="4" destOrd="0" presId="urn:microsoft.com/office/officeart/2005/8/layout/StepDownProcess"/>
    <dgm:cxn modelId="{3A020D7E-03AE-46C3-9E4D-FF18D4C909E9}" type="presParOf" srcId="{1BA254D1-A961-4675-A2A4-BD8FE65FFD68}" destId="{2685ECD2-883F-4B16-9FC1-4BDB3378506B}" srcOrd="0" destOrd="0" presId="urn:microsoft.com/office/officeart/2005/8/layout/StepDownProcess"/>
    <dgm:cxn modelId="{60F22089-2DF8-4B92-AD10-22C0E057AC8E}" type="presParOf" srcId="{1BA254D1-A961-4675-A2A4-BD8FE65FFD68}" destId="{312E54A7-FBA2-4EE5-A151-203D0B93F6B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726CE-B194-4255-B6D0-74A6EAF8A587}">
      <dsp:nvSpPr>
        <dsp:cNvPr id="0" name=""/>
        <dsp:cNvSpPr/>
      </dsp:nvSpPr>
      <dsp:spPr>
        <a:xfrm>
          <a:off x="-1070583" y="4951"/>
          <a:ext cx="9627239" cy="8508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>
              <a:latin typeface="+mn-lt"/>
              <a:cs typeface="Arial" panose="020B0604020202020204" pitchFamily="34" charset="0"/>
            </a:rPr>
            <a:t>Imatelji Trezorskih zapisa oznake </a:t>
          </a:r>
          <a:r>
            <a:rPr lang="hr-HR" sz="1900" u="sng" kern="1200" dirty="0" smtClean="0">
              <a:latin typeface="+mn-lt"/>
              <a:cs typeface="Arial" panose="020B0604020202020204" pitchFamily="34" charset="0"/>
            </a:rPr>
            <a:t>RHMF-T-523C upisanih u lipnju 2024.</a:t>
          </a:r>
          <a:endParaRPr lang="hr-HR" sz="1900" u="sng" kern="1200" dirty="0">
            <a:latin typeface="+mn-lt"/>
            <a:cs typeface="Arial" panose="020B0604020202020204" pitchFamily="34" charset="0"/>
          </a:endParaRPr>
        </a:p>
      </dsp:txBody>
      <dsp:txXfrm>
        <a:off x="-1045662" y="29872"/>
        <a:ext cx="9577397" cy="801020"/>
      </dsp:txXfrm>
    </dsp:sp>
    <dsp:sp modelId="{ED5B8472-E615-4D6F-9FAF-44C68C791192}">
      <dsp:nvSpPr>
        <dsp:cNvPr id="0" name=""/>
        <dsp:cNvSpPr/>
      </dsp:nvSpPr>
      <dsp:spPr>
        <a:xfrm rot="5400000">
          <a:off x="3583499" y="877085"/>
          <a:ext cx="319073" cy="3828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 rot="-5400000">
        <a:off x="3628170" y="908992"/>
        <a:ext cx="229732" cy="223351"/>
      </dsp:txXfrm>
    </dsp:sp>
    <dsp:sp modelId="{2885B676-4759-4758-89D7-E37F05105A49}">
      <dsp:nvSpPr>
        <dsp:cNvPr id="0" name=""/>
        <dsp:cNvSpPr/>
      </dsp:nvSpPr>
      <dsp:spPr>
        <a:xfrm>
          <a:off x="244918" y="1281245"/>
          <a:ext cx="6996235" cy="8508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>
              <a:latin typeface="+mn-lt"/>
              <a:cs typeface="Arial" panose="020B0604020202020204" pitchFamily="34" charset="0"/>
            </a:rPr>
            <a:t>Tijekom razdoblja upisa od 26. svibnja do 2. lipnja 2025.</a:t>
          </a:r>
          <a:endParaRPr lang="hr-HR" sz="1900" kern="1200" dirty="0">
            <a:latin typeface="+mn-lt"/>
            <a:cs typeface="Arial" panose="020B0604020202020204" pitchFamily="34" charset="0"/>
          </a:endParaRPr>
        </a:p>
      </dsp:txBody>
      <dsp:txXfrm>
        <a:off x="269839" y="1306166"/>
        <a:ext cx="6946393" cy="801020"/>
      </dsp:txXfrm>
    </dsp:sp>
    <dsp:sp modelId="{B8E75959-E606-4FE8-A632-EDE5DBACFB3F}">
      <dsp:nvSpPr>
        <dsp:cNvPr id="0" name=""/>
        <dsp:cNvSpPr/>
      </dsp:nvSpPr>
      <dsp:spPr>
        <a:xfrm rot="5400000">
          <a:off x="3583499" y="2153379"/>
          <a:ext cx="319073" cy="3828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 rot="-5400000">
        <a:off x="3628170" y="2185286"/>
        <a:ext cx="229732" cy="223351"/>
      </dsp:txXfrm>
    </dsp:sp>
    <dsp:sp modelId="{F2258A0B-A994-4973-B13E-D7D634F13F99}">
      <dsp:nvSpPr>
        <dsp:cNvPr id="0" name=""/>
        <dsp:cNvSpPr/>
      </dsp:nvSpPr>
      <dsp:spPr>
        <a:xfrm>
          <a:off x="244918" y="2557539"/>
          <a:ext cx="6996235" cy="1547991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0" kern="1200" dirty="0" smtClean="0">
              <a:latin typeface="+mn-lt"/>
              <a:cs typeface="Arial" panose="020B0604020202020204" pitchFamily="34" charset="0"/>
            </a:rPr>
            <a:t>Ponudu za upis nove emisije Trezorskih zapisa oznake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0" kern="1200" dirty="0" smtClean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 </a:t>
          </a:r>
          <a:r>
            <a:rPr lang="hr-HR" sz="1900" b="0" u="sng" kern="1200" dirty="0" smtClean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RHMF-T-623N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0" u="none" kern="1200" dirty="0" smtClean="0">
              <a:latin typeface="+mn-lt"/>
              <a:cs typeface="Arial" panose="020B0604020202020204" pitchFamily="34" charset="0"/>
            </a:rPr>
            <a:t> mogu podmiriti</a:t>
          </a:r>
          <a:endParaRPr lang="hr-HR" sz="1900" b="0" u="none" kern="1200" dirty="0">
            <a:latin typeface="+mn-lt"/>
            <a:cs typeface="Arial" panose="020B0604020202020204" pitchFamily="34" charset="0"/>
          </a:endParaRPr>
        </a:p>
      </dsp:txBody>
      <dsp:txXfrm>
        <a:off x="290257" y="2602878"/>
        <a:ext cx="6905557" cy="1457313"/>
      </dsp:txXfrm>
    </dsp:sp>
    <dsp:sp modelId="{AA057A37-BA5F-4FE0-BFBD-F4448B92DAB5}">
      <dsp:nvSpPr>
        <dsp:cNvPr id="0" name=""/>
        <dsp:cNvSpPr/>
      </dsp:nvSpPr>
      <dsp:spPr>
        <a:xfrm rot="5341642">
          <a:off x="3607681" y="4156762"/>
          <a:ext cx="322833" cy="3828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 rot="-5400000">
        <a:off x="3653410" y="4186796"/>
        <a:ext cx="229732" cy="225983"/>
      </dsp:txXfrm>
    </dsp:sp>
    <dsp:sp modelId="{F0F40692-3593-44DE-834F-D3B992DD6C2F}">
      <dsp:nvSpPr>
        <dsp:cNvPr id="0" name=""/>
        <dsp:cNvSpPr/>
      </dsp:nvSpPr>
      <dsp:spPr>
        <a:xfrm>
          <a:off x="212908" y="4535914"/>
          <a:ext cx="7115118" cy="822826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u="sng" kern="1200" dirty="0" smtClean="0">
              <a:latin typeface="+mn-lt"/>
              <a:cs typeface="Arial" panose="020B0604020202020204" pitchFamily="34" charset="0"/>
            </a:rPr>
            <a:t>REINVESTIRANJEM iznosa koji dospijeva 5. lipnja 2025.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>
              <a:latin typeface="+mn-lt"/>
              <a:cs typeface="Arial" panose="020B0604020202020204" pitchFamily="34" charset="0"/>
            </a:rPr>
            <a:t>(korištenjem raspoloživih sredstava na računu </a:t>
          </a:r>
          <a:r>
            <a:rPr lang="hr-HR" sz="1900" kern="1200" dirty="0" err="1" smtClean="0">
              <a:latin typeface="+mn-lt"/>
              <a:cs typeface="Arial" panose="020B0604020202020204" pitchFamily="34" charset="0"/>
            </a:rPr>
            <a:t>Ulagatelja</a:t>
          </a:r>
          <a:r>
            <a:rPr lang="hr-HR" sz="1900" kern="1200" dirty="0" smtClean="0">
              <a:latin typeface="+mn-lt"/>
              <a:cs typeface="Arial" panose="020B0604020202020204" pitchFamily="34" charset="0"/>
            </a:rPr>
            <a:t> u SKDD-u)</a:t>
          </a:r>
          <a:endParaRPr lang="hr-HR" sz="1900" kern="1200" dirty="0">
            <a:latin typeface="+mn-lt"/>
            <a:cs typeface="Arial" panose="020B0604020202020204" pitchFamily="34" charset="0"/>
          </a:endParaRPr>
        </a:p>
      </dsp:txBody>
      <dsp:txXfrm>
        <a:off x="237008" y="4560014"/>
        <a:ext cx="7066918" cy="774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6E21A-E327-4431-9366-DFF2C34F7E0D}">
      <dsp:nvSpPr>
        <dsp:cNvPr id="0" name=""/>
        <dsp:cNvSpPr/>
      </dsp:nvSpPr>
      <dsp:spPr>
        <a:xfrm rot="5400000">
          <a:off x="696653" y="1251783"/>
          <a:ext cx="1177272" cy="13402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A490A-5132-4BA9-885C-67DA69C2B95B}">
      <dsp:nvSpPr>
        <dsp:cNvPr id="0" name=""/>
        <dsp:cNvSpPr/>
      </dsp:nvSpPr>
      <dsp:spPr>
        <a:xfrm>
          <a:off x="446897" y="22710"/>
          <a:ext cx="1857532" cy="1235304"/>
        </a:xfrm>
        <a:prstGeom prst="roundRect">
          <a:avLst>
            <a:gd name="adj" fmla="val 16670"/>
          </a:avLst>
        </a:prstGeom>
        <a:solidFill>
          <a:srgbClr val="002060"/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I.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Preuzimanje aplikacije </a:t>
          </a:r>
          <a:endParaRPr lang="hr-HR" sz="2200" kern="1200" dirty="0"/>
        </a:p>
      </dsp:txBody>
      <dsp:txXfrm>
        <a:off x="507210" y="83023"/>
        <a:ext cx="1736906" cy="1114678"/>
      </dsp:txXfrm>
    </dsp:sp>
    <dsp:sp modelId="{3FFF68B7-06E4-4C38-A5DA-D74458AAED4E}">
      <dsp:nvSpPr>
        <dsp:cNvPr id="0" name=""/>
        <dsp:cNvSpPr/>
      </dsp:nvSpPr>
      <dsp:spPr>
        <a:xfrm>
          <a:off x="2280716" y="79056"/>
          <a:ext cx="1613124" cy="1121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 Google </a:t>
          </a:r>
          <a:r>
            <a:rPr lang="hr-HR" sz="1600" kern="1200" dirty="0" err="1" smtClean="0"/>
            <a:t>Play</a:t>
          </a:r>
          <a:r>
            <a:rPr lang="hr-HR" sz="1600" kern="1200" dirty="0" smtClean="0"/>
            <a:t> (Android)</a:t>
          </a:r>
          <a:endParaRPr lang="hr-H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 </a:t>
          </a:r>
          <a:r>
            <a:rPr lang="hr-HR" sz="1600" kern="1200" dirty="0" err="1" smtClean="0"/>
            <a:t>AppStore</a:t>
          </a:r>
          <a:r>
            <a:rPr lang="hr-HR" sz="1600" kern="1200" dirty="0" smtClean="0"/>
            <a:t> (</a:t>
          </a:r>
          <a:r>
            <a:rPr lang="hr-HR" sz="1600" kern="1200" dirty="0" err="1" smtClean="0"/>
            <a:t>iOS</a:t>
          </a:r>
          <a:r>
            <a:rPr lang="hr-HR" sz="1600" kern="1200" dirty="0" smtClean="0"/>
            <a:t>)</a:t>
          </a:r>
          <a:endParaRPr lang="hr-HR" sz="1600" kern="1200" dirty="0"/>
        </a:p>
      </dsp:txBody>
      <dsp:txXfrm>
        <a:off x="2280716" y="79056"/>
        <a:ext cx="1613124" cy="1121211"/>
      </dsp:txXfrm>
    </dsp:sp>
    <dsp:sp modelId="{E8ACB1F5-DA98-4AFE-A4AF-8E1C8644A768}">
      <dsp:nvSpPr>
        <dsp:cNvPr id="0" name=""/>
        <dsp:cNvSpPr/>
      </dsp:nvSpPr>
      <dsp:spPr>
        <a:xfrm rot="5400000">
          <a:off x="2686839" y="3173331"/>
          <a:ext cx="1177272" cy="13402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B78CE7-FC0E-4F5A-9C26-ABC330FFCD07}">
      <dsp:nvSpPr>
        <dsp:cNvPr id="0" name=""/>
        <dsp:cNvSpPr/>
      </dsp:nvSpPr>
      <dsp:spPr>
        <a:xfrm>
          <a:off x="2002874" y="1307961"/>
          <a:ext cx="2528839" cy="2113705"/>
        </a:xfrm>
        <a:prstGeom prst="roundRect">
          <a:avLst>
            <a:gd name="adj" fmla="val 1667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II.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 Generiranje kontrolnog broja i KOD-a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(dostupan QR kod) </a:t>
          </a:r>
          <a:endParaRPr lang="hr-HR" sz="2200" kern="1200" dirty="0"/>
        </a:p>
      </dsp:txBody>
      <dsp:txXfrm>
        <a:off x="2106075" y="1411162"/>
        <a:ext cx="2322437" cy="1907303"/>
      </dsp:txXfrm>
    </dsp:sp>
    <dsp:sp modelId="{37CC47C8-9D20-410C-ABF3-AE93C81D0A9B}">
      <dsp:nvSpPr>
        <dsp:cNvPr id="0" name=""/>
        <dsp:cNvSpPr/>
      </dsp:nvSpPr>
      <dsp:spPr>
        <a:xfrm>
          <a:off x="4504424" y="1725257"/>
          <a:ext cx="1531743" cy="1121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/>
            <a:t>Prijavom na      E-RIZNICU</a:t>
          </a:r>
          <a:endParaRPr lang="hr-HR" sz="1600" kern="1200" dirty="0"/>
        </a:p>
      </dsp:txBody>
      <dsp:txXfrm>
        <a:off x="4504424" y="1725257"/>
        <a:ext cx="1531743" cy="1121211"/>
      </dsp:txXfrm>
    </dsp:sp>
    <dsp:sp modelId="{2685ECD2-883F-4B16-9FC1-4BDB3378506B}">
      <dsp:nvSpPr>
        <dsp:cNvPr id="0" name=""/>
        <dsp:cNvSpPr/>
      </dsp:nvSpPr>
      <dsp:spPr>
        <a:xfrm>
          <a:off x="3935518" y="3416354"/>
          <a:ext cx="1893978" cy="1374720"/>
        </a:xfrm>
        <a:prstGeom prst="roundRect">
          <a:avLst>
            <a:gd name="adj" fmla="val 1667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III.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Aktivacija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 M-RIZNICE</a:t>
          </a:r>
          <a:endParaRPr lang="hr-HR" sz="2200" kern="1200" dirty="0"/>
        </a:p>
      </dsp:txBody>
      <dsp:txXfrm>
        <a:off x="4002638" y="3483474"/>
        <a:ext cx="1759738" cy="1240480"/>
      </dsp:txXfrm>
    </dsp:sp>
    <dsp:sp modelId="{312E54A7-FBA2-4EE5-A151-203D0B93F6B0}">
      <dsp:nvSpPr>
        <dsp:cNvPr id="0" name=""/>
        <dsp:cNvSpPr/>
      </dsp:nvSpPr>
      <dsp:spPr>
        <a:xfrm>
          <a:off x="5840063" y="3615419"/>
          <a:ext cx="1994677" cy="99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Postavljanje PIN-a (uz mogućnost biometrijske </a:t>
          </a:r>
          <a:r>
            <a:rPr lang="hr-HR" sz="1700" kern="1200" dirty="0" err="1" smtClean="0"/>
            <a:t>autentifikacije</a:t>
          </a:r>
          <a:r>
            <a:rPr lang="hr-HR" sz="1700" kern="1200" dirty="0" smtClean="0"/>
            <a:t>)</a:t>
          </a:r>
          <a:endParaRPr lang="hr-HR" sz="1700" kern="1200" dirty="0"/>
        </a:p>
      </dsp:txBody>
      <dsp:txXfrm>
        <a:off x="5840063" y="3615419"/>
        <a:ext cx="1994677" cy="995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71561-048A-45AD-9061-7E05281D9FA8}" type="datetimeFigureOut">
              <a:rPr lang="hr-HR" smtClean="0"/>
              <a:t>21.05.2025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13DDD-A17E-4917-8E37-5C0AB2F084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887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9" indent="-171429">
              <a:buFont typeface="Arial" panose="020B0604020202020204" pitchFamily="34" charset="0"/>
              <a:buChar char="•"/>
            </a:pPr>
            <a:r>
              <a:rPr lang="hr-HR" dirty="0"/>
              <a:t>Pokrenuta</a:t>
            </a:r>
            <a:r>
              <a:rPr lang="hr-HR" baseline="0" dirty="0"/>
              <a:t> digitalna platforma E-riznica</a:t>
            </a:r>
          </a:p>
          <a:p>
            <a:pPr marL="171429" indent="-171429">
              <a:buFont typeface="Arial" panose="020B0604020202020204" pitchFamily="34" charset="0"/>
              <a:buChar char="•"/>
            </a:pPr>
            <a:endParaRPr lang="hr-HR" baseline="0" dirty="0"/>
          </a:p>
          <a:p>
            <a:pPr marL="171429" indent="-171429">
              <a:buFont typeface="Arial" panose="020B0604020202020204" pitchFamily="34" charset="0"/>
              <a:buChar char="•"/>
            </a:pPr>
            <a:r>
              <a:rPr lang="hr-HR" baseline="0" dirty="0"/>
              <a:t>Planiran je razvoj mobilne aplikacije m-riznica</a:t>
            </a:r>
          </a:p>
          <a:p>
            <a:endParaRPr lang="hr-HR" baseline="0" dirty="0"/>
          </a:p>
          <a:p>
            <a:pPr marL="171429" indent="-171429">
              <a:buFont typeface="Arial" panose="020B0604020202020204" pitchFamily="34" charset="0"/>
              <a:buChar char="•"/>
            </a:pPr>
            <a:r>
              <a:rPr lang="hr-HR" baseline="0" dirty="0"/>
              <a:t>Redoviti Kalendar izdanja trezorskih zapisa i državnih obveznica </a:t>
            </a:r>
          </a:p>
          <a:p>
            <a:pPr marL="171429" indent="-171429">
              <a:buFont typeface="Arial" panose="020B0604020202020204" pitchFamily="34" charset="0"/>
              <a:buChar char="•"/>
            </a:pPr>
            <a:endParaRPr lang="hr-HR" baseline="0" dirty="0"/>
          </a:p>
          <a:p>
            <a:pPr marL="171429" marR="0" lvl="0" indent="-171429" algn="l" defTabSz="9142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b="0" baseline="0" dirty="0"/>
              <a:t>Ulaskom u </a:t>
            </a:r>
            <a:r>
              <a:rPr lang="hr-HR" b="0" baseline="0" dirty="0" err="1"/>
              <a:t>eurozonu</a:t>
            </a:r>
            <a:r>
              <a:rPr lang="hr-HR" b="0" baseline="0" dirty="0"/>
              <a:t> eliminiran je valutni rizik, a kroz uspostavljanje </a:t>
            </a:r>
            <a:r>
              <a:rPr lang="hr-HR" baseline="0" dirty="0" err="1"/>
              <a:t>održavatelja</a:t>
            </a:r>
            <a:r>
              <a:rPr lang="hr-HR" baseline="0" dirty="0"/>
              <a:t> likvidnosti (</a:t>
            </a:r>
            <a:r>
              <a:rPr lang="hr-HR" baseline="0" dirty="0" err="1"/>
              <a:t>Market</a:t>
            </a:r>
            <a:r>
              <a:rPr lang="hr-HR" baseline="0" dirty="0"/>
              <a:t> Maker - Raiffeisen banka) eliminira se rizik likvidnosti na način da </a:t>
            </a:r>
            <a:r>
              <a:rPr lang="hr-HR" b="1" baseline="0" dirty="0"/>
              <a:t>građani sada mogu prodati državne obveznice i trezorske zapise u bilo kojem trenutku (i prije dospijeća), uz jamstvo da će uvijek postojati kupac po tržišnim uvjetima.</a:t>
            </a:r>
          </a:p>
          <a:p>
            <a:endParaRPr lang="hr-HR" baseline="0" dirty="0"/>
          </a:p>
          <a:p>
            <a:pPr marL="171429" indent="-171429">
              <a:buFont typeface="Arial" panose="020B0604020202020204" pitchFamily="34" charset="0"/>
              <a:buChar char="•"/>
            </a:pPr>
            <a:endParaRPr lang="hr-HR" b="1" baseline="0" dirty="0"/>
          </a:p>
          <a:p>
            <a:endParaRPr lang="hr-HR" b="1" baseline="0" dirty="0"/>
          </a:p>
          <a:p>
            <a:r>
              <a:rPr lang="hr-HR" baseline="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A7EC4-B870-4E08-9510-FC1783648C4C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963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3DDD-A17E-4917-8E37-5C0AB2F08421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3422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855907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422765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582657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9B79-9B04-4C9B-B70A-708352887787}" type="datetimeFigureOut">
              <a:rPr lang="hr-HR" smtClean="0"/>
              <a:t>21.05.2025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02EC-858B-4B11-A249-0DFB1283F0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03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/>
            <a:endParaRPr lang="hr-HR" altLang="sr-Latn-R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5" t="1154" r="30083" b="2354"/>
          <a:stretch/>
        </p:blipFill>
        <p:spPr>
          <a:xfrm>
            <a:off x="11590948" y="82216"/>
            <a:ext cx="452771" cy="600271"/>
          </a:xfrm>
          <a:prstGeom prst="rect">
            <a:avLst/>
          </a:prstGeom>
        </p:spPr>
      </p:pic>
      <p:sp>
        <p:nvSpPr>
          <p:cNvPr id="9" name="Naslov 8"/>
          <p:cNvSpPr>
            <a:spLocks noGrp="1"/>
          </p:cNvSpPr>
          <p:nvPr>
            <p:ph type="title"/>
          </p:nvPr>
        </p:nvSpPr>
        <p:spPr>
          <a:xfrm>
            <a:off x="129746" y="58286"/>
            <a:ext cx="10515600" cy="64812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hr-HR" dirty="0"/>
              <a:t>Uredite stil naslova matrice</a:t>
            </a:r>
          </a:p>
        </p:txBody>
      </p:sp>
      <p:sp>
        <p:nvSpPr>
          <p:cNvPr id="14" name="Rezervirano mjesto broja slajda 13"/>
          <p:cNvSpPr>
            <a:spLocks noGrp="1"/>
          </p:cNvSpPr>
          <p:nvPr>
            <p:ph type="sldNum" sz="quarter" idx="12"/>
          </p:nvPr>
        </p:nvSpPr>
        <p:spPr>
          <a:xfrm>
            <a:off x="11614476" y="6397539"/>
            <a:ext cx="405714" cy="3651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75092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144558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0546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20608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7146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582342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408022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939001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961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43498" y="2577735"/>
            <a:ext cx="7673586" cy="2717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tIns="108000" bIns="36000" anchor="ctr">
            <a:noAutofit/>
          </a:bodyPr>
          <a:lstStyle/>
          <a:p>
            <a:pPr eaLnBrk="1" hangingPunct="1"/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Ponuda Trezorskih zapisa</a:t>
            </a:r>
            <a:b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Republike Hrvatske</a:t>
            </a:r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200" b="1" dirty="0" smtClean="0">
                <a:solidFill>
                  <a:schemeClr val="accent5">
                    <a:lumMod val="50000"/>
                  </a:schemeClr>
                </a:solidFill>
              </a:rPr>
              <a:t>uz </a:t>
            </a:r>
            <a:r>
              <a:rPr lang="hr-HR" altLang="sr-Latn-RS" sz="2200" b="1" dirty="0">
                <a:solidFill>
                  <a:schemeClr val="accent5">
                    <a:lumMod val="50000"/>
                  </a:schemeClr>
                </a:solidFill>
              </a:rPr>
              <a:t>uključivanje s</a:t>
            </a:r>
            <a:r>
              <a:rPr lang="hr-HR" altLang="sr-Latn-RS" sz="2400" b="1" dirty="0">
                <a:solidFill>
                  <a:schemeClr val="accent5">
                    <a:lumMod val="50000"/>
                  </a:schemeClr>
                </a:solidFill>
              </a:rPr>
              <a:t>ektora </a:t>
            </a:r>
            <a:r>
              <a:rPr lang="hr-HR" altLang="sr-Latn-RS" sz="2400" b="1" dirty="0" smtClean="0">
                <a:solidFill>
                  <a:schemeClr val="accent5">
                    <a:lumMod val="50000"/>
                  </a:schemeClr>
                </a:solidFill>
              </a:rPr>
              <a:t>građanstva</a:t>
            </a:r>
            <a:br>
              <a:rPr lang="hr-HR" altLang="sr-Latn-RS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4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altLang="sr-Latn-RS" sz="2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400" b="1" dirty="0" smtClean="0">
                <a:solidFill>
                  <a:schemeClr val="accent5">
                    <a:lumMod val="50000"/>
                  </a:schemeClr>
                </a:solidFill>
              </a:rPr>
              <a:t>Period upisa: 26. svibnja – 2. lipnja 2025.</a:t>
            </a:r>
            <a:br>
              <a:rPr lang="hr-HR" altLang="sr-Latn-RS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200" b="1" dirty="0" smtClean="0">
                <a:solidFill>
                  <a:schemeClr val="accent5">
                    <a:lumMod val="50000"/>
                  </a:schemeClr>
                </a:solidFill>
              </a:rPr>
              <a:t>Dospijeće: </a:t>
            </a:r>
            <a:r>
              <a:rPr lang="hr-HR" altLang="sr-Latn-RS" sz="22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hr-HR" altLang="sr-Latn-RS" sz="2200" b="1" dirty="0" smtClean="0">
                <a:solidFill>
                  <a:schemeClr val="accent5">
                    <a:lumMod val="50000"/>
                  </a:schemeClr>
                </a:solidFill>
              </a:rPr>
              <a:t>. lipnja 2026. </a:t>
            </a:r>
            <a:br>
              <a:rPr lang="hr-HR" altLang="sr-Latn-RS" sz="22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200" b="1" dirty="0" smtClean="0">
                <a:solidFill>
                  <a:schemeClr val="accent5">
                    <a:lumMod val="50000"/>
                  </a:schemeClr>
                </a:solidFill>
              </a:rPr>
              <a:t>(364 dana)</a:t>
            </a:r>
            <a:endParaRPr lang="hr-HR" altLang="sr-Latn-RS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401344" y="6021288"/>
            <a:ext cx="33845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600" dirty="0">
                <a:latin typeface="+mn-lt"/>
              </a:rPr>
              <a:t>Zagreb, </a:t>
            </a:r>
            <a:r>
              <a:rPr lang="hr-HR" altLang="sr-Latn-RS" sz="1600" dirty="0" smtClean="0">
                <a:latin typeface="+mn-lt"/>
              </a:rPr>
              <a:t>svibanj 2025.</a:t>
            </a:r>
            <a:endParaRPr lang="hr-HR" altLang="sr-Latn-RS" sz="1600" dirty="0">
              <a:latin typeface="+mn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62BFA6-0ED0-4B07-9930-72789BB6CC8B}"/>
              </a:ext>
            </a:extLst>
          </p:cNvPr>
          <p:cNvGrpSpPr/>
          <p:nvPr/>
        </p:nvGrpSpPr>
        <p:grpSpPr>
          <a:xfrm>
            <a:off x="4193043" y="426071"/>
            <a:ext cx="3801152" cy="1972701"/>
            <a:chOff x="4193043" y="504450"/>
            <a:chExt cx="3801152" cy="1972701"/>
          </a:xfrm>
        </p:grpSpPr>
        <p:pic>
          <p:nvPicPr>
            <p:cNvPr id="6" name="Slika 5"/>
            <p:cNvPicPr>
              <a:picLocks noChangeAspect="1"/>
            </p:cNvPicPr>
            <p:nvPr/>
          </p:nvPicPr>
          <p:blipFill rotWithShape="1">
            <a:blip r:embed="rId2"/>
            <a:srcRect b="26661"/>
            <a:stretch/>
          </p:blipFill>
          <p:spPr>
            <a:xfrm>
              <a:off x="4223324" y="504450"/>
              <a:ext cx="3740590" cy="1161298"/>
            </a:xfrm>
            <a:prstGeom prst="rect">
              <a:avLst/>
            </a:prstGeom>
          </p:spPr>
        </p:pic>
        <p:sp>
          <p:nvSpPr>
            <p:cNvPr id="7" name="TekstniOkvir 6"/>
            <p:cNvSpPr txBox="1"/>
            <p:nvPr/>
          </p:nvSpPr>
          <p:spPr>
            <a:xfrm>
              <a:off x="4193043" y="1707710"/>
              <a:ext cx="38011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2000" b="1" dirty="0">
                  <a:cs typeface="Times New Roman" panose="02020603050405020304" pitchFamily="18" charset="0"/>
                </a:rPr>
                <a:t>VLADA REPUBLIKE HRVATSKE</a:t>
              </a:r>
            </a:p>
            <a:p>
              <a:pPr algn="ctr"/>
              <a:endParaRPr lang="hr-HR" sz="400" b="1" dirty="0">
                <a:cs typeface="Times New Roman" panose="02020603050405020304" pitchFamily="18" charset="0"/>
              </a:endParaRPr>
            </a:p>
            <a:p>
              <a:pPr algn="ctr"/>
              <a:r>
                <a:rPr lang="hr-HR" sz="2000" dirty="0">
                  <a:cs typeface="Times New Roman" panose="02020603050405020304" pitchFamily="18" charset="0"/>
                </a:rPr>
                <a:t>Ministarstvo financija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2879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3BC235-E484-BDAA-C1E4-3E43799977D0}"/>
              </a:ext>
            </a:extLst>
          </p:cNvPr>
          <p:cNvSpPr txBox="1">
            <a:spLocks/>
          </p:cNvSpPr>
          <p:nvPr/>
        </p:nvSpPr>
        <p:spPr>
          <a:xfrm>
            <a:off x="232472" y="101801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lang="en-GB" sz="2000" b="0" kern="1200" noProof="0">
                <a:solidFill>
                  <a:srgbClr val="4F81B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66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32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5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6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hr-HR" noProof="0" dirty="0">
                <a:solidFill>
                  <a:srgbClr val="FFFFFF"/>
                </a:solidFill>
              </a:rPr>
              <a:t>Država u poticanju tržišne aktivnosti</a:t>
            </a:r>
          </a:p>
        </p:txBody>
      </p:sp>
      <p:sp>
        <p:nvSpPr>
          <p:cNvPr id="15" name="Zaobljeni pravokutnik 19">
            <a:extLst>
              <a:ext uri="{FF2B5EF4-FFF2-40B4-BE49-F238E27FC236}">
                <a16:creationId xmlns:a16="http://schemas.microsoft.com/office/drawing/2014/main" id="{2E867293-3AA9-0B86-758E-17F7F82FAE6E}"/>
              </a:ext>
            </a:extLst>
          </p:cNvPr>
          <p:cNvSpPr/>
          <p:nvPr/>
        </p:nvSpPr>
        <p:spPr>
          <a:xfrm>
            <a:off x="3976169" y="4475835"/>
            <a:ext cx="4166272" cy="504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noProof="0" dirty="0">
                <a:solidFill>
                  <a:schemeClr val="bg1"/>
                </a:solidFill>
                <a:cs typeface="Arial" panose="020B0604020202020204" pitchFamily="34" charset="0"/>
              </a:rPr>
              <a:t>Održavatelj likvidnosti (</a:t>
            </a:r>
            <a:r>
              <a:rPr lang="hr-HR" sz="1400" b="1" i="1" noProof="0" dirty="0">
                <a:solidFill>
                  <a:schemeClr val="bg1"/>
                </a:solidFill>
                <a:cs typeface="Arial" panose="020B0604020202020204" pitchFamily="34" charset="0"/>
              </a:rPr>
              <a:t>Market Maker</a:t>
            </a:r>
            <a:r>
              <a:rPr lang="hr-HR" sz="1400" b="1" noProof="0" dirty="0">
                <a:solidFill>
                  <a:schemeClr val="bg1"/>
                </a:solidFill>
                <a:cs typeface="Arial" panose="020B0604020202020204" pitchFamily="34" charset="0"/>
              </a:rPr>
              <a:t>) za državne vrijednosne papire</a:t>
            </a:r>
            <a:endParaRPr lang="hr-HR" sz="1200" b="1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Zaobljeni pravokutnik 15"/>
          <p:cNvSpPr/>
          <p:nvPr/>
        </p:nvSpPr>
        <p:spPr>
          <a:xfrm>
            <a:off x="1445524" y="5149290"/>
            <a:ext cx="9227561" cy="612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Krajem studenog 2024. potpisan Ugovor o obavljanju poslova </a:t>
            </a:r>
            <a:r>
              <a:rPr lang="hr-HR" sz="1200" b="1" noProof="0" dirty="0" err="1">
                <a:solidFill>
                  <a:schemeClr val="accent5">
                    <a:lumMod val="50000"/>
                  </a:schemeClr>
                </a:solidFill>
              </a:rPr>
              <a:t>održavatelja</a:t>
            </a:r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sz="1200" b="1" dirty="0" smtClean="0">
                <a:solidFill>
                  <a:schemeClr val="accent5">
                    <a:lumMod val="50000"/>
                  </a:schemeClr>
                </a:solidFill>
              </a:rPr>
              <a:t>tržišta</a:t>
            </a:r>
            <a:r>
              <a:rPr lang="hr-HR" sz="1200" b="1" noProof="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za državne obveznice i trezorske zapise između MFIN, Raiffeisen banke i ZSE (RBA - „</a:t>
            </a:r>
            <a:r>
              <a:rPr lang="hr-HR" sz="1200" b="1" noProof="0" dirty="0" err="1">
                <a:solidFill>
                  <a:schemeClr val="accent5">
                    <a:lumMod val="50000"/>
                  </a:schemeClr>
                </a:solidFill>
              </a:rPr>
              <a:t>održavatelj</a:t>
            </a:r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sz="1200" b="1" dirty="0" smtClean="0">
                <a:solidFill>
                  <a:schemeClr val="accent5">
                    <a:lumMod val="50000"/>
                  </a:schemeClr>
                </a:solidFill>
              </a:rPr>
              <a:t>tržišta</a:t>
            </a:r>
            <a:r>
              <a:rPr lang="hr-HR" sz="1200" b="1" noProof="0" dirty="0" smtClean="0">
                <a:solidFill>
                  <a:schemeClr val="accent5">
                    <a:lumMod val="50000"/>
                  </a:schemeClr>
                </a:solidFill>
              </a:rPr>
              <a:t>", </a:t>
            </a:r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tj. “</a:t>
            </a:r>
            <a:r>
              <a:rPr lang="hr-HR" sz="1200" b="1" i="1" noProof="0" dirty="0">
                <a:solidFill>
                  <a:schemeClr val="accent5">
                    <a:lumMod val="50000"/>
                  </a:schemeClr>
                </a:solidFill>
              </a:rPr>
              <a:t>Market Maker</a:t>
            </a:r>
            <a:r>
              <a:rPr lang="hr-HR" sz="1200" b="1" noProof="0" dirty="0">
                <a:solidFill>
                  <a:schemeClr val="accent5">
                    <a:lumMod val="50000"/>
                  </a:schemeClr>
                </a:solidFill>
              </a:rPr>
              <a:t>" za državne vrijednosne papire)</a:t>
            </a:r>
          </a:p>
        </p:txBody>
      </p:sp>
      <p:sp>
        <p:nvSpPr>
          <p:cNvPr id="17" name="Zaobljeni pravokutnik 16"/>
          <p:cNvSpPr/>
          <p:nvPr/>
        </p:nvSpPr>
        <p:spPr>
          <a:xfrm>
            <a:off x="1445524" y="5930745"/>
            <a:ext cx="9227561" cy="612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noProof="0" dirty="0">
                <a:solidFill>
                  <a:schemeClr val="accent5">
                    <a:lumMod val="50000"/>
                  </a:schemeClr>
                </a:solidFill>
              </a:rPr>
              <a:t>Mehanizam koji građanima jamči da u svakom trenutku, po tržišnim uvjetima, mogu </a:t>
            </a:r>
            <a:r>
              <a:rPr lang="hr-HR" sz="1400" b="1" noProof="0" dirty="0" smtClean="0">
                <a:solidFill>
                  <a:schemeClr val="accent5">
                    <a:lumMod val="50000"/>
                  </a:schemeClr>
                </a:solidFill>
              </a:rPr>
              <a:t>prodati/kupiti „narodne” </a:t>
            </a:r>
            <a:r>
              <a:rPr lang="hr-HR" sz="1400" b="1" noProof="0" dirty="0">
                <a:solidFill>
                  <a:schemeClr val="accent5">
                    <a:lumMod val="50000"/>
                  </a:schemeClr>
                </a:solidFill>
              </a:rPr>
              <a:t>vrijednosne papire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D74C013-DDC9-C4E7-74E7-F523F45AF4F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7384"/>
            <a:ext cx="12192000" cy="764703"/>
          </a:xfrm>
          <a:prstGeom prst="rect">
            <a:avLst/>
          </a:prstGeom>
          <a:solidFill>
            <a:srgbClr val="002060"/>
          </a:solidFill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/>
            <a:r>
              <a:rPr lang="pl-PL" altLang="sr-Latn-RS" sz="2800" b="1" dirty="0">
                <a:solidFill>
                  <a:schemeClr val="bg1"/>
                </a:solidFill>
                <a:cs typeface="Calibri" panose="020F0502020204030204" pitchFamily="34" charset="0"/>
              </a:rPr>
              <a:t>Država u poticanju tržišne aktivnosti</a:t>
            </a:r>
          </a:p>
        </p:txBody>
      </p:sp>
      <p:pic>
        <p:nvPicPr>
          <p:cNvPr id="8" name="Slika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5" t="1154" r="30083" b="2354"/>
          <a:stretch/>
        </p:blipFill>
        <p:spPr>
          <a:xfrm>
            <a:off x="11616105" y="37208"/>
            <a:ext cx="454734" cy="602872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91440" y="866504"/>
            <a:ext cx="237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000" dirty="0" smtClean="0">
                <a:solidFill>
                  <a:schemeClr val="accent5">
                    <a:lumMod val="50000"/>
                  </a:schemeClr>
                </a:solidFill>
              </a:rPr>
              <a:t>Ostvareni rezultati</a:t>
            </a:r>
            <a:endParaRPr lang="hr-HR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2319252" y="1266614"/>
            <a:ext cx="30923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Građani drže 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više od 7,4% 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javnog duga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288.000 + </a:t>
            </a:r>
            <a:r>
              <a:rPr lang="hr-HR" dirty="0" err="1">
                <a:solidFill>
                  <a:schemeClr val="accent5">
                    <a:lumMod val="50000"/>
                  </a:schemeClr>
                </a:solidFill>
              </a:rPr>
              <a:t>ulagatelja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 upisalo preko 8,1 </a:t>
            </a:r>
            <a:r>
              <a:rPr lang="hr-HR" dirty="0" err="1">
                <a:solidFill>
                  <a:schemeClr val="accent5">
                    <a:lumMod val="50000"/>
                  </a:schemeClr>
                </a:solidFill>
              </a:rPr>
              <a:t>mlrd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. EUR (3,7 aktivno)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tvoreno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 52.000+ novih SKDD računa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18" name="TekstniOkvir 17"/>
          <p:cNvSpPr txBox="1"/>
          <p:nvPr/>
        </p:nvSpPr>
        <p:spPr>
          <a:xfrm>
            <a:off x="5312118" y="1261152"/>
            <a:ext cx="36406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Preusmjereno građanima 280+ </a:t>
            </a:r>
            <a:r>
              <a:rPr lang="hr-HR" dirty="0" err="1">
                <a:solidFill>
                  <a:schemeClr val="accent5">
                    <a:lumMod val="50000"/>
                  </a:schemeClr>
                </a:solidFill>
              </a:rPr>
              <a:t>mil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. EUR kamata (isplaćeno 167 </a:t>
            </a:r>
            <a:r>
              <a:rPr lang="hr-HR" dirty="0" err="1">
                <a:solidFill>
                  <a:schemeClr val="accent5">
                    <a:lumMod val="50000"/>
                  </a:schemeClr>
                </a:solidFill>
              </a:rPr>
              <a:t>mil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. EUR)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Digitalna platforma za 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vrijednosne 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papire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        web aplikacija „E-RIZNICA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”</a:t>
            </a:r>
          </a:p>
          <a:p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        mobilna aplikacija „M-RIZNICA”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19" name="TekstniOkvir 18"/>
          <p:cNvSpPr txBox="1"/>
          <p:nvPr/>
        </p:nvSpPr>
        <p:spPr>
          <a:xfrm>
            <a:off x="8739600" y="1266614"/>
            <a:ext cx="33312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Redoviti Kalendar izdanja: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Tromjesečni TZ – ožujak, lipanj, rujan, prosinac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Jednogodišnji TZ – veljača, lipanj, studeni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Obveznice – ožujak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79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151" y="101049"/>
            <a:ext cx="10515600" cy="648129"/>
          </a:xfrm>
        </p:spPr>
        <p:txBody>
          <a:bodyPr/>
          <a:lstStyle/>
          <a:p>
            <a:r>
              <a:rPr lang="hr-HR" dirty="0"/>
              <a:t>Osnovni uvjeti novog izdanja trezorskih zapisa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3</a:t>
            </a:fld>
            <a:endParaRPr lang="hr-HR" dirty="0"/>
          </a:p>
        </p:txBody>
      </p:sp>
      <p:sp>
        <p:nvSpPr>
          <p:cNvPr id="19" name="Prostoručno 18"/>
          <p:cNvSpPr/>
          <p:nvPr/>
        </p:nvSpPr>
        <p:spPr>
          <a:xfrm rot="16200000">
            <a:off x="-1879164" y="3261473"/>
            <a:ext cx="5456875" cy="134024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vert" wrap="square" lIns="17779" tIns="17780" rIns="17781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23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Trezorski </a:t>
            </a:r>
            <a:r>
              <a:rPr lang="hr-HR" sz="2300" b="1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zapisi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1400" b="1" dirty="0" smtClean="0">
                <a:solidFill>
                  <a:schemeClr val="bg1"/>
                </a:solidFill>
                <a:latin typeface="Calibri"/>
              </a:rPr>
              <a:t>RHMF-T-623N</a:t>
            </a:r>
            <a:endParaRPr lang="hr-HR" sz="1400" b="1" kern="1200" dirty="0">
              <a:solidFill>
                <a:schemeClr val="bg1"/>
              </a:solidFill>
              <a:latin typeface="Calibri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62C501A-AD70-4DC1-A273-12C8E3DB6D39}"/>
              </a:ext>
            </a:extLst>
          </p:cNvPr>
          <p:cNvGrpSpPr/>
          <p:nvPr/>
        </p:nvGrpSpPr>
        <p:grpSpPr>
          <a:xfrm>
            <a:off x="2967310" y="1152829"/>
            <a:ext cx="2798944" cy="5585038"/>
            <a:chOff x="5140010" y="795371"/>
            <a:chExt cx="3044010" cy="5930086"/>
          </a:xfrm>
        </p:grpSpPr>
        <p:sp>
          <p:nvSpPr>
            <p:cNvPr id="20" name="Prostoručno 19"/>
            <p:cNvSpPr/>
            <p:nvPr/>
          </p:nvSpPr>
          <p:spPr>
            <a:xfrm>
              <a:off x="5148284" y="795371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Ciljani nominalni iznos izdanja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rostoručno 25"/>
            <p:cNvSpPr/>
            <p:nvPr/>
          </p:nvSpPr>
          <p:spPr>
            <a:xfrm>
              <a:off x="5175443" y="1835998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Minimalni iznos upisa po ulagatelju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rostoručno 26"/>
            <p:cNvSpPr/>
            <p:nvPr/>
          </p:nvSpPr>
          <p:spPr>
            <a:xfrm>
              <a:off x="5148283" y="2903053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Datum izdanja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rostoručno 27"/>
            <p:cNvSpPr/>
            <p:nvPr/>
          </p:nvSpPr>
          <p:spPr>
            <a:xfrm>
              <a:off x="5140010" y="3905731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Datum dospijeća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Prostoručno 28"/>
            <p:cNvSpPr/>
            <p:nvPr/>
          </p:nvSpPr>
          <p:spPr>
            <a:xfrm>
              <a:off x="5148283" y="4874858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Godišnji prinos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Prostoručno 29"/>
            <p:cNvSpPr/>
            <p:nvPr/>
          </p:nvSpPr>
          <p:spPr>
            <a:xfrm>
              <a:off x="5162258" y="5843984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Uvrštenje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93214F2-FD06-42E9-A055-49FD37D63483}"/>
              </a:ext>
            </a:extLst>
          </p:cNvPr>
          <p:cNvGrpSpPr/>
          <p:nvPr/>
        </p:nvGrpSpPr>
        <p:grpSpPr>
          <a:xfrm>
            <a:off x="6742291" y="1299931"/>
            <a:ext cx="3067222" cy="5448673"/>
            <a:chOff x="8508282" y="844952"/>
            <a:chExt cx="3013781" cy="5816665"/>
          </a:xfrm>
        </p:grpSpPr>
        <p:sp>
          <p:nvSpPr>
            <p:cNvPr id="39" name="Prostoručno 38"/>
            <p:cNvSpPr/>
            <p:nvPr/>
          </p:nvSpPr>
          <p:spPr>
            <a:xfrm>
              <a:off x="8508282" y="844952"/>
              <a:ext cx="3008577" cy="88147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  <a:latin typeface="Calibri"/>
                </a:rPr>
                <a:t>750 </a:t>
              </a:r>
              <a:r>
                <a:rPr lang="pl-PL" sz="1600" b="1" dirty="0">
                  <a:solidFill>
                    <a:srgbClr val="002060"/>
                  </a:solidFill>
                  <a:latin typeface="Calibri"/>
                </a:rPr>
                <a:t>milijuna eura</a:t>
              </a:r>
            </a:p>
          </p:txBody>
        </p:sp>
        <p:sp>
          <p:nvSpPr>
            <p:cNvPr id="40" name="Prostoručno 39"/>
            <p:cNvSpPr/>
            <p:nvPr/>
          </p:nvSpPr>
          <p:spPr>
            <a:xfrm>
              <a:off x="8513486" y="1834652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1.000,00 eura</a:t>
              </a:r>
              <a:endParaRPr lang="hr-HR" sz="1600" b="1" kern="1200" dirty="0">
                <a:solidFill>
                  <a:srgbClr val="002060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rostoručno 40"/>
            <p:cNvSpPr/>
            <p:nvPr/>
          </p:nvSpPr>
          <p:spPr>
            <a:xfrm>
              <a:off x="8513485" y="2820495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</a:rPr>
                <a:t>05.06.2025.</a:t>
              </a:r>
              <a:endParaRPr lang="pl-PL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Prostoručno 41"/>
            <p:cNvSpPr/>
            <p:nvPr/>
          </p:nvSpPr>
          <p:spPr>
            <a:xfrm>
              <a:off x="8513485" y="3806338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</a:rPr>
                <a:t>04.06.2026.</a:t>
              </a:r>
              <a:endParaRPr lang="pl-PL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Prostoručno 42"/>
            <p:cNvSpPr/>
            <p:nvPr/>
          </p:nvSpPr>
          <p:spPr>
            <a:xfrm>
              <a:off x="8513482" y="4794301"/>
              <a:ext cx="3008577" cy="88147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>
                  <a:solidFill>
                    <a:srgbClr val="000C52"/>
                  </a:solidFill>
                </a:rPr>
                <a:t>2,60</a:t>
              </a:r>
              <a:r>
                <a:rPr lang="pl-PL" sz="1600" b="1" dirty="0" smtClean="0">
                  <a:solidFill>
                    <a:srgbClr val="000C52"/>
                  </a:solidFill>
                </a:rPr>
                <a:t>%</a:t>
              </a:r>
              <a:endParaRPr lang="hr-HR" sz="1600" b="1" kern="1200" dirty="0">
                <a:solidFill>
                  <a:srgbClr val="000C52"/>
                </a:solidFill>
                <a:latin typeface="Calibri"/>
              </a:endParaRPr>
            </a:p>
          </p:txBody>
        </p:sp>
        <p:sp>
          <p:nvSpPr>
            <p:cNvPr id="44" name="Prostoručno 43"/>
            <p:cNvSpPr/>
            <p:nvPr/>
          </p:nvSpPr>
          <p:spPr>
            <a:xfrm>
              <a:off x="8513482" y="5780144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Redovito tržište Zagrebačke burze</a:t>
              </a:r>
              <a:endParaRPr lang="hr-HR" sz="1600" b="1" kern="1200" dirty="0">
                <a:solidFill>
                  <a:srgbClr val="002060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8DC599-E296-416B-A1F4-3037A9594395}"/>
              </a:ext>
            </a:extLst>
          </p:cNvPr>
          <p:cNvGrpSpPr/>
          <p:nvPr/>
        </p:nvGrpSpPr>
        <p:grpSpPr>
          <a:xfrm>
            <a:off x="1549083" y="1672389"/>
            <a:ext cx="720000" cy="4618764"/>
            <a:chOff x="2003409" y="1286377"/>
            <a:chExt cx="1617125" cy="4945055"/>
          </a:xfrm>
        </p:grpSpPr>
        <p:cxnSp>
          <p:nvCxnSpPr>
            <p:cNvPr id="46" name="Ravni poveznik 45"/>
            <p:cNvCxnSpPr/>
            <p:nvPr/>
          </p:nvCxnSpPr>
          <p:spPr>
            <a:xfrm>
              <a:off x="2003409" y="3806337"/>
              <a:ext cx="954157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 flipH="1" flipV="1">
              <a:off x="2957567" y="1286377"/>
              <a:ext cx="0" cy="493450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avni poveznik sa strelicom 50"/>
            <p:cNvCxnSpPr/>
            <p:nvPr/>
          </p:nvCxnSpPr>
          <p:spPr>
            <a:xfrm>
              <a:off x="2940145" y="1286377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vni poveznik sa strelicom 51"/>
            <p:cNvCxnSpPr/>
            <p:nvPr/>
          </p:nvCxnSpPr>
          <p:spPr>
            <a:xfrm>
              <a:off x="2957566" y="2275388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avni poveznik sa strelicom 52"/>
            <p:cNvCxnSpPr/>
            <p:nvPr/>
          </p:nvCxnSpPr>
          <p:spPr>
            <a:xfrm>
              <a:off x="2957566" y="3264399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avni poveznik sa strelicom 53"/>
            <p:cNvCxnSpPr/>
            <p:nvPr/>
          </p:nvCxnSpPr>
          <p:spPr>
            <a:xfrm>
              <a:off x="2957566" y="4253410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avni poveznik sa strelicom 54"/>
            <p:cNvCxnSpPr/>
            <p:nvPr/>
          </p:nvCxnSpPr>
          <p:spPr>
            <a:xfrm>
              <a:off x="2957566" y="5242421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avni poveznik sa strelicom 55"/>
            <p:cNvCxnSpPr/>
            <p:nvPr/>
          </p:nvCxnSpPr>
          <p:spPr>
            <a:xfrm>
              <a:off x="2948858" y="6231432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9E3A3C1-B72D-4954-ADE5-8CCA7720614C}"/>
              </a:ext>
            </a:extLst>
          </p:cNvPr>
          <p:cNvGrpSpPr/>
          <p:nvPr/>
        </p:nvGrpSpPr>
        <p:grpSpPr>
          <a:xfrm>
            <a:off x="6143001" y="1650160"/>
            <a:ext cx="304114" cy="4611673"/>
            <a:chOff x="6799168" y="1286377"/>
            <a:chExt cx="1124999" cy="4934503"/>
          </a:xfrm>
        </p:grpSpPr>
        <p:cxnSp>
          <p:nvCxnSpPr>
            <p:cNvPr id="57" name="Ravni poveznik sa strelicom 56"/>
            <p:cNvCxnSpPr/>
            <p:nvPr/>
          </p:nvCxnSpPr>
          <p:spPr>
            <a:xfrm>
              <a:off x="6799168" y="1286377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avni poveznik sa strelicom 58"/>
            <p:cNvCxnSpPr/>
            <p:nvPr/>
          </p:nvCxnSpPr>
          <p:spPr>
            <a:xfrm>
              <a:off x="6799168" y="2275388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avni poveznik sa strelicom 59"/>
            <p:cNvCxnSpPr/>
            <p:nvPr/>
          </p:nvCxnSpPr>
          <p:spPr>
            <a:xfrm>
              <a:off x="6816587" y="3268624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avni poveznik sa strelicom 60"/>
            <p:cNvCxnSpPr/>
            <p:nvPr/>
          </p:nvCxnSpPr>
          <p:spPr>
            <a:xfrm>
              <a:off x="6807874" y="4244701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avni poveznik sa strelicom 61"/>
            <p:cNvCxnSpPr/>
            <p:nvPr/>
          </p:nvCxnSpPr>
          <p:spPr>
            <a:xfrm>
              <a:off x="6833999" y="5242421"/>
              <a:ext cx="10901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avni poveznik sa strelicom 62"/>
            <p:cNvCxnSpPr/>
            <p:nvPr/>
          </p:nvCxnSpPr>
          <p:spPr>
            <a:xfrm>
              <a:off x="6829401" y="6220880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80B26892-4E00-48B0-8935-1609CBA43C13}"/>
              </a:ext>
            </a:extLst>
          </p:cNvPr>
          <p:cNvSpPr/>
          <p:nvPr/>
        </p:nvSpPr>
        <p:spPr>
          <a:xfrm>
            <a:off x="6747584" y="794084"/>
            <a:ext cx="3061926" cy="309322"/>
          </a:xfrm>
          <a:prstGeom prst="rect">
            <a:avLst/>
          </a:prstGeom>
          <a:solidFill>
            <a:srgbClr val="B4C7E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364 dana</a:t>
            </a:r>
            <a:endParaRPr lang="hr-H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532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6901" y="112265"/>
            <a:ext cx="10515600" cy="648129"/>
          </a:xfrm>
        </p:spPr>
        <p:txBody>
          <a:bodyPr>
            <a:normAutofit/>
          </a:bodyPr>
          <a:lstStyle/>
          <a:p>
            <a:r>
              <a:rPr lang="hr-HR" dirty="0" smtClean="0"/>
              <a:t>Ilustracija novčanog toka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4</a:t>
            </a:fld>
            <a:endParaRPr lang="hr-HR" dirty="0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75557"/>
              </p:ext>
            </p:extLst>
          </p:nvPr>
        </p:nvGraphicFramePr>
        <p:xfrm>
          <a:off x="538480" y="2936239"/>
          <a:ext cx="11147116" cy="170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779">
                  <a:extLst>
                    <a:ext uri="{9D8B030D-6E8A-4147-A177-3AD203B41FA5}">
                      <a16:colId xmlns:a16="http://schemas.microsoft.com/office/drawing/2014/main" val="3011396915"/>
                    </a:ext>
                  </a:extLst>
                </a:gridCol>
                <a:gridCol w="2786779">
                  <a:extLst>
                    <a:ext uri="{9D8B030D-6E8A-4147-A177-3AD203B41FA5}">
                      <a16:colId xmlns:a16="http://schemas.microsoft.com/office/drawing/2014/main" val="3168077766"/>
                    </a:ext>
                  </a:extLst>
                </a:gridCol>
                <a:gridCol w="2786779">
                  <a:extLst>
                    <a:ext uri="{9D8B030D-6E8A-4147-A177-3AD203B41FA5}">
                      <a16:colId xmlns:a16="http://schemas.microsoft.com/office/drawing/2014/main" val="4269427597"/>
                    </a:ext>
                  </a:extLst>
                </a:gridCol>
                <a:gridCol w="2786779">
                  <a:extLst>
                    <a:ext uri="{9D8B030D-6E8A-4147-A177-3AD203B41FA5}">
                      <a16:colId xmlns:a16="http://schemas.microsoft.com/office/drawing/2014/main" val="3183816987"/>
                    </a:ext>
                  </a:extLst>
                </a:gridCol>
              </a:tblGrid>
              <a:tr h="121172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Dospijeće</a:t>
                      </a:r>
                      <a:endParaRPr lang="hr-HR" sz="20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 smtClean="0"/>
                        <a:t>Cijena pri izdanju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 smtClean="0"/>
                        <a:t>1 trezorskog zapisa</a:t>
                      </a:r>
                      <a:endParaRPr lang="hr-HR" sz="20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 smtClean="0"/>
                        <a:t>Godišnja stopa prinosa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 smtClean="0"/>
                        <a:t>2,60% </a:t>
                      </a:r>
                      <a:endParaRPr lang="hr-HR" sz="20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/>
                        <a:t>4.</a:t>
                      </a:r>
                      <a:r>
                        <a:rPr lang="hr-HR" sz="2000" b="1" baseline="0" dirty="0" smtClean="0"/>
                        <a:t> lipnja 2026.</a:t>
                      </a:r>
                      <a:r>
                        <a:rPr lang="hr-HR" sz="2000" b="1" dirty="0" smtClean="0"/>
                        <a:t> </a:t>
                      </a:r>
                    </a:p>
                    <a:p>
                      <a:pPr algn="ctr"/>
                      <a:r>
                        <a:rPr lang="hr-HR" sz="2000" b="1" dirty="0" smtClean="0"/>
                        <a:t>isplata</a:t>
                      </a:r>
                      <a:br>
                        <a:rPr lang="hr-HR" sz="2000" b="1" dirty="0" smtClean="0"/>
                      </a:br>
                      <a:r>
                        <a:rPr lang="hr-HR" sz="2000" b="1" dirty="0" smtClean="0"/>
                        <a:t>nominalne vrijednosti</a:t>
                      </a:r>
                      <a:endParaRPr lang="hr-HR" sz="20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615852"/>
                  </a:ext>
                </a:extLst>
              </a:tr>
              <a:tr h="491420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/>
                        <a:t>364 dana</a:t>
                      </a:r>
                      <a:endParaRPr lang="hr-H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974,73</a:t>
                      </a:r>
                      <a:r>
                        <a:rPr lang="hr-HR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eura</a:t>
                      </a:r>
                      <a:endParaRPr lang="hr-H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25,</a:t>
                      </a:r>
                      <a:r>
                        <a:rPr lang="hr-HR" sz="2000" b="1" baseline="0" dirty="0" smtClean="0">
                          <a:solidFill>
                            <a:schemeClr val="tx1"/>
                          </a:solidFill>
                        </a:rPr>
                        <a:t>27 eura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/>
                        <a:t>1.000,00 eura</a:t>
                      </a:r>
                      <a:endParaRPr lang="hr-H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7310209"/>
                  </a:ext>
                </a:extLst>
              </a:tr>
            </a:tbl>
          </a:graphicData>
        </a:graphic>
      </p:graphicFrame>
      <p:cxnSp>
        <p:nvCxnSpPr>
          <p:cNvPr id="20" name="Straight Connector 25"/>
          <p:cNvCxnSpPr>
            <a:cxnSpLocks/>
          </p:cNvCxnSpPr>
          <p:nvPr/>
        </p:nvCxnSpPr>
        <p:spPr>
          <a:xfrm>
            <a:off x="4684709" y="1682918"/>
            <a:ext cx="5483043" cy="6733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4"/>
          <p:cNvCxnSpPr/>
          <p:nvPr/>
        </p:nvCxnSpPr>
        <p:spPr>
          <a:xfrm flipV="1">
            <a:off x="4684709" y="1802910"/>
            <a:ext cx="0" cy="1013338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75"/>
          <p:cNvCxnSpPr/>
          <p:nvPr/>
        </p:nvCxnSpPr>
        <p:spPr>
          <a:xfrm>
            <a:off x="10167752" y="1802910"/>
            <a:ext cx="0" cy="1013337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"/>
          <p:cNvSpPr txBox="1"/>
          <p:nvPr/>
        </p:nvSpPr>
        <p:spPr>
          <a:xfrm>
            <a:off x="5154953" y="1200496"/>
            <a:ext cx="4542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i="1" dirty="0" smtClean="0"/>
              <a:t>Državna riznica</a:t>
            </a:r>
            <a:endParaRPr lang="en-GB" sz="2000" b="1" i="1" dirty="0"/>
          </a:p>
        </p:txBody>
      </p:sp>
    </p:spTree>
    <p:extLst>
      <p:ext uri="{BB962C8B-B14F-4D97-AF65-F5344CB8AC3E}">
        <p14:creationId xmlns:p14="http://schemas.microsoft.com/office/powerpoint/2010/main" val="3761336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Vremenski plan izdanja Trezorskih zapisa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5</a:t>
            </a:fld>
            <a:endParaRPr lang="hr-HR" dirty="0"/>
          </a:p>
        </p:txBody>
      </p:sp>
      <p:grpSp>
        <p:nvGrpSpPr>
          <p:cNvPr id="4" name="Grupa 6"/>
          <p:cNvGrpSpPr>
            <a:grpSpLocks noChangeAspect="1"/>
          </p:cNvGrpSpPr>
          <p:nvPr/>
        </p:nvGrpSpPr>
        <p:grpSpPr>
          <a:xfrm>
            <a:off x="1183825" y="850140"/>
            <a:ext cx="5673197" cy="2350315"/>
            <a:chOff x="942359" y="1442523"/>
            <a:chExt cx="5583864" cy="2500856"/>
          </a:xfrm>
        </p:grpSpPr>
        <p:sp>
          <p:nvSpPr>
            <p:cNvPr id="5" name="Prostoručno 7"/>
            <p:cNvSpPr/>
            <p:nvPr/>
          </p:nvSpPr>
          <p:spPr>
            <a:xfrm>
              <a:off x="942359" y="1442523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/>
                <a:t>Početak razdoblja upisa u </a:t>
              </a:r>
              <a:r>
                <a:rPr lang="pl-PL" sz="1800" u="sng" kern="1200" dirty="0"/>
                <a:t>prvom </a:t>
              </a:r>
              <a:r>
                <a:rPr lang="pl-PL" sz="1800" kern="1200" dirty="0"/>
                <a:t>krugu</a:t>
              </a:r>
              <a:endParaRPr lang="hr-HR" sz="1800" kern="1200" dirty="0"/>
            </a:p>
          </p:txBody>
        </p:sp>
        <p:sp>
          <p:nvSpPr>
            <p:cNvPr id="6" name="Prostoručno 8"/>
            <p:cNvSpPr/>
            <p:nvPr/>
          </p:nvSpPr>
          <p:spPr>
            <a:xfrm>
              <a:off x="3484117" y="1455874"/>
              <a:ext cx="2924149" cy="1055940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26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svibnja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 2025.</a:t>
              </a:r>
              <a:endParaRPr lang="hr-HR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" name="Prostoručno 9"/>
            <p:cNvSpPr/>
            <p:nvPr/>
          </p:nvSpPr>
          <p:spPr>
            <a:xfrm>
              <a:off x="942359" y="2774755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kern="1200" dirty="0"/>
                <a:t>Završetak razdoblja upisa u </a:t>
              </a:r>
              <a:r>
                <a:rPr lang="hr-HR" sz="1800" u="sng" kern="1200" dirty="0"/>
                <a:t>prvom</a:t>
              </a:r>
              <a:r>
                <a:rPr lang="hr-HR" sz="1800" kern="1200" dirty="0"/>
                <a:t> krugu</a:t>
              </a:r>
            </a:p>
          </p:txBody>
        </p:sp>
        <p:sp>
          <p:nvSpPr>
            <p:cNvPr id="8" name="Prostoručno 10"/>
            <p:cNvSpPr/>
            <p:nvPr/>
          </p:nvSpPr>
          <p:spPr>
            <a:xfrm>
              <a:off x="3484117" y="2761404"/>
              <a:ext cx="3042106" cy="1082642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2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lipnja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 2025.</a:t>
              </a:r>
              <a:endParaRPr lang="hr-HR" kern="12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600" b="1" i="1" dirty="0">
                  <a:solidFill>
                    <a:schemeClr val="accent1">
                      <a:lumMod val="50000"/>
                    </a:schemeClr>
                  </a:solidFill>
                </a:rPr>
                <a:t>(do 11 sati)</a:t>
              </a:r>
              <a:endParaRPr lang="hr-HR" sz="1600" b="1" i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9" name="Grupa 6"/>
          <p:cNvGrpSpPr>
            <a:grpSpLocks noChangeAspect="1"/>
          </p:cNvGrpSpPr>
          <p:nvPr/>
        </p:nvGrpSpPr>
        <p:grpSpPr>
          <a:xfrm>
            <a:off x="3651482" y="3227118"/>
            <a:ext cx="5615065" cy="2326232"/>
            <a:chOff x="942359" y="1442523"/>
            <a:chExt cx="5583864" cy="2500856"/>
          </a:xfrm>
        </p:grpSpPr>
        <p:sp>
          <p:nvSpPr>
            <p:cNvPr id="10" name="Prostoručno 7"/>
            <p:cNvSpPr/>
            <p:nvPr/>
          </p:nvSpPr>
          <p:spPr>
            <a:xfrm>
              <a:off x="942359" y="1442523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 smtClean="0"/>
                <a:t>Razdoblje upisa u </a:t>
              </a:r>
              <a:r>
                <a:rPr lang="pl-PL" sz="1800" u="sng" kern="1200" dirty="0" smtClean="0"/>
                <a:t>drugom</a:t>
              </a:r>
              <a:r>
                <a:rPr lang="pl-PL" sz="1800" kern="1200" dirty="0" smtClean="0"/>
                <a:t> krugu</a:t>
              </a:r>
              <a:endParaRPr lang="hr-HR" sz="1800" kern="1200" dirty="0"/>
            </a:p>
          </p:txBody>
        </p:sp>
        <p:sp>
          <p:nvSpPr>
            <p:cNvPr id="11" name="Prostoručno 8"/>
            <p:cNvSpPr/>
            <p:nvPr/>
          </p:nvSpPr>
          <p:spPr>
            <a:xfrm>
              <a:off x="3484117" y="1455874"/>
              <a:ext cx="2924149" cy="1055940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lipnja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 2025.</a:t>
              </a:r>
              <a:endParaRPr lang="hr-HR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Prostoručno 9"/>
            <p:cNvSpPr/>
            <p:nvPr/>
          </p:nvSpPr>
          <p:spPr>
            <a:xfrm>
              <a:off x="942359" y="2774755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kern="1200" dirty="0" smtClean="0"/>
                <a:t>Objava o konačnim uvjetima izdanja</a:t>
              </a:r>
              <a:endParaRPr lang="hr-HR" sz="1800" kern="1200" dirty="0"/>
            </a:p>
          </p:txBody>
        </p:sp>
        <p:sp>
          <p:nvSpPr>
            <p:cNvPr id="13" name="Prostoručno 10"/>
            <p:cNvSpPr/>
            <p:nvPr/>
          </p:nvSpPr>
          <p:spPr>
            <a:xfrm>
              <a:off x="3484117" y="2761404"/>
              <a:ext cx="3042106" cy="1082642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3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lipnja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 2025.</a:t>
              </a:r>
              <a:endParaRPr lang="hr-HR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16" name="Grupa 6"/>
          <p:cNvGrpSpPr>
            <a:grpSpLocks noChangeAspect="1"/>
          </p:cNvGrpSpPr>
          <p:nvPr/>
        </p:nvGrpSpPr>
        <p:grpSpPr>
          <a:xfrm>
            <a:off x="5967198" y="5642380"/>
            <a:ext cx="5496449" cy="1087024"/>
            <a:chOff x="942359" y="1442523"/>
            <a:chExt cx="5465907" cy="1168624"/>
          </a:xfrm>
        </p:grpSpPr>
        <p:sp>
          <p:nvSpPr>
            <p:cNvPr id="17" name="Prostoručno 7"/>
            <p:cNvSpPr/>
            <p:nvPr/>
          </p:nvSpPr>
          <p:spPr>
            <a:xfrm>
              <a:off x="942359" y="1442523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 smtClean="0"/>
                <a:t>Datum izdanja</a:t>
              </a:r>
              <a:endParaRPr lang="hr-HR" sz="1800" kern="1200" dirty="0"/>
            </a:p>
          </p:txBody>
        </p:sp>
        <p:sp>
          <p:nvSpPr>
            <p:cNvPr id="18" name="Prostoručno 8"/>
            <p:cNvSpPr/>
            <p:nvPr/>
          </p:nvSpPr>
          <p:spPr>
            <a:xfrm>
              <a:off x="3484117" y="1455874"/>
              <a:ext cx="2924149" cy="1055940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5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lipnja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 2025.</a:t>
              </a:r>
              <a:endParaRPr lang="hr-HR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TekstniOkvir 12"/>
          <p:cNvSpPr txBox="1"/>
          <p:nvPr/>
        </p:nvSpPr>
        <p:spPr>
          <a:xfrm>
            <a:off x="7231064" y="1553993"/>
            <a:ext cx="515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r-HR" u="sng" dirty="0"/>
              <a:t>r</a:t>
            </a:r>
            <a:r>
              <a:rPr lang="hr-HR" u="sng" dirty="0" smtClean="0"/>
              <a:t>azdoblje </a:t>
            </a:r>
            <a:r>
              <a:rPr lang="hr-HR" u="sng" dirty="0"/>
              <a:t>upisa</a:t>
            </a:r>
            <a:r>
              <a:rPr lang="hr-HR" dirty="0"/>
              <a:t> završava u </a:t>
            </a:r>
            <a:r>
              <a:rPr lang="hr-HR" dirty="0" smtClean="0"/>
              <a:t>11 </a:t>
            </a:r>
            <a:r>
              <a:rPr lang="hr-HR" dirty="0"/>
              <a:t>sati</a:t>
            </a:r>
            <a:endParaRPr lang="hr-HR" u="sng" dirty="0"/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r-HR" u="sng" dirty="0"/>
              <a:t>z</a:t>
            </a:r>
            <a:r>
              <a:rPr lang="hr-HR" u="sng" dirty="0" smtClean="0"/>
              <a:t>a </a:t>
            </a:r>
            <a:r>
              <a:rPr lang="hr-HR" u="sng" dirty="0"/>
              <a:t>uplate </a:t>
            </a:r>
            <a:r>
              <a:rPr lang="hr-HR" u="sng" dirty="0" smtClean="0"/>
              <a:t>02.06.2025</a:t>
            </a:r>
            <a:r>
              <a:rPr lang="hr-HR" dirty="0" smtClean="0"/>
              <a:t>. treba se informirati </a:t>
            </a:r>
            <a:r>
              <a:rPr lang="hr-HR" dirty="0"/>
              <a:t>do koliko </a:t>
            </a:r>
            <a:r>
              <a:rPr lang="hr-HR" u="sng" dirty="0"/>
              <a:t>sati treba obaviti uplatu </a:t>
            </a:r>
            <a:r>
              <a:rPr lang="hr-HR" dirty="0"/>
              <a:t>da bi ista bila </a:t>
            </a:r>
            <a:r>
              <a:rPr lang="hr-HR" u="sng" dirty="0"/>
              <a:t>provedena</a:t>
            </a:r>
            <a:r>
              <a:rPr lang="hr-HR" dirty="0"/>
              <a:t> s navedenim datumom</a:t>
            </a:r>
          </a:p>
        </p:txBody>
      </p:sp>
      <p:sp>
        <p:nvSpPr>
          <p:cNvPr id="22" name="TekstniOkvir 11"/>
          <p:cNvSpPr txBox="1"/>
          <p:nvPr/>
        </p:nvSpPr>
        <p:spPr>
          <a:xfrm>
            <a:off x="6107537" y="1230939"/>
            <a:ext cx="1987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8000" dirty="0">
                <a:solidFill>
                  <a:srgbClr val="002060"/>
                </a:solidFill>
              </a:rPr>
              <a:t>!</a:t>
            </a:r>
            <a:endParaRPr lang="hr-HR" sz="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08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6</a:t>
            </a:fld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Proširenje funkcionalnosti ulaganja - REINVESTIRANJE</a:t>
            </a:r>
            <a:endParaRPr lang="hr-HR" dirty="0"/>
          </a:p>
        </p:txBody>
      </p:sp>
      <p:graphicFrame>
        <p:nvGraphicFramePr>
          <p:cNvPr id="9" name="Dijagram 8"/>
          <p:cNvGraphicFramePr/>
          <p:nvPr>
            <p:extLst>
              <p:ext uri="{D42A27DB-BD31-4B8C-83A1-F6EECF244321}">
                <p14:modId xmlns:p14="http://schemas.microsoft.com/office/powerpoint/2010/main" val="1568307832"/>
              </p:ext>
            </p:extLst>
          </p:nvPr>
        </p:nvGraphicFramePr>
        <p:xfrm>
          <a:off x="2372822" y="958931"/>
          <a:ext cx="7486072" cy="535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9707850" y="5482788"/>
            <a:ext cx="823012" cy="834884"/>
            <a:chOff x="10216342" y="1560947"/>
            <a:chExt cx="823012" cy="834884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6" name="Kružna strelica 5"/>
            <p:cNvSpPr/>
            <p:nvPr/>
          </p:nvSpPr>
          <p:spPr>
            <a:xfrm>
              <a:off x="10216342" y="1560947"/>
              <a:ext cx="823012" cy="737479"/>
            </a:xfrm>
            <a:prstGeom prst="circular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7" name="Kružna strelica 6"/>
            <p:cNvSpPr/>
            <p:nvPr/>
          </p:nvSpPr>
          <p:spPr>
            <a:xfrm rot="11056196">
              <a:off x="10216530" y="1690083"/>
              <a:ext cx="797657" cy="705748"/>
            </a:xfrm>
            <a:prstGeom prst="circular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sp>
          <p:nvSpPr>
            <p:cNvPr id="8" name="TekstniOkvir 7"/>
            <p:cNvSpPr txBox="1"/>
            <p:nvPr/>
          </p:nvSpPr>
          <p:spPr>
            <a:xfrm>
              <a:off x="10426845" y="1725861"/>
              <a:ext cx="377026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700" b="1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</a:t>
              </a:r>
              <a:endParaRPr lang="hr-HR" sz="27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1725833" y="5482788"/>
            <a:ext cx="823012" cy="834884"/>
            <a:chOff x="10216342" y="1560947"/>
            <a:chExt cx="823012" cy="834884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1" name="Kružna strelica 10"/>
            <p:cNvSpPr/>
            <p:nvPr/>
          </p:nvSpPr>
          <p:spPr>
            <a:xfrm>
              <a:off x="10216342" y="1560947"/>
              <a:ext cx="823012" cy="737479"/>
            </a:xfrm>
            <a:prstGeom prst="circular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12" name="Kružna strelica 11"/>
            <p:cNvSpPr/>
            <p:nvPr/>
          </p:nvSpPr>
          <p:spPr>
            <a:xfrm rot="11056196">
              <a:off x="10216530" y="1690083"/>
              <a:ext cx="797657" cy="705748"/>
            </a:xfrm>
            <a:prstGeom prst="circular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sp>
          <p:nvSpPr>
            <p:cNvPr id="13" name="TekstniOkvir 12"/>
            <p:cNvSpPr txBox="1"/>
            <p:nvPr/>
          </p:nvSpPr>
          <p:spPr>
            <a:xfrm>
              <a:off x="10426845" y="1725861"/>
              <a:ext cx="377026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700" b="1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€</a:t>
              </a:r>
              <a:endParaRPr lang="hr-HR" sz="27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2143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1418" y="116073"/>
            <a:ext cx="10515600" cy="648129"/>
          </a:xfrm>
        </p:spPr>
        <p:txBody>
          <a:bodyPr>
            <a:normAutofit/>
          </a:bodyPr>
          <a:lstStyle/>
          <a:p>
            <a:r>
              <a:rPr lang="hr-HR" dirty="0"/>
              <a:t>Upis Trezorskih zapisa u prvom krugu</a:t>
            </a: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7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3029" y="1046355"/>
            <a:ext cx="11331447" cy="5509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87312" lvl="1" algn="just">
              <a:buClr>
                <a:schemeClr val="accent5">
                  <a:lumMod val="50000"/>
                </a:schemeClr>
              </a:buClr>
              <a:defRPr/>
            </a:pPr>
            <a:endParaRPr lang="hr-HR" altLang="sr-Latn-RS" sz="1400" dirty="0"/>
          </a:p>
          <a:p>
            <a:pPr marL="509588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400" b="1" u="sng" dirty="0"/>
              <a:t>3</a:t>
            </a:r>
            <a:r>
              <a:rPr lang="hr-HR" altLang="sr-Latn-RS" sz="2400" b="1" u="sng" dirty="0" smtClean="0"/>
              <a:t> </a:t>
            </a:r>
            <a:r>
              <a:rPr lang="hr-HR" altLang="sr-Latn-RS" sz="2400" b="1" u="sng" dirty="0"/>
              <a:t>kanala upisa: </a:t>
            </a:r>
          </a:p>
          <a:p>
            <a:pPr marL="1423988" lvl="2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/>
              <a:t>poslovnice </a:t>
            </a:r>
            <a:r>
              <a:rPr lang="hr-HR" altLang="sr-Latn-RS" sz="2400" b="1" dirty="0" smtClean="0"/>
              <a:t>FINA-e</a:t>
            </a:r>
            <a:endParaRPr lang="hr-HR" altLang="sr-Latn-RS" sz="2400" b="1" dirty="0"/>
          </a:p>
          <a:p>
            <a:pPr marL="1423988" lvl="2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/>
              <a:t>w</a:t>
            </a:r>
            <a:r>
              <a:rPr lang="hr-HR" altLang="sr-Latn-RS" sz="2400" b="1" dirty="0" smtClean="0"/>
              <a:t>eb aplikacija </a:t>
            </a:r>
            <a:r>
              <a:rPr lang="hr-HR" altLang="sr-Latn-RS" sz="2400" b="1" dirty="0"/>
              <a:t>E – </a:t>
            </a:r>
            <a:r>
              <a:rPr lang="hr-HR" altLang="sr-Latn-RS" sz="2400" b="1" dirty="0" smtClean="0"/>
              <a:t>RIZNICA</a:t>
            </a:r>
          </a:p>
          <a:p>
            <a:pPr marL="1423988" lvl="2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 smtClean="0"/>
              <a:t>mobilna aplikacija M – RIZNICA </a:t>
            </a:r>
            <a:endParaRPr lang="hr-HR" altLang="sr-Latn-RS" sz="2400" b="1" dirty="0"/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  <a:defRPr/>
            </a:pPr>
            <a:endParaRPr lang="hr-HR" altLang="sr-Latn-RS" sz="2400" b="1" u="sng" dirty="0" smtClean="0"/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400" b="1" u="sng" dirty="0" smtClean="0"/>
              <a:t>Prvi </a:t>
            </a:r>
            <a:r>
              <a:rPr lang="hr-HR" altLang="sr-Latn-RS" sz="2400" b="1" u="sng" dirty="0"/>
              <a:t>krug upisa namijenjen je isključivo: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punoljetnim fizičkim osobama </a:t>
            </a:r>
            <a:r>
              <a:rPr lang="hr-HR" altLang="sr-Latn-RS" sz="2400" b="1" dirty="0"/>
              <a:t>državljanima Republike Hrvatske </a:t>
            </a:r>
            <a:r>
              <a:rPr lang="hr-HR" altLang="sr-Latn-RS" sz="2400" dirty="0"/>
              <a:t>u Republici Hrvatskoj i izvan Republike Hrvatske </a:t>
            </a:r>
            <a:r>
              <a:rPr lang="hr-HR" altLang="sr-Latn-RS" sz="2400" b="1" dirty="0" smtClean="0"/>
              <a:t>(tri </a:t>
            </a:r>
            <a:r>
              <a:rPr lang="hr-HR" altLang="sr-Latn-RS" sz="2400" b="1" dirty="0"/>
              <a:t>kanala upisa)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punoljetnim fizičkim osobama </a:t>
            </a:r>
            <a:r>
              <a:rPr lang="hr-HR" altLang="sr-Latn-RS" sz="2400" b="1" dirty="0"/>
              <a:t>stranim državljanima </a:t>
            </a:r>
            <a:r>
              <a:rPr lang="hr-HR" altLang="sr-Latn-RS" sz="2400" dirty="0"/>
              <a:t>koji su rezidenti u Republici Hrvatskoj </a:t>
            </a:r>
            <a:r>
              <a:rPr lang="hr-HR" altLang="sr-Latn-RS" sz="2400" b="1" dirty="0"/>
              <a:t>(isključivo u poslovnicama FINA-e)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jedan </a:t>
            </a:r>
            <a:r>
              <a:rPr lang="hr-HR" altLang="sr-Latn-RS" sz="2400" dirty="0" err="1"/>
              <a:t>ulagatelj</a:t>
            </a:r>
            <a:r>
              <a:rPr lang="hr-HR" altLang="sr-Latn-RS" sz="2400" dirty="0"/>
              <a:t> (OIB) može upisati samo jednu ponudu za upis </a:t>
            </a:r>
            <a:r>
              <a:rPr lang="hr-HR" altLang="sr-Latn-RS" sz="2400" dirty="0" smtClean="0"/>
              <a:t>Trezorskih zapisa </a:t>
            </a:r>
            <a:r>
              <a:rPr lang="hr-HR" altLang="sr-Latn-RS" sz="2400" dirty="0"/>
              <a:t>ovog izdanja</a:t>
            </a:r>
          </a:p>
        </p:txBody>
      </p:sp>
    </p:spTree>
    <p:extLst>
      <p:ext uri="{BB962C8B-B14F-4D97-AF65-F5344CB8AC3E}">
        <p14:creationId xmlns:p14="http://schemas.microsoft.com/office/powerpoint/2010/main" val="3682287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029" y="114784"/>
            <a:ext cx="10515600" cy="648129"/>
          </a:xfrm>
        </p:spPr>
        <p:txBody>
          <a:bodyPr>
            <a:normAutofit/>
          </a:bodyPr>
          <a:lstStyle/>
          <a:p>
            <a:r>
              <a:rPr lang="hr-HR" dirty="0" smtClean="0"/>
              <a:t>Proširenje digitalne platforme za upis državnih vrijednosnih papira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8</a:t>
            </a:fld>
            <a:endParaRPr lang="hr-HR" dirty="0"/>
          </a:p>
        </p:txBody>
      </p:sp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val="1641167310"/>
              </p:ext>
            </p:extLst>
          </p:nvPr>
        </p:nvGraphicFramePr>
        <p:xfrm>
          <a:off x="713641" y="1333728"/>
          <a:ext cx="7858805" cy="4824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Slika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305" y="968603"/>
            <a:ext cx="1779329" cy="3850650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1"/>
          <a:stretch/>
        </p:blipFill>
        <p:spPr>
          <a:xfrm>
            <a:off x="10172464" y="2369127"/>
            <a:ext cx="1847726" cy="3754092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11" name="TekstniOkvir 10"/>
          <p:cNvSpPr txBox="1"/>
          <p:nvPr/>
        </p:nvSpPr>
        <p:spPr>
          <a:xfrm>
            <a:off x="283029" y="5797374"/>
            <a:ext cx="3965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sr-Latn-RS" dirty="0"/>
              <a:t>Više o općim uvjetima korištenja mobilne aplikacije M-RIZNICA dostupno je na stranicama </a:t>
            </a:r>
            <a:r>
              <a:rPr lang="hr-HR" altLang="sr-Latn-RS" dirty="0" smtClean="0"/>
              <a:t>Ministarstva financija</a:t>
            </a:r>
            <a:endParaRPr lang="hr-HR" altLang="sr-Latn-RS" dirty="0"/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83029" y="753159"/>
            <a:ext cx="6741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hr-HR" sz="2200" dirty="0" smtClean="0"/>
              <a:t>Upis ponude putem mobilne aplikacije M-RIZNICA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269055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029" y="114784"/>
            <a:ext cx="10515600" cy="648129"/>
          </a:xfrm>
        </p:spPr>
        <p:txBody>
          <a:bodyPr>
            <a:normAutofit/>
          </a:bodyPr>
          <a:lstStyle/>
          <a:p>
            <a:r>
              <a:rPr lang="hr-HR" dirty="0"/>
              <a:t>Upis ponude putem </a:t>
            </a:r>
            <a:r>
              <a:rPr lang="hr-HR" dirty="0" smtClean="0"/>
              <a:t>digitalne platforme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(E-RIZNICA, M-RIZNICA)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9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3029" y="1543018"/>
            <a:ext cx="11331447" cy="432426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dirty="0" smtClean="0"/>
              <a:t>unutar </a:t>
            </a:r>
            <a:r>
              <a:rPr lang="hr-HR" altLang="sr-Latn-RS" sz="2600" dirty="0"/>
              <a:t>utvrđenog vremenskog razdoblja zaprimanja ponuda</a:t>
            </a:r>
          </a:p>
          <a:p>
            <a:pPr marL="544512" lvl="2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hr-HR" altLang="sr-Latn-RS" sz="2600" b="1" dirty="0" smtClean="0"/>
              <a:t>26.05.2025. (</a:t>
            </a:r>
            <a:r>
              <a:rPr lang="hr-HR" altLang="sr-Latn-RS" sz="2600" b="1" dirty="0"/>
              <a:t>00:00) -</a:t>
            </a:r>
            <a:r>
              <a:rPr lang="hr-HR" altLang="sr-Latn-RS" sz="2600" b="1" dirty="0" smtClean="0"/>
              <a:t> 02.06.2025. (</a:t>
            </a:r>
            <a:r>
              <a:rPr lang="hr-HR" altLang="sr-Latn-RS" sz="2600" b="1" dirty="0"/>
              <a:t>do </a:t>
            </a:r>
            <a:r>
              <a:rPr lang="hr-HR" altLang="sr-Latn-RS" sz="2600" b="1" dirty="0" smtClean="0"/>
              <a:t>11:00)</a:t>
            </a:r>
            <a:endParaRPr lang="hr-HR" altLang="sr-Latn-RS" sz="2600" b="1" dirty="0"/>
          </a:p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dirty="0"/>
              <a:t>p</a:t>
            </a:r>
            <a:r>
              <a:rPr lang="hr-HR" altLang="sr-Latn-RS" sz="2600" dirty="0" smtClean="0"/>
              <a:t>rijava na E-RIZNICU putem </a:t>
            </a:r>
            <a:r>
              <a:rPr lang="hr-HR" altLang="sr-Latn-RS" sz="2600" dirty="0"/>
              <a:t>sustava e-Građani</a:t>
            </a:r>
          </a:p>
          <a:p>
            <a:pPr marL="1001712" lvl="2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600" dirty="0"/>
              <a:t>i</a:t>
            </a:r>
            <a:r>
              <a:rPr lang="hr-HR" altLang="sr-Latn-RS" sz="2600" dirty="0" smtClean="0"/>
              <a:t>dentifikacija </a:t>
            </a:r>
            <a:r>
              <a:rPr lang="hr-HR" altLang="sr-Latn-RS" sz="2600" dirty="0"/>
              <a:t>odgovarajućom vjerodajnicom </a:t>
            </a:r>
          </a:p>
          <a:p>
            <a:pPr marL="1001712" lvl="2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600" dirty="0"/>
              <a:t>z</a:t>
            </a:r>
            <a:r>
              <a:rPr lang="hr-HR" altLang="sr-Latn-RS" sz="2600" dirty="0" smtClean="0"/>
              <a:t>načajna </a:t>
            </a:r>
            <a:r>
              <a:rPr lang="hr-HR" altLang="sr-Latn-RS" sz="2600" dirty="0"/>
              <a:t>ili visoka razina sigurnosti (token, m-token, osobna iskaznica i dr</a:t>
            </a:r>
            <a:r>
              <a:rPr lang="hr-HR" altLang="sr-Latn-RS" sz="2600" dirty="0" smtClean="0"/>
              <a:t>.)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43" y="1012758"/>
            <a:ext cx="2467721" cy="561327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B95CC4BE-4B30-4BB7-9A63-7FFB1A2257EB}"/>
              </a:ext>
            </a:extLst>
          </p:cNvPr>
          <p:cNvGrpSpPr/>
          <p:nvPr/>
        </p:nvGrpSpPr>
        <p:grpSpPr>
          <a:xfrm>
            <a:off x="7465283" y="2104345"/>
            <a:ext cx="4257675" cy="2997825"/>
            <a:chOff x="7762515" y="2284643"/>
            <a:chExt cx="4257675" cy="299782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B8C9ACF-4015-4FE4-8129-D23E96944536}"/>
                </a:ext>
              </a:extLst>
            </p:cNvPr>
            <p:cNvSpPr/>
            <p:nvPr/>
          </p:nvSpPr>
          <p:spPr>
            <a:xfrm>
              <a:off x="7762515" y="2540745"/>
              <a:ext cx="4257675" cy="2741723"/>
            </a:xfrm>
            <a:prstGeom prst="round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pic>
          <p:nvPicPr>
            <p:cNvPr id="17" name="Graphic 16" descr="Stop outline">
              <a:extLst>
                <a:ext uri="{FF2B5EF4-FFF2-40B4-BE49-F238E27FC236}">
                  <a16:creationId xmlns:a16="http://schemas.microsoft.com/office/drawing/2014/main" id="{25FA6AAB-BBE1-4034-BAE2-F4C39DC4D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0881953" y="2284643"/>
              <a:ext cx="846000" cy="846000"/>
            </a:xfrm>
            <a:prstGeom prst="rect">
              <a:avLst/>
            </a:prstGeom>
          </p:spPr>
        </p:pic>
        <p:pic>
          <p:nvPicPr>
            <p:cNvPr id="18" name="Graphic 17" descr="Stop outline">
              <a:extLst>
                <a:ext uri="{FF2B5EF4-FFF2-40B4-BE49-F238E27FC236}">
                  <a16:creationId xmlns:a16="http://schemas.microsoft.com/office/drawing/2014/main" id="{47960878-97BC-45E1-99BE-3985758F2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0245600" y="2919600"/>
              <a:ext cx="846000" cy="846000"/>
            </a:xfrm>
            <a:prstGeom prst="rect">
              <a:avLst/>
            </a:prstGeom>
          </p:spPr>
        </p:pic>
        <p:pic>
          <p:nvPicPr>
            <p:cNvPr id="19" name="Graphic 18" descr="Stop outline">
              <a:extLst>
                <a:ext uri="{FF2B5EF4-FFF2-40B4-BE49-F238E27FC236}">
                  <a16:creationId xmlns:a16="http://schemas.microsoft.com/office/drawing/2014/main" id="{85F7ECCA-720D-4253-ACA7-DC7BE390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0879200" y="3553200"/>
              <a:ext cx="846000" cy="846000"/>
            </a:xfrm>
            <a:prstGeom prst="rect">
              <a:avLst/>
            </a:prstGeom>
          </p:spPr>
        </p:pic>
      </p:grpSp>
      <p:pic>
        <p:nvPicPr>
          <p:cNvPr id="9" name="Slika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9245" y="867793"/>
            <a:ext cx="2648723" cy="84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7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21254E6-B533-475E-934E-A0F6049FC6E7}">
  <we:reference id="wa200006805" version="1.0.0.0" store="en-US" storeType="OMEX"/>
  <we:alternateReferences>
    <we:reference id="WA200006805" version="1.0.0.0" store="WA20000680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4819</TotalTime>
  <Words>737</Words>
  <Application>Microsoft Office PowerPoint</Application>
  <PresentationFormat>Široki zaslon</PresentationFormat>
  <Paragraphs>132</Paragraphs>
  <Slides>9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Tema sustava Office</vt:lpstr>
      <vt:lpstr>Ponuda Trezorskih zapisa Republike Hrvatske uz uključivanje sektora građanstva  Period upisa: 26. svibnja – 2. lipnja 2025. Dospijeće: 4. lipnja 2026.  (364 dana)</vt:lpstr>
      <vt:lpstr>PowerPoint prezentacija</vt:lpstr>
      <vt:lpstr>Osnovni uvjeti novog izdanja trezorskih zapisa</vt:lpstr>
      <vt:lpstr>Ilustracija novčanog toka</vt:lpstr>
      <vt:lpstr>Vremenski plan izdanja Trezorskih zapisa</vt:lpstr>
      <vt:lpstr>Proširenje funkcionalnosti ulaganja - REINVESTIRANJE</vt:lpstr>
      <vt:lpstr>Upis Trezorskih zapisa u prvom krugu</vt:lpstr>
      <vt:lpstr>Proširenje digitalne platforme za upis državnih vrijednosnih papira</vt:lpstr>
      <vt:lpstr>Upis ponude putem digitalne platforme (E-RIZNICA, M-RIZNICA)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Ministry of Finance</dc:creator>
  <cp:lastModifiedBy>Hrvoje Radovanić</cp:lastModifiedBy>
  <cp:revision>574</cp:revision>
  <cp:lastPrinted>2025-05-15T10:55:43Z</cp:lastPrinted>
  <dcterms:created xsi:type="dcterms:W3CDTF">2023-10-11T07:00:45Z</dcterms:created>
  <dcterms:modified xsi:type="dcterms:W3CDTF">2025-05-21T09:23:09Z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1ab742f-39a8-4a62-9744-1e8791e01e71_Enabled">
    <vt:lpwstr>true</vt:lpwstr>
  </property>
  <property fmtid="{D5CDD505-2E9C-101B-9397-08002B2CF9AE}" pid="3" name="MSIP_Label_d1ab742f-39a8-4a62-9744-1e8791e01e71_SetDate">
    <vt:lpwstr>2024-02-07T14:38:43Z</vt:lpwstr>
  </property>
  <property fmtid="{D5CDD505-2E9C-101B-9397-08002B2CF9AE}" pid="4" name="MSIP_Label_d1ab742f-39a8-4a62-9744-1e8791e01e71_Method">
    <vt:lpwstr>Privileged</vt:lpwstr>
  </property>
  <property fmtid="{D5CDD505-2E9C-101B-9397-08002B2CF9AE}" pid="5" name="MSIP_Label_d1ab742f-39a8-4a62-9744-1e8791e01e71_Name">
    <vt:lpwstr>test</vt:lpwstr>
  </property>
  <property fmtid="{D5CDD505-2E9C-101B-9397-08002B2CF9AE}" pid="6" name="MSIP_Label_d1ab742f-39a8-4a62-9744-1e8791e01e71_SiteId">
    <vt:lpwstr>f48894ec-930b-40d5-9326-43383e17b59f</vt:lpwstr>
  </property>
  <property fmtid="{D5CDD505-2E9C-101B-9397-08002B2CF9AE}" pid="7" name="MSIP_Label_d1ab742f-39a8-4a62-9744-1e8791e01e71_ActionId">
    <vt:lpwstr>1c67c104-fdf4-445b-b7bb-280447f859bb</vt:lpwstr>
  </property>
  <property fmtid="{D5CDD505-2E9C-101B-9397-08002B2CF9AE}" pid="8" name="MSIP_Label_d1ab742f-39a8-4a62-9744-1e8791e01e71_ContentBits">
    <vt:lpwstr>0</vt:lpwstr>
  </property>
</Properties>
</file>