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16" r:id="rId1"/>
  </p:sldMasterIdLst>
  <p:notesMasterIdLst>
    <p:notesMasterId r:id="rId30"/>
  </p:notesMasterIdLst>
  <p:handoutMasterIdLst>
    <p:handoutMasterId r:id="rId31"/>
  </p:handoutMasterIdLst>
  <p:sldIdLst>
    <p:sldId id="283" r:id="rId2"/>
    <p:sldId id="289" r:id="rId3"/>
    <p:sldId id="327" r:id="rId4"/>
    <p:sldId id="292" r:id="rId5"/>
    <p:sldId id="293" r:id="rId6"/>
    <p:sldId id="296" r:id="rId7"/>
    <p:sldId id="322" r:id="rId8"/>
    <p:sldId id="297" r:id="rId9"/>
    <p:sldId id="328" r:id="rId10"/>
    <p:sldId id="298" r:id="rId11"/>
    <p:sldId id="342" r:id="rId12"/>
    <p:sldId id="299" r:id="rId13"/>
    <p:sldId id="300" r:id="rId14"/>
    <p:sldId id="340" r:id="rId15"/>
    <p:sldId id="301" r:id="rId16"/>
    <p:sldId id="304" r:id="rId17"/>
    <p:sldId id="337" r:id="rId18"/>
    <p:sldId id="305" r:id="rId19"/>
    <p:sldId id="326" r:id="rId20"/>
    <p:sldId id="307" r:id="rId21"/>
    <p:sldId id="324" r:id="rId22"/>
    <p:sldId id="343" r:id="rId23"/>
    <p:sldId id="325" r:id="rId24"/>
    <p:sldId id="308" r:id="rId25"/>
    <p:sldId id="312" r:id="rId26"/>
    <p:sldId id="314" r:id="rId27"/>
    <p:sldId id="316" r:id="rId28"/>
    <p:sldId id="341" r:id="rId29"/>
  </p:sldIdLst>
  <p:sldSz cx="9144000" cy="6858000" type="screen4x3"/>
  <p:notesSz cx="6797675" cy="9928225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C1A40"/>
    <a:srgbClr val="020202"/>
    <a:srgbClr val="F7941F"/>
    <a:srgbClr val="BBBDC0"/>
    <a:srgbClr val="A84D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42219" autoAdjust="0"/>
  </p:normalViewPr>
  <p:slideViewPr>
    <p:cSldViewPr>
      <p:cViewPr>
        <p:scale>
          <a:sx n="100" d="100"/>
          <a:sy n="100" d="100"/>
        </p:scale>
        <p:origin x="-9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846A9E-2AAC-4C5E-A785-2E935DF5BF83}" type="datetimeFigureOut">
              <a:rPr lang="hr-HR"/>
              <a:pPr>
                <a:defRPr/>
              </a:pPr>
              <a:t>14.12.2015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7D75E4C-636C-4924-ADB4-C263B39336E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D073BD5-5892-41CA-A68A-2EBF6FBB1E31}" type="datetimeFigureOut">
              <a:rPr lang="hr-HR"/>
              <a:pPr>
                <a:defRPr/>
              </a:pPr>
              <a:t>14.12.2015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noProof="0" smtClean="0"/>
              <a:t>Uredite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  <a:endParaRPr lang="hr-HR" noProof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58D3B7-23A3-4A87-831E-4B154886FD1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Ono što je bitno je odgovornost rukovoditelja i da revizija kod revidiranja pojedinih područja treba provjeriti jesu li zadovoljene te odredbe zakona.</a:t>
            </a:r>
          </a:p>
          <a:p>
            <a:r>
              <a:rPr lang="hr-HR" smtClean="0"/>
              <a:t>Odgovornost za preporuke - ono tumačenje koje smo ima davali oko mjera za neprovođenje preporuka.</a:t>
            </a:r>
          </a:p>
          <a:p>
            <a:r>
              <a:rPr lang="hr-HR" smtClean="0"/>
              <a:t>ono što u zakonu piše da je uvjet za pohađanje naše izobrazbe..."da je stjecanje ovlaštenja uvjet za obavljanje poslova radnoga mjesta" znači da u pravilniku o sistematizaciji gdje se opisuju uvjeti za radna mjesta mora stajati da je uvjet stručno ovlaštenje koje dodjeljuje ministar financija, isto tako u rješenju o rasporedu na radno mjesto ili ugovoru o radu mora biti navedeno da ima obvezu steći ovlaštenje u roku utvrđenom zakonom.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u vezi s uputom bi trebalo reći da se </a:t>
            </a:r>
            <a:r>
              <a:rPr lang="hr-HR" b="1" smtClean="0"/>
              <a:t>prema procjeni pojedina područja mogu urediti posebnom uputom, da ne mora biti baš ovako kako je na predlošku., </a:t>
            </a:r>
          </a:p>
          <a:p>
            <a:r>
              <a:rPr lang="hr-HR" b="1" smtClean="0"/>
              <a:t>već da je bitno da su pojedina područja bitna za osiguranje ovoga iz točke g) "...i osiguranja pravilnog, ekonomičnog...institucijama iz nadležnosti" jasno definirana</a:t>
            </a:r>
          </a:p>
          <a:p>
            <a:r>
              <a:rPr lang="hr-HR" b="1" smtClean="0"/>
              <a:t> u smislu kontrola koje korisnik iz nadležnosti mora osigurati, do dokumentacije koju mora kompletirati bilo za potrebe izrade planova ili za potrebe transferiranja sredstava.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povezati sa slajdom 14., odnosno definiranje onoga što korisnici moraju osigurati prema nadležnom proračunu ujedno će doprinijeti i razvoju/ostvarenju ovih točaka iz slajda 15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Revizije DUR_a i područje imovine u novom upitniku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algn="just" eaLnBrk="1" hangingPunct="1"/>
            <a:r>
              <a:rPr lang="hr-HR" sz="1400" smtClean="0"/>
              <a:t>obavlja reviziju svih programa, projekata, aktivnosti i poslovnih procesa</a:t>
            </a:r>
          </a:p>
          <a:p>
            <a:pPr lvl="1" algn="just" eaLnBrk="1" hangingPunct="1"/>
            <a:r>
              <a:rPr lang="hr-HR" b="1" smtClean="0"/>
              <a:t>Fokusirat se na proširenje obuhvata u smislu zahvaćanja i korisnika iz nadležnosti i da je to opravdanje za onaj min. od 3 revizora.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algn="just" eaLnBrk="1" hangingPunct="1">
              <a:buFont typeface="Wingdings" pitchFamily="2" charset="2"/>
              <a:buNone/>
            </a:pPr>
            <a:r>
              <a:rPr lang="hr-HR" smtClean="0"/>
              <a:t>Napomena: Mišljenje unutarnje revizije koje daje uz Izjavu o fiskalnoj ne može popunjavati neka komercijalna revizija kao što je bilo slučajeva 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..."da je stjecanje ovlaštenja uvjet za obavljanje poslova radnoga mjesta" znači da u pravilniku o sistematizaciji gdje se opisuju uvjeti za radna mjesta mora stajati da je uvjet stručno ovlaštenje koje dodjeljuje ministar financija, isto tako u rješenju o rasporedu na radno mjesto ili ugovoru o radu mora biti navedeno da ima obvezu steći ovlaštenje u roku utvrđenom zakonom.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tumačenje – dopis ministra financija koje smo ima davali oko mjera za neprovođenje preporuka.</a:t>
            </a:r>
          </a:p>
          <a:p>
            <a:pPr lvl="1" algn="just" eaLnBrk="1" hangingPunct="1">
              <a:buFont typeface="Wingdings" pitchFamily="2" charset="2"/>
              <a:buNone/>
            </a:pPr>
            <a:endParaRPr lang="hr-HR" smtClean="0"/>
          </a:p>
          <a:p>
            <a:pPr lvl="1" algn="just" eaLnBrk="1" hangingPunct="1">
              <a:buFont typeface="Wingdings" pitchFamily="2" charset="2"/>
              <a:buNone/>
            </a:pPr>
            <a:r>
              <a:rPr lang="hr-HR" smtClean="0"/>
              <a:t>Obveza </a:t>
            </a:r>
            <a:r>
              <a:rPr lang="hr-HR" altLang="zh-CN" smtClean="0">
                <a:cs typeface="宋体"/>
              </a:rPr>
              <a:t>poduzimanja mjera u slučaju neprovođenja preporuka unutarnje revizije trgovačkog društva i druge pravne osobe nije posebno regulirana ovim Zakonom budući da je u trgovačkim društvima i drugim pravnim osobama putem revizorskog i nadzornog odbora osiguran mehanizam praćenja učinkovitosti sustava unutarnjih kontrola, unutarnje revizije te sustava upravljanja rizicima, kao i raspravljanje o planovima i godišnjem izvješću unutarnje revizije te o značajnim pitanjima koja se odnose na ovo područje, uključujući i preporuke unutarnje revizije.</a:t>
            </a:r>
            <a:endParaRPr lang="hr-HR" smtClean="0"/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altLang="zh-CN" smtClean="0">
                <a:cs typeface="宋体"/>
              </a:rPr>
              <a:t>neprovođenje prihvaćenih preporuka unutarnje (kao i vanjske revizije) potrebno je uzeti u obzir kod davanja Izjave o fiskalnoj odgovornosti, a isto tako rukovoditelj UR prilikom davanja mišljenja o sustavu unutarnjih kontrola za potrebe Izjave o fiskalnoj odgovornosti mora uzeti u obzir i provedbu ključnih preporuka iz ranijeg razdoblja. </a:t>
            </a:r>
            <a:endParaRPr lang="hr-HR" smtClean="0"/>
          </a:p>
          <a:p>
            <a:r>
              <a:rPr lang="hr-HR" altLang="zh-CN" smtClean="0">
                <a:cs typeface="宋体"/>
              </a:rPr>
              <a:t>U godišnjem planu unutarnje revizije potrebno je planirati vrijeme potrebno za praćenje provedbe preporuka i obavljanje revizija temeljem čl. 35 stavka 5. Zakona.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algn="just" eaLnBrk="1" hangingPunct="1">
              <a:buFont typeface="Wingdings" pitchFamily="2" charset="2"/>
              <a:buNone/>
            </a:pPr>
            <a:r>
              <a:rPr lang="hr-HR" b="1" smtClean="0"/>
              <a:t>istaknuti da nisu u obvezi poduzimati aktivnosti u vezi uspostave dok se ne donese Pravilnik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hr-HR" smtClean="0"/>
              <a:t>uvažene trenutne normativne promjene vezano uz područje nepravilnosti </a:t>
            </a:r>
          </a:p>
          <a:p>
            <a:pPr eaLnBrk="1" hangingPunct="1"/>
            <a:r>
              <a:rPr lang="hr-HR" smtClean="0"/>
              <a:t>Naputak o otkrivanju, postupanju i izvješćivanju o nepravilnostima u upravljanju sredstvima proračuna, proračunskih i izvanproračunskih korisnika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vi-VN" sz="1600" smtClean="0">
                <a:latin typeface="Calibri" pitchFamily="34" charset="0"/>
              </a:rPr>
              <a:t>Zakonom o sustavu unutarnjih financijskih kontrola iz 2006. (NN 141/06), stvorena je zakonska osnova za uvođenje unutarnjih kontrola u javni sektor RH </a:t>
            </a:r>
          </a:p>
          <a:p>
            <a:pPr marL="742950" lvl="1" indent="-285750" algn="just"/>
            <a:r>
              <a:rPr lang="vi-VN" sz="1800" smtClean="0">
                <a:latin typeface="Calibri" pitchFamily="34" charset="0"/>
              </a:rPr>
              <a:t>dio pravne stečevine u Poglavlju 32 – Financijski nadzor, odnosno koncept „sustava unutarnjih financijskih kontrola u javnom sektoru“, poznatog pod kraticom PIFC 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hr-HR" smtClean="0"/>
              <a:t>Pravilnik za vođenje registara - koji će značiti i njihovu veću odgovornost po pitanju dostave ažuriranih podataka jer će se izvadak iz registra ovlaštenih UR objavljivati na web stranici </a:t>
            </a:r>
          </a:p>
          <a:p>
            <a:pPr algn="just" eaLnBrk="1" hangingPunct="1">
              <a:buFont typeface="Wingdings" pitchFamily="2" charset="2"/>
              <a:buNone/>
            </a:pPr>
            <a:endParaRPr lang="hr-HR" smtClean="0"/>
          </a:p>
          <a:p>
            <a:pPr algn="just" eaLnBrk="1" hangingPunct="1">
              <a:buFont typeface="Wingdings" pitchFamily="2" charset="2"/>
              <a:buNone/>
            </a:pPr>
            <a:r>
              <a:rPr lang="hr-HR" smtClean="0"/>
              <a:t>pravilnik i program izobrazbe prema kojem se stječe stručno ovlaštenje ministra financija za obavljanje poslova unutarnje revizije u javnom sektoru (donesen – NN 108/15)</a:t>
            </a:r>
            <a:endParaRPr lang="hr-HR" sz="1300" smtClean="0"/>
          </a:p>
          <a:p>
            <a:endParaRPr lang="hr-HR" smtClean="0"/>
          </a:p>
          <a:p>
            <a:r>
              <a:rPr lang="hr-HR" smtClean="0"/>
              <a:t>Naputak o stalnom stručnom usavršavanju ovlaštenih unutarnjih revizora za javni sektor. Javna rasprava se provodi putem e-savjetovanja, a traje do 23.12.15. 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Naputak o stalnom stručnom usavršavanju ovlaštenih unutarnjih revizora za javni sektor. Javna rasprava se provodi putem e-savjerovanja, a traje do 23.12.15.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vi-VN" sz="1600" b="1" smtClean="0">
                <a:latin typeface="Calibri" pitchFamily="34" charset="0"/>
              </a:rPr>
              <a:t>uređuje sustav unutarnjih kontrola u javnom sektoru RH, uključujući i unutarnju reviziju kao njegov sastavni</a:t>
            </a:r>
            <a:r>
              <a:rPr lang="vi-VN" sz="1600" smtClean="0">
                <a:latin typeface="Calibri" pitchFamily="34" charset="0"/>
              </a:rPr>
              <a:t> dio te odgovornosti, odnose i nadležnosti u razvoju ovog sustava. </a:t>
            </a:r>
          </a:p>
          <a:p>
            <a:r>
              <a:rPr lang="hr-HR" smtClean="0"/>
              <a:t>S obzirom da su ova tri zakona međusobno povezana, pristupilo se izradi novog Zakona o sustavu unutarnjih kontrola u javnom sektoru kako bi se uvažile navedene promjene u proračunskom sustavu te ukazalo na mjesto i ulogu sustava unutarnjih kontrola u proračunskom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hr-HR" smtClean="0"/>
              <a:t>Sustav unutarnjih kontrola u funkciji je </a:t>
            </a:r>
            <a:r>
              <a:rPr lang="hr-HR" b="1" smtClean="0"/>
              <a:t>dobrog financijskog upravljanja</a:t>
            </a:r>
            <a:r>
              <a:rPr lang="hr-HR" smtClean="0"/>
              <a:t> </a:t>
            </a:r>
          </a:p>
          <a:p>
            <a:pPr algn="just"/>
            <a:r>
              <a:rPr lang="hr-HR" smtClean="0"/>
              <a:t>Financijsko upravljanje - predstavlja usmjeravanje i kontroliranje financijskih učinaka poslovanja radi ostvarenja poslovnih ciljeva, koristeći pri tome sredstva na pravilan, etičan, ekonomičan, djelotvoran i učinkovit način.</a:t>
            </a:r>
          </a:p>
          <a:p>
            <a:pPr algn="just"/>
            <a:endParaRPr lang="hr-HR" smtClean="0"/>
          </a:p>
          <a:p>
            <a:pPr algn="just"/>
            <a:r>
              <a:rPr lang="hr-HR" smtClean="0"/>
              <a:t>SUK obuhvaća sve poslovne procese koji vode k ostvarenju poslovnih ciljeva (posebno one vezane uz </a:t>
            </a:r>
            <a:r>
              <a:rPr lang="hr-HR" smtClean="0">
                <a:solidFill>
                  <a:srgbClr val="080E2B"/>
                </a:solidFill>
              </a:rPr>
              <a:t>prihode/primitke, rashode/izdatke, natječajne procedure i ugovaranje te imovinu i obveze)</a:t>
            </a:r>
          </a:p>
          <a:p>
            <a:pPr algn="just"/>
            <a:r>
              <a:rPr lang="hr-HR" smtClean="0"/>
              <a:t>uspostavlja se u svim ustrojstvenim jedinicama institucije koje u skladu s danim ovlastima i odgovornostima ostvaruju te ciljeve</a:t>
            </a:r>
            <a:endParaRPr lang="hr-HR" i="1" smtClean="0"/>
          </a:p>
          <a:p>
            <a:pPr algn="just"/>
            <a:r>
              <a:rPr lang="hr-HR" smtClean="0"/>
              <a:t> </a:t>
            </a:r>
          </a:p>
          <a:p>
            <a:endParaRPr lang="hr-H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r-H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hr-HR" smtClean="0"/>
              <a:t>iako pojedina društva već imaju prikladne unutarnje kontrole integrirane u poslovne procese i aktivnosti sukladno internim pravilima i odlukama ovim se Zakonom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hr-HR" smtClean="0"/>
              <a:t>razvoj sustava propisuje kao obveza i odgovornost uprave, predsjednika uprave ili direktora odnosno ravnatelja.</a:t>
            </a:r>
          </a:p>
          <a:p>
            <a:endParaRPr lang="hr-HR" smtClean="0"/>
          </a:p>
          <a:p>
            <a:r>
              <a:rPr lang="hr-HR" smtClean="0"/>
              <a:t>od svih potencijalnih korisnika sredstava iz fondova EU zahtijeva se izgrađen sustav unutarnjih kontrola (SUK) </a:t>
            </a:r>
          </a:p>
          <a:p>
            <a:r>
              <a:rPr lang="hr-HR" b="1" smtClean="0"/>
              <a:t>kako bi se u radu osiguralo zakonito, svrhovito, ekonomično i učinkovito raspolaganje sredstvima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Obavljena je </a:t>
            </a:r>
            <a:r>
              <a:rPr lang="hr-HR" sz="700" b="1" smtClean="0"/>
              <a:t>revizija učinkovitosti postizanja rezultata i ostvarivanja ciljeva poslovanja trgovačkih društava u vlasništvu jedinica lokalne i područne (regionalne) samouprave</a:t>
            </a:r>
            <a:r>
              <a:rPr lang="hr-HR" sz="700" smtClean="0"/>
              <a:t> na području 20 županija. Državni ured za reviziju je ocijenio da društva nisu bila dovoljno učinkovita u postizanju rezultata i ostvarivanju ciljeva poslovanja.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b="1" smtClean="0"/>
              <a:t>Revizijom je utvrđeno: </a:t>
            </a:r>
            <a:endParaRPr lang="hr-HR" sz="700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Društva nisu definirala misiju i viziju, nisu definirala strateške ciljeve, te nisu donijela strateške (dugoročne) planove razvoja.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Strateški plan nije donijelo 59 društava, a 16 društava nije donijelo godišnje programe rada i planove poslovanja. Doneseni godišnji programi rada i planovi poslovanja ne sadrže naturalne pokazatelje i pokazatelje uspješnosti. Planovima nisu utvrđeni pokazatelji za mjerenje učinaka i praćenje ostvarenja postavljenih ciljeva.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Najveći broj društava je sastavljao godišnja izvješća o radu i izvješćivao osnivače o postignutim rezultatima poslovanja. Godišnja izvješća o radu nije sastavljalo sedam društava. Najčešći propusti kod izvješća o radu odnose se na nedostatak usporednih pokazatelja.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Izvješća ne sadrže usporedbu ostvarenog u odnosu na planirane veličine, usporedbu naturalnih pokazatelja s ranijim razdobljima, usporedbu pokazatelja uspješnosti s ranijim razdobljima, podatke o ukupnim troškovima po jedinici obavljene usluge, podatke o broju zaposlenika koji obavljaju osnovnu djelatnost i broju zaposlenika koji obavljaju administrativne poslove, te obrazloženja iz kojih treba biti vidljivo zbog čega je postignuta postojeća razina rezultata.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U 16, od ukupno 92 revizijom obuhvaćena trgovačka društva, utvrđene su nepravilnosti i propusti vezani uz postizanje planirane svrhe osnivanja, te je ocijenjeno da nisu ostvarila svrhu radi koje su osnovana. Od 92 trgovačka društva, 45 nije s osnivačima uredilo financiranje poslovanja, a 36 nije postiglo zadovoljavajuće pokazatelje uspješnosti i rezultate poslovanja. Ostvareni rashodi su najvećim dijelom bili u funkciji ostvarivanja ciljeva (svrhe) radi kojih su društva osnovana. Pojedina trgovačka društva dio kapitalnih pomoći primljenih od osnivača nisu utrošila za predviđene namjene. Neka su društva obračunavala i isplaćivala plaće direktora iznad iznosa utvrđenih smjernicama osnivača, a zaposlenicima su isplaćivane naknade, iako ih prema prijedlogu osnivača, nije trebalo isplatiti.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b="1" smtClean="0"/>
              <a:t>Državni ured za reviziju je dao sljedeće preporuke: </a:t>
            </a:r>
            <a:endParaRPr lang="hr-HR" sz="700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definirati strateške ciljeve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donijeti strateški plan razvoja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donijeti godišnji program rada i plan poslovanja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godišnjim planom utvrditi naturalne pokazatelje i pokazatelje uspješnosti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sastavljati godišnje izvješće o radu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u izvješću o radu iskazati usporedbu ostvarenog u odnosu na planirane veličine, usporedbu naturalnih pokazatelja s ranijim razdobljima, usporedbu pokazatelja uspješnosti s ranijim razdobljima, podatke o ukupnim troškovima po jedinici obavljene usluge, usporedbu odnosa broja zaposlenika koji obavljaju osnovnu djelatnost i broja zaposlenika koji obavljaju administrativne poslove te dati obrazloženja iz kojih treba biti vidljivo zbog čega je postignuta postojeća razina rezultata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hr-HR" sz="700" smtClean="0"/>
              <a:t> objektivno iskazivati rezultate poslovanja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hr-HR" sz="700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85EF05-5419-4180-9184-68523D8EF685}" type="slidenum">
              <a:rPr lang="hr-HR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hr-H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hr-HR" smtClean="0"/>
              <a:t>Ono što je bitno je odgovornost rukovoditelja i da revizija kod revidiranja pojedinih područja treba provjeriti jesu li zadovoljene te odredbe zakona.</a:t>
            </a:r>
          </a:p>
          <a:p>
            <a:endParaRPr lang="hr-HR" smtClean="0"/>
          </a:p>
          <a:p>
            <a:r>
              <a:rPr lang="hr-HR" smtClean="0"/>
              <a:t>točka g) ovdje je važno istaknuti dio "...i osiguranja pravilnog, ekonomičnog...institucijama iz nadležnosti" – </a:t>
            </a:r>
          </a:p>
          <a:p>
            <a:r>
              <a:rPr lang="hr-HR" smtClean="0"/>
              <a:t>iz ovoga im proizlazi odgovornost pročelnika upravnog odjela/pomoćnika ministra za zakonito korištenje sredstava od strane inst. iz nadležnosti. </a:t>
            </a:r>
          </a:p>
          <a:p>
            <a:r>
              <a:rPr lang="hr-HR" smtClean="0"/>
              <a:t>to im treba naglasiti jer im iz ovoga proizlazi i odgovornost za provedbu preporuka (onaj problem što je spominjala revizorica iz ministarstva socijalne politike)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algn="just" eaLnBrk="1" hangingPunct="1">
              <a:buFont typeface="Wingdings" pitchFamily="2" charset="2"/>
              <a:buNone/>
            </a:pPr>
            <a:r>
              <a:rPr lang="hr-HR" smtClean="0"/>
              <a:t>od najviše razine gdje se definiraju strateški ciljevi i prioriteti, utvrđuju rizici za implementaciju strateških ciljeva i mjere za njihovo ublažavanje, oblikuju informacijske sustave koji trebaju podržati poslovanje na svim razinama konsolidiraju financijski planovi i izvješća…</a:t>
            </a:r>
          </a:p>
          <a:p>
            <a:pPr lvl="1" algn="just" eaLnBrk="1" hangingPunct="1">
              <a:buFont typeface="Wingdings" pitchFamily="2" charset="2"/>
              <a:buNone/>
            </a:pPr>
            <a:endParaRPr lang="hr-HR" sz="500" smtClean="0"/>
          </a:p>
          <a:p>
            <a:pPr lvl="1" algn="just" eaLnBrk="1" hangingPunct="1">
              <a:buFont typeface="Wingdings" pitchFamily="2" charset="2"/>
              <a:buNone/>
            </a:pPr>
            <a:r>
              <a:rPr lang="hr-HR" smtClean="0"/>
              <a:t>do institucija iz nadležnosti koje su zadužene za realizaciju strateških ciljeva, troše financijska sredstva iz konsolidiranih proračuna i odgovorne su ministru/županu/gradonačelniku za način kako funkcionira SUK u okviru financijskim planom dodijeljenih sredstava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7" name="Rezervirano mjesto teksta 6"/>
          <p:cNvSpPr>
            <a:spLocks noGrp="1"/>
          </p:cNvSpPr>
          <p:nvPr>
            <p:ph type="body" sz="quarter" idx="13"/>
          </p:nvPr>
        </p:nvSpPr>
        <p:spPr>
          <a:xfrm>
            <a:off x="467544" y="1628800"/>
            <a:ext cx="8208912" cy="48245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baseline="0"/>
            </a:lvl1pPr>
            <a:lvl2pPr>
              <a:defRPr baseline="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 smtClean="0"/>
              <a:t>Uredite stilove teksta matrice</a:t>
            </a:r>
          </a:p>
          <a:p>
            <a:pPr lvl="1"/>
            <a:r>
              <a:rPr lang="hr-HR" dirty="0" smtClean="0"/>
              <a:t>Druga razina</a:t>
            </a:r>
          </a:p>
          <a:p>
            <a:pPr lvl="2"/>
            <a:r>
              <a:rPr lang="hr-HR" dirty="0" smtClean="0"/>
              <a:t>Treća razina</a:t>
            </a:r>
          </a:p>
          <a:p>
            <a:pPr lvl="3"/>
            <a:r>
              <a:rPr lang="hr-HR" dirty="0" smtClean="0"/>
              <a:t>Četvrta razina</a:t>
            </a:r>
          </a:p>
          <a:p>
            <a:pPr lvl="4"/>
            <a:r>
              <a:rPr lang="hr-HR" dirty="0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 smtClean="0"/>
              <a:t>Uredite stilove teksta matrice</a:t>
            </a:r>
          </a:p>
          <a:p>
            <a:pPr lvl="1"/>
            <a:r>
              <a:rPr lang="hr-HR" dirty="0" smtClean="0"/>
              <a:t>Druga razina</a:t>
            </a:r>
          </a:p>
          <a:p>
            <a:pPr lvl="2"/>
            <a:r>
              <a:rPr lang="hr-HR" dirty="0" smtClean="0"/>
              <a:t>Treća razina</a:t>
            </a:r>
          </a:p>
          <a:p>
            <a:pPr lvl="3"/>
            <a:r>
              <a:rPr lang="hr-HR" dirty="0" smtClean="0"/>
              <a:t>Četvrta razina</a:t>
            </a:r>
          </a:p>
          <a:p>
            <a:pPr lvl="4"/>
            <a:r>
              <a:rPr lang="hr-HR" dirty="0" smtClean="0"/>
              <a:t>Peta razina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r-HR" noProof="0" smtClean="0"/>
              <a:t>Kliknite ikonu da biste dodali  sliku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7"/>
          <p:cNvSpPr txBox="1"/>
          <p:nvPr userDrawn="1"/>
        </p:nvSpPr>
        <p:spPr>
          <a:xfrm>
            <a:off x="468313" y="765175"/>
            <a:ext cx="65516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200" dirty="0">
                <a:solidFill>
                  <a:srgbClr val="A84D24"/>
                </a:solidFill>
                <a:latin typeface="+mn-lt"/>
              </a:rPr>
              <a:t>Sadržaj</a:t>
            </a:r>
          </a:p>
        </p:txBody>
      </p:sp>
      <p:sp>
        <p:nvSpPr>
          <p:cNvPr id="7" name="Rezervirano mjesto teksta 6"/>
          <p:cNvSpPr>
            <a:spLocks noGrp="1"/>
          </p:cNvSpPr>
          <p:nvPr>
            <p:ph type="body" sz="quarter" idx="13"/>
          </p:nvPr>
        </p:nvSpPr>
        <p:spPr>
          <a:xfrm>
            <a:off x="467544" y="1700808"/>
            <a:ext cx="8208912" cy="4752528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zervirano mjesto broja slajda 4"/>
          <p:cNvSpPr>
            <a:spLocks noGrp="1"/>
          </p:cNvSpPr>
          <p:nvPr>
            <p:ph type="sldNum" sz="quarter" idx="1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049D2A1-310B-4A06-9D91-110DF27F7EC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36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ezervirano mjesto teksta 8"/>
          <p:cNvSpPr>
            <a:spLocks noGrp="1"/>
          </p:cNvSpPr>
          <p:nvPr>
            <p:ph type="body" sz="quarter" idx="13"/>
          </p:nvPr>
        </p:nvSpPr>
        <p:spPr>
          <a:xfrm>
            <a:off x="685800" y="4220915"/>
            <a:ext cx="7848600" cy="504229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Rezervirano mjesto teksta 8"/>
          <p:cNvSpPr>
            <a:spLocks noGrp="1"/>
          </p:cNvSpPr>
          <p:nvPr>
            <p:ph type="body" sz="quarter" idx="14"/>
          </p:nvPr>
        </p:nvSpPr>
        <p:spPr>
          <a:xfrm>
            <a:off x="685800" y="4797152"/>
            <a:ext cx="7848600" cy="86409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Rezervirano mjesto teksta 8"/>
          <p:cNvSpPr>
            <a:spLocks noGrp="1"/>
          </p:cNvSpPr>
          <p:nvPr>
            <p:ph type="body" sz="quarter" idx="15"/>
          </p:nvPr>
        </p:nvSpPr>
        <p:spPr>
          <a:xfrm>
            <a:off x="706894" y="3573016"/>
            <a:ext cx="7827505" cy="57606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itchFamily="34" charset="0"/>
              <a:buNone/>
              <a:tabLst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zdra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niOkvir 10"/>
          <p:cNvSpPr txBox="1"/>
          <p:nvPr userDrawn="1"/>
        </p:nvSpPr>
        <p:spPr>
          <a:xfrm>
            <a:off x="684213" y="3429000"/>
            <a:ext cx="7056437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>
                <a:latin typeface="+mn-lt"/>
              </a:rPr>
              <a:t>TIM</a:t>
            </a:r>
            <a:r>
              <a:rPr lang="hr-HR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4</a:t>
            </a:r>
            <a:r>
              <a:rPr lang="hr-HR" sz="2400" dirty="0">
                <a:latin typeface="+mn-lt"/>
              </a:rPr>
              <a:t>PIN d.o.o. za savjetovanje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>
                <a:latin typeface="+mn-lt"/>
              </a:rPr>
              <a:t>01/5531-755; 01/5531-335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>
                <a:latin typeface="+mn-lt"/>
              </a:rPr>
              <a:t>www.tim4pin.hr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>
                <a:latin typeface="+mn-lt"/>
              </a:rPr>
              <a:t>centar@tim4pin.hr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2400" dirty="0" err="1">
                <a:latin typeface="+mn-lt"/>
              </a:rPr>
              <a:t>pitajcentar</a:t>
            </a:r>
            <a:r>
              <a:rPr lang="hr-HR" sz="2400" dirty="0">
                <a:latin typeface="+mn-lt"/>
              </a:rPr>
              <a:t>@tim4pin.hr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hr-HR" dirty="0">
              <a:latin typeface="+mn-lt"/>
            </a:endParaRPr>
          </a:p>
        </p:txBody>
      </p:sp>
      <p:sp>
        <p:nvSpPr>
          <p:cNvPr id="4" name="TekstniOkvir 11"/>
          <p:cNvSpPr txBox="1"/>
          <p:nvPr userDrawn="1"/>
        </p:nvSpPr>
        <p:spPr>
          <a:xfrm>
            <a:off x="685800" y="2636838"/>
            <a:ext cx="619283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sz="3600" dirty="0">
                <a:solidFill>
                  <a:srgbClr val="A84D24"/>
                </a:solidFill>
                <a:latin typeface="+mn-lt"/>
              </a:rPr>
              <a:t>HVALA NA PAŽNJI!</a:t>
            </a:r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0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E8A9D20-CDE2-4FE2-99BB-434C4BF63FB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863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r-HR" smtClean="0"/>
              <a:t>Uredite stil naslova matrice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6" r:id="rId2"/>
    <p:sldLayoutId id="2147484125" r:id="rId3"/>
    <p:sldLayoutId id="2147484124" r:id="rId4"/>
    <p:sldLayoutId id="2147484123" r:id="rId5"/>
    <p:sldLayoutId id="2147484128" r:id="rId6"/>
    <p:sldLayoutId id="2147484122" r:id="rId7"/>
    <p:sldLayoutId id="2147484121" r:id="rId8"/>
    <p:sldLayoutId id="2147484129" r:id="rId9"/>
    <p:sldLayoutId id="2147484120" r:id="rId10"/>
    <p:sldLayoutId id="214748411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fin.hr/hr/shj-novosti-1-2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fin.hr/hr/javna-rasprava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fin.hr/hr/pifc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fin.hr/hr/izjava-o-fiskalnoj-odgovornosti" TargetMode="Externa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 algn="ctr" eaLnBrk="1" hangingPunct="1">
              <a:defRPr/>
            </a:pPr>
            <a:r>
              <a:rPr lang="hr-HR" altLang="en-US" sz="3200" cap="none" smtClean="0">
                <a:solidFill>
                  <a:schemeClr val="tx1"/>
                </a:solidFill>
              </a:rPr>
              <a:t>Novi Zakon o sustav</a:t>
            </a:r>
            <a:r>
              <a:rPr lang="en-US" altLang="en-US" sz="3200" cap="none" smtClean="0">
                <a:solidFill>
                  <a:schemeClr val="tx1"/>
                </a:solidFill>
              </a:rPr>
              <a:t>u</a:t>
            </a:r>
            <a:r>
              <a:rPr lang="hr-HR" altLang="en-US" sz="3200" cap="none" smtClean="0">
                <a:solidFill>
                  <a:schemeClr val="tx1"/>
                </a:solidFill>
              </a:rPr>
              <a:t> unutarnjih kontrola u javnom sektoru</a:t>
            </a:r>
            <a:endParaRPr lang="hr-HR" sz="3200" cap="none" smtClean="0">
              <a:solidFill>
                <a:schemeClr val="tx1"/>
              </a:solidFill>
            </a:endParaRPr>
          </a:p>
        </p:txBody>
      </p:sp>
      <p:sp>
        <p:nvSpPr>
          <p:cNvPr id="20485" name="Rezervirano mjesto broja slajda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20000" y="19050"/>
            <a:ext cx="1066800" cy="32861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909995AF-250D-426D-AF3C-B79B9D8A58CD}" type="slidenum">
              <a:rPr lang="hr-HR" sz="1400">
                <a:solidFill>
                  <a:srgbClr val="FFFFFF"/>
                </a:solidFill>
                <a:latin typeface="+mn-lt"/>
              </a:rPr>
              <a:pPr algn="r">
                <a:defRPr/>
              </a:pPr>
              <a:t>1</a:t>
            </a:fld>
            <a:endParaRPr lang="hr-HR" sz="1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363" name="Rezervirano mjesto teksta 3"/>
          <p:cNvSpPr>
            <a:spLocks noGrp="1"/>
          </p:cNvSpPr>
          <p:nvPr>
            <p:ph type="body" sz="quarter" idx="13"/>
          </p:nvPr>
        </p:nvSpPr>
        <p:spPr>
          <a:xfrm>
            <a:off x="755650" y="5516563"/>
            <a:ext cx="7848600" cy="433387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hr-HR" smtClean="0"/>
              <a:t>11. prosinca 2015., Zagreb </a:t>
            </a:r>
          </a:p>
        </p:txBody>
      </p:sp>
      <p:sp>
        <p:nvSpPr>
          <p:cNvPr id="15364" name="Rezervirano mjesto teksta 5"/>
          <p:cNvSpPr>
            <a:spLocks noGrp="1"/>
          </p:cNvSpPr>
          <p:nvPr>
            <p:ph type="body" sz="quarter" idx="15"/>
          </p:nvPr>
        </p:nvSpPr>
        <p:spPr>
          <a:xfrm>
            <a:off x="755650" y="4868863"/>
            <a:ext cx="7827963" cy="495300"/>
          </a:xfrm>
        </p:spPr>
        <p:txBody>
          <a:bodyPr/>
          <a:lstStyle/>
          <a:p>
            <a:pPr algn="ctr" fontAlgn="base">
              <a:spcAft>
                <a:spcPct val="0"/>
              </a:spcAft>
              <a:buFont typeface="Arial" charset="0"/>
              <a:buNone/>
            </a:pPr>
            <a:r>
              <a:rPr lang="hr-HR" smtClean="0"/>
              <a:t>Davor Kozina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 rtlCol="0"/>
          <a:lstStyle/>
          <a:p>
            <a:pPr marL="762000" indent="-762000" algn="just" eaLnBrk="1" hangingPunct="1">
              <a:defRPr/>
            </a:pPr>
            <a:r>
              <a:rPr lang="hr-HR" sz="2800" smtClean="0">
                <a:solidFill>
                  <a:schemeClr val="tx1"/>
                </a:solidFill>
              </a:rPr>
              <a:t>Preciznije propisana odgovornost za razvoj sustava unutarnjih kontrola</a:t>
            </a:r>
            <a:endParaRPr lang="hr-HR" sz="2800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395288" y="1484313"/>
            <a:ext cx="8424862" cy="5068887"/>
          </a:xfrm>
        </p:spPr>
        <p:txBody>
          <a:bodyPr/>
          <a:lstStyle/>
          <a:p>
            <a:pPr marL="457200" indent="-457200" eaLnBrk="1" hangingPunct="1"/>
            <a:endParaRPr lang="hr-HR" sz="2000" smtClean="0"/>
          </a:p>
          <a:p>
            <a:pPr marL="457200" indent="-457200" algn="just" eaLnBrk="1" hangingPunct="1">
              <a:buFont typeface="Arial" charset="0"/>
              <a:buNone/>
            </a:pPr>
            <a:r>
              <a:rPr lang="hr-HR" sz="2000" smtClean="0"/>
              <a:t>Detaljnije se propisuje odgovornost:</a:t>
            </a:r>
          </a:p>
          <a:p>
            <a:pPr marL="457200" indent="-457200" algn="just" eaLnBrk="1" hangingPunct="1"/>
            <a:endParaRPr lang="hr-HR" sz="800" smtClean="0"/>
          </a:p>
          <a:p>
            <a:pPr lvl="1" algn="just" eaLnBrk="1" hangingPunct="1">
              <a:buClr>
                <a:srgbClr val="F7941F"/>
              </a:buClr>
              <a:buSzTx/>
            </a:pPr>
            <a:r>
              <a:rPr lang="hr-HR" smtClean="0"/>
              <a:t>odgovorne osobe institucije (</a:t>
            </a:r>
            <a:r>
              <a:rPr lang="hr-HR" b="1" smtClean="0"/>
              <a:t>čelnika</a:t>
            </a:r>
            <a:r>
              <a:rPr lang="hr-HR" smtClean="0"/>
              <a:t>)</a:t>
            </a:r>
          </a:p>
          <a:p>
            <a:pPr lvl="1" algn="just" eaLnBrk="1" hangingPunct="1">
              <a:buClr>
                <a:srgbClr val="F7941F"/>
              </a:buClr>
              <a:buSzTx/>
            </a:pPr>
            <a:r>
              <a:rPr lang="hr-HR" b="1" smtClean="0"/>
              <a:t>rukovoditelja ustrojstvenih jedinica</a:t>
            </a:r>
            <a:r>
              <a:rPr lang="hr-HR" smtClean="0"/>
              <a:t> za razvoj sustava unutarnjih kontrola</a:t>
            </a:r>
          </a:p>
          <a:p>
            <a:pPr marL="457200" indent="-457200" algn="just" eaLnBrk="1" hangingPunct="1">
              <a:buClr>
                <a:schemeClr val="tx1"/>
              </a:buClr>
              <a:buSzTx/>
            </a:pPr>
            <a:endParaRPr lang="hr-HR" sz="1200" smtClean="0"/>
          </a:p>
          <a:p>
            <a:pPr marL="457200" indent="-457200" algn="just" eaLnBrk="1" hangingPunct="1"/>
            <a:r>
              <a:rPr lang="hr-HR" sz="2000" smtClean="0"/>
              <a:t>Zakon iz 2006. nije precizirao što sve može uključivati odgovornost rukovoditelja unutarnjih ustrojstvenih jedinica vezano za razvoj SUK </a:t>
            </a:r>
          </a:p>
          <a:p>
            <a:pPr marL="457200" indent="-457200" algn="just" eaLnBrk="1" hangingPunct="1"/>
            <a:endParaRPr lang="hr-HR" sz="1200" smtClean="0"/>
          </a:p>
          <a:p>
            <a:pPr marL="457200" indent="-457200" algn="just" eaLnBrk="1" hangingPunct="1"/>
            <a:r>
              <a:rPr lang="hr-HR" sz="2000" smtClean="0"/>
              <a:t>Odredbama novog Zakona to je preciznije definirano i time je dodatno istaknuta uloga i značaj rukovoditelja unutarnjih ustrojstvenih jedinica koji su, uz odgovornu osobu institucije, ključne osobe za uspješno funkcioniranje sustava unutarnjih kontrola</a:t>
            </a:r>
          </a:p>
          <a:p>
            <a:pPr marL="457200" indent="-457200" eaLnBrk="1" hangingPunct="1"/>
            <a:endParaRPr lang="hr-HR" sz="20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41F290-7F20-4F37-A0C2-AF825556F23A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 bwMode="auto">
          <a:xfrm>
            <a:off x="107950" y="274638"/>
            <a:ext cx="8856663" cy="706437"/>
          </a:xfrm>
        </p:spPr>
        <p:txBody>
          <a:bodyPr/>
          <a:lstStyle/>
          <a:p>
            <a:pPr algn="ctr">
              <a:defRPr/>
            </a:pPr>
            <a:r>
              <a:rPr lang="hr-HR" sz="2800" smtClean="0">
                <a:solidFill>
                  <a:schemeClr val="tx1"/>
                </a:solidFill>
              </a:rPr>
              <a:t>Odgovornost rukovoditelja ustrojstvenih jedinica</a:t>
            </a:r>
            <a:endParaRPr lang="hr-HR" sz="2000" smtClean="0">
              <a:solidFill>
                <a:schemeClr val="tx1"/>
              </a:solidFill>
            </a:endParaRP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250825" y="1341438"/>
            <a:ext cx="8642350" cy="5661025"/>
          </a:xfrm>
        </p:spPr>
        <p:txBody>
          <a:bodyPr/>
          <a:lstStyle/>
          <a:p>
            <a:pPr marL="457200" indent="-457200">
              <a:lnSpc>
                <a:spcPct val="80000"/>
              </a:lnSpc>
            </a:pPr>
            <a:endParaRPr lang="hr-HR" sz="200" smtClean="0"/>
          </a:p>
          <a:p>
            <a:pPr marL="457200" indent="-457200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utvrđivanje ciljeva</a:t>
            </a:r>
            <a:r>
              <a:rPr lang="hr-HR" sz="2000" smtClean="0"/>
              <a:t> i </a:t>
            </a:r>
            <a:r>
              <a:rPr lang="hr-HR" sz="2000" smtClean="0">
                <a:solidFill>
                  <a:srgbClr val="FC1A40"/>
                </a:solidFill>
              </a:rPr>
              <a:t>pokazatelja uspješnosti</a:t>
            </a:r>
            <a:r>
              <a:rPr lang="hr-HR" sz="2000" smtClean="0"/>
              <a:t>(u skladu s ciljevima i sredstvima institucije)</a:t>
            </a:r>
          </a:p>
          <a:p>
            <a:pPr marL="457200" indent="-457200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realizacija poslovnih ciljeva</a:t>
            </a:r>
            <a:r>
              <a:rPr lang="hr-HR" sz="2000" smtClean="0"/>
              <a:t> u skladu sa strateškim i drugim planovima te programima, odobrenim proračunom i u skladu sa zakonima i drugim propisima</a:t>
            </a:r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upravljanje rizicima</a:t>
            </a:r>
            <a:r>
              <a:rPr lang="hr-HR" sz="2000" smtClean="0"/>
              <a:t> koji mogu utjecati na ostvarenje poslovnih ciljeva</a:t>
            </a:r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kontinuirano poboljšanje poslovnih procesa</a:t>
            </a:r>
            <a:endParaRPr lang="hr-HR" sz="20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upravljanje sredstvima</a:t>
            </a:r>
            <a:r>
              <a:rPr lang="hr-HR" sz="2000" smtClean="0"/>
              <a:t> u skladu s prenesenim ovlastima i odgovornostima</a:t>
            </a:r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praćenje i vrednovanje postignutih rezultata i učinaka</a:t>
            </a:r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>
                <a:solidFill>
                  <a:srgbClr val="FC1A40"/>
                </a:solidFill>
              </a:rPr>
              <a:t>razvoj i provođenje kontrola</a:t>
            </a:r>
            <a:r>
              <a:rPr lang="hr-HR" sz="2000" smtClean="0"/>
              <a:t> u procesima, programima, projektima i aktivnostima radi ostvarenja ciljeva ustrojstvenih jedinica </a:t>
            </a:r>
            <a:r>
              <a:rPr lang="hr-HR" sz="2000" smtClean="0">
                <a:solidFill>
                  <a:srgbClr val="FC1A40"/>
                </a:solidFill>
              </a:rPr>
              <a:t>i osiguranja pravilnog, ekonomičnog i učinkovitog raspolaganja sredstvima dodijeljenim institucijama iz nadležnosti</a:t>
            </a:r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endParaRPr lang="hr-HR" sz="500" smtClean="0"/>
          </a:p>
          <a:p>
            <a:pPr marL="457200" indent="-4572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hr-HR" sz="2000" smtClean="0"/>
              <a:t>stalno </a:t>
            </a:r>
            <a:r>
              <a:rPr lang="hr-HR" sz="2000" smtClean="0">
                <a:solidFill>
                  <a:srgbClr val="FC1A40"/>
                </a:solidFill>
              </a:rPr>
              <a:t>praćenje i samoprocjena sustava</a:t>
            </a:r>
            <a:r>
              <a:rPr lang="hr-HR" sz="2000" smtClean="0"/>
              <a:t> unutarnjih kontrola.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2400" smtClean="0">
                <a:solidFill>
                  <a:schemeClr val="tx1"/>
                </a:solidFill>
              </a:rPr>
              <a:t>Koordinacijska uloga ustrojstvenih jedinica nadležnih za financije za razvoj SUK na razini korisnika proračuna</a:t>
            </a:r>
            <a:r>
              <a:rPr lang="hr-HR" sz="2100" smtClean="0">
                <a:solidFill>
                  <a:schemeClr val="tx1"/>
                </a:solidFill>
              </a:rPr>
              <a:t> </a:t>
            </a:r>
            <a:endParaRPr lang="hr-HR" sz="2400" smtClean="0">
              <a:solidFill>
                <a:srgbClr val="F7941F"/>
              </a:solidFill>
            </a:endParaRPr>
          </a:p>
        </p:txBody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0" y="1628775"/>
            <a:ext cx="8893175" cy="5229225"/>
          </a:xfrm>
        </p:spPr>
        <p:txBody>
          <a:bodyPr/>
          <a:lstStyle/>
          <a:p>
            <a:pPr lvl="1" algn="just" eaLnBrk="1" hangingPunct="1">
              <a:lnSpc>
                <a:spcPct val="90000"/>
              </a:lnSpc>
              <a:buFont typeface="Arial" charset="0"/>
              <a:buNone/>
            </a:pPr>
            <a:endParaRPr lang="hr-HR" sz="1400" smtClean="0">
              <a:solidFill>
                <a:srgbClr val="FF6600"/>
              </a:solidFill>
            </a:endParaRPr>
          </a:p>
          <a:p>
            <a:pPr lvl="1" algn="just" eaLnBrk="1" hangingPunct="1">
              <a:lnSpc>
                <a:spcPct val="90000"/>
              </a:lnSpc>
            </a:pPr>
            <a:r>
              <a:rPr lang="hr-HR" smtClean="0"/>
              <a:t>poslovi koordinacije razvoja SUK na razini korisnika proračuna, stavljeni u nadležnost ustrojstvene jedinice nadležne za financije </a:t>
            </a:r>
            <a:r>
              <a:rPr lang="hr-HR" i="1" smtClean="0"/>
              <a:t>(uprava/upravni odjel za financije odnosno glavno tajništvo ukoliko je nadležno za poslove financija)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8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mtClean="0"/>
              <a:t>ne propisuje se više obveza formalnog imenovanja voditelja za FUiK na razini pojedine institucije – </a:t>
            </a:r>
            <a:r>
              <a:rPr lang="hr-HR" u="sng" smtClean="0">
                <a:solidFill>
                  <a:srgbClr val="FC1A40"/>
                </a:solidFill>
              </a:rPr>
              <a:t>Odluka se može staviti van snage</a:t>
            </a:r>
            <a:r>
              <a:rPr lang="hr-HR" smtClean="0"/>
              <a:t>! 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8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mtClean="0"/>
              <a:t>može se imenovati koordinator ili ustrojiti jedinica, </a:t>
            </a:r>
            <a:r>
              <a:rPr lang="hr-HR" smtClean="0">
                <a:solidFill>
                  <a:srgbClr val="FC1A40"/>
                </a:solidFill>
              </a:rPr>
              <a:t>ali unutar jedinice nadležne za financije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1000" smtClean="0">
              <a:solidFill>
                <a:srgbClr val="FC1A40"/>
              </a:solidFill>
            </a:endParaRPr>
          </a:p>
          <a:p>
            <a:pPr lvl="1" algn="just" eaLnBrk="1" hangingPunct="1">
              <a:lnSpc>
                <a:spcPct val="90000"/>
              </a:lnSpc>
              <a:buFont typeface="Arial" charset="0"/>
              <a:buNone/>
            </a:pPr>
            <a:endParaRPr lang="hr-HR" sz="10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mtClean="0"/>
              <a:t>Trgovačka društva! </a:t>
            </a:r>
          </a:p>
          <a:p>
            <a:pPr lvl="2" algn="just" eaLnBrk="1" hangingPunct="1">
              <a:lnSpc>
                <a:spcPct val="90000"/>
              </a:lnSpc>
            </a:pPr>
            <a:r>
              <a:rPr lang="hr-HR" sz="2000" smtClean="0"/>
              <a:t>propisana odgovornost uprave, predsjednika uprave/ direktora/ravnatelja da utvrdi tko će i na koji način provoditi koordinaciju razvoja SUK</a:t>
            </a:r>
          </a:p>
          <a:p>
            <a:pPr lvl="1" algn="just" eaLnBrk="1" hangingPunct="1">
              <a:lnSpc>
                <a:spcPct val="90000"/>
              </a:lnSpc>
              <a:buFont typeface="Arial" charset="0"/>
              <a:buNone/>
            </a:pPr>
            <a:r>
              <a:rPr lang="hr-HR" sz="500" smtClean="0"/>
              <a:t>								</a:t>
            </a:r>
          </a:p>
          <a:p>
            <a:pPr lvl="1" algn="just" eaLnBrk="1" hangingPunct="1">
              <a:lnSpc>
                <a:spcPct val="90000"/>
              </a:lnSpc>
              <a:buFont typeface="Arial" charset="0"/>
              <a:buNone/>
            </a:pPr>
            <a:r>
              <a:rPr lang="hr-HR" sz="1400" smtClean="0"/>
              <a:t>							</a:t>
            </a:r>
            <a:endParaRPr lang="hr-HR" sz="1000" b="1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A8DB913-8157-4626-A9AB-A83C7E9E9F1A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algn="just" eaLnBrk="1" hangingPunct="1">
              <a:defRPr/>
            </a:pPr>
            <a:r>
              <a:rPr lang="hr-HR" sz="2400" b="1" smtClean="0">
                <a:solidFill>
                  <a:schemeClr val="tx1"/>
                </a:solidFill>
              </a:rPr>
              <a:t>Koordinacija razvoja sustava s proračunskim i izvanprorač. korisnicima te trgovačkim društvima i drugim pravnim osobama iz nadležnosti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250825" y="1673225"/>
            <a:ext cx="8497888" cy="4995863"/>
          </a:xfrm>
        </p:spPr>
        <p:txBody>
          <a:bodyPr/>
          <a:lstStyle/>
          <a:p>
            <a:pPr marL="457200" indent="-457200" algn="just" eaLnBrk="1" hangingPunct="1">
              <a:buFont typeface="Arial" charset="0"/>
              <a:buNone/>
            </a:pPr>
            <a:endParaRPr lang="hr-HR" smtClean="0"/>
          </a:p>
          <a:p>
            <a:pPr marL="457200" indent="-457200" algn="just" eaLnBrk="1" hangingPunct="1"/>
            <a:r>
              <a:rPr lang="hr-HR" smtClean="0"/>
              <a:t>Jačanje odnosa s institucijama iz nadležnosti u pogledu koordinacije razvoja SUK i u pogledu kontrola i nadzora radi osiguranja fiskalne odgovornosti				</a:t>
            </a:r>
            <a:r>
              <a:rPr lang="hr-HR" sz="1000" smtClean="0"/>
              <a:t>		</a:t>
            </a:r>
          </a:p>
          <a:p>
            <a:pPr marL="457200" indent="-457200" algn="just" eaLnBrk="1" hangingPunct="1"/>
            <a:endParaRPr lang="hr-HR" sz="1000" smtClean="0"/>
          </a:p>
          <a:p>
            <a:pPr marL="457200" indent="-457200" algn="just" eaLnBrk="1" hangingPunct="1"/>
            <a:r>
              <a:rPr lang="hr-HR" smtClean="0"/>
              <a:t>Ministarstva, županije, gradovi trebaju sagledavati funkcioniranje sustava u cjelini</a:t>
            </a:r>
          </a:p>
          <a:p>
            <a:pPr marL="800100" lvl="1" indent="-342900" algn="just" eaLnBrk="1" hangingPunct="1"/>
            <a:r>
              <a:rPr lang="hr-HR" sz="2400" smtClean="0"/>
              <a:t>razvijaju sustav unutarnjih kontrola kroz sve njegove komponente</a:t>
            </a:r>
          </a:p>
          <a:p>
            <a:pPr marL="800100" lvl="1" indent="-342900" algn="just" eaLnBrk="1" hangingPunct="1"/>
            <a:r>
              <a:rPr lang="hr-HR" sz="2400" smtClean="0"/>
              <a:t>nadziru, usmjeravaju i prate sustave unutarnjih kontrola i kod institucija iz svoje nadležnosti (</a:t>
            </a:r>
            <a:r>
              <a:rPr lang="hr-HR" sz="2400" i="1" smtClean="0">
                <a:solidFill>
                  <a:srgbClr val="FC1A40"/>
                </a:solidFill>
              </a:rPr>
              <a:t>upute</a:t>
            </a:r>
            <a:r>
              <a:rPr lang="hr-HR" sz="2400" smtClean="0">
                <a:solidFill>
                  <a:srgbClr val="FC1A40"/>
                </a:solidFill>
              </a:rPr>
              <a:t>)</a:t>
            </a:r>
            <a:endParaRPr lang="hr-HR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9D8B2AA-14C4-4302-904A-FEDC30D1AD3B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690563"/>
          </a:xfrm>
        </p:spPr>
        <p:txBody>
          <a:bodyPr/>
          <a:lstStyle/>
          <a:p>
            <a:pPr>
              <a:defRPr/>
            </a:pPr>
            <a:r>
              <a:rPr lang="hr-HR" sz="3000" smtClean="0">
                <a:solidFill>
                  <a:schemeClr val="tx1"/>
                </a:solidFill>
              </a:rPr>
              <a:t>Uputa o suradnji – područja koja se uređuju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>
          <a:xfrm>
            <a:off x="250825" y="1412875"/>
            <a:ext cx="8569325" cy="5445125"/>
          </a:xfrm>
        </p:spPr>
        <p:txBody>
          <a:bodyPr/>
          <a:lstStyle/>
          <a:p>
            <a:pPr algn="just"/>
            <a:r>
              <a:rPr lang="hr-HR" altLang="ja-JP" sz="2000" smtClean="0"/>
              <a:t>izrada i realizacija strateških dokumenata (strateški plan za trogodišnje razdoblje/plan razvojnih programa) </a:t>
            </a:r>
          </a:p>
          <a:p>
            <a:pPr algn="just"/>
            <a:endParaRPr lang="hr-HR" altLang="ja-JP" sz="900" smtClean="0"/>
          </a:p>
          <a:p>
            <a:pPr algn="just"/>
            <a:r>
              <a:rPr lang="hr-HR" altLang="ja-JP" sz="2000" smtClean="0"/>
              <a:t>planiranje i izvršenje proračuna</a:t>
            </a:r>
          </a:p>
          <a:p>
            <a:pPr algn="just"/>
            <a:endParaRPr lang="hr-HR" altLang="ja-JP" sz="800" smtClean="0"/>
          </a:p>
          <a:p>
            <a:pPr algn="just"/>
            <a:r>
              <a:rPr lang="hr-HR" altLang="ja-JP" sz="2000" smtClean="0"/>
              <a:t>dostavljanje Izjave o fiskalnoj odgovornosti te formalna i suštinska provjera sadržaja Upitnika o fiskalnoj odgovornosti</a:t>
            </a:r>
          </a:p>
          <a:p>
            <a:pPr algn="just"/>
            <a:endParaRPr lang="hr-HR" altLang="ja-JP" sz="800" smtClean="0"/>
          </a:p>
          <a:p>
            <a:pPr algn="just"/>
            <a:r>
              <a:rPr lang="hr-HR" altLang="ja-JP" sz="2000" smtClean="0"/>
              <a:t>upravljanje rizicima</a:t>
            </a:r>
          </a:p>
          <a:p>
            <a:pPr algn="just"/>
            <a:endParaRPr lang="hr-HR" altLang="ja-JP" sz="800" smtClean="0"/>
          </a:p>
          <a:p>
            <a:pPr algn="just"/>
            <a:r>
              <a:rPr lang="hr-HR" altLang="ja-JP" sz="2000" smtClean="0"/>
              <a:t>nepravilnosti u upravljanju sredstvima proračuna </a:t>
            </a:r>
          </a:p>
          <a:p>
            <a:pPr algn="just"/>
            <a:endParaRPr lang="hr-HR" altLang="ja-JP" sz="800" smtClean="0"/>
          </a:p>
          <a:p>
            <a:pPr algn="just"/>
            <a:r>
              <a:rPr lang="hr-HR" altLang="ja-JP" sz="2000" smtClean="0"/>
              <a:t>obavljanje unutarnje revizije kod proračunskih/izvanproračunskih korisnika, uključujući i izradu planova rada unutarnje revizije i dostavu revizorskog izvješća </a:t>
            </a:r>
          </a:p>
          <a:p>
            <a:pPr algn="just"/>
            <a:endParaRPr lang="hr-HR" altLang="ja-JP" sz="800" smtClean="0"/>
          </a:p>
          <a:p>
            <a:pPr algn="just"/>
            <a:r>
              <a:rPr lang="hr-HR" altLang="ja-JP" sz="2000" smtClean="0"/>
              <a:t>način praćenja i izvještavanja proračunskih/izvanproračunskih korisnika</a:t>
            </a:r>
          </a:p>
          <a:p>
            <a:pPr algn="just"/>
            <a:endParaRPr lang="hr-HR" sz="1200" smtClean="0"/>
          </a:p>
          <a:p>
            <a:pPr algn="just">
              <a:buFont typeface="Arial" charset="0"/>
              <a:buNone/>
            </a:pPr>
            <a:r>
              <a:rPr lang="hr-HR" sz="2000" smtClean="0"/>
              <a:t>					</a:t>
            </a:r>
            <a:r>
              <a:rPr lang="hr-HR" sz="2000" smtClean="0">
                <a:hlinkClick r:id="rId3"/>
              </a:rPr>
              <a:t>http://www.mfin.hr/hr/shj-novosti-1-2</a:t>
            </a:r>
            <a:r>
              <a:rPr lang="hr-HR" sz="2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495925"/>
          </a:xfrm>
        </p:spPr>
        <p:txBody>
          <a:bodyPr/>
          <a:lstStyle/>
          <a:p>
            <a:pPr algn="just" eaLnBrk="1" hangingPunct="1"/>
            <a:r>
              <a:rPr lang="hr-HR" smtClean="0"/>
              <a:t>institucije iz nadležnosti razvijaju sustav prilagođen njihovim posebnostima poslovanja, odnosno u opsegu koji je potreban za:</a:t>
            </a:r>
          </a:p>
          <a:p>
            <a:pPr algn="just" eaLnBrk="1" hangingPunct="1"/>
            <a:endParaRPr lang="hr-HR" sz="1400" smtClean="0"/>
          </a:p>
          <a:p>
            <a:pPr lvl="1" algn="just" eaLnBrk="1" hangingPunct="1"/>
            <a:r>
              <a:rPr lang="hr-HR" sz="2200" smtClean="0"/>
              <a:t>osiguranje primjerene kontrole rizika </a:t>
            </a:r>
          </a:p>
          <a:p>
            <a:pPr lvl="1" algn="just" eaLnBrk="1" hangingPunct="1"/>
            <a:endParaRPr lang="hr-HR" sz="800" smtClean="0"/>
          </a:p>
          <a:p>
            <a:pPr lvl="1" algn="just" eaLnBrk="1" hangingPunct="1"/>
            <a:r>
              <a:rPr lang="hr-HR" sz="2200" smtClean="0"/>
              <a:t>praćenje učinkovitosti poslovanja</a:t>
            </a:r>
          </a:p>
          <a:p>
            <a:pPr lvl="1" algn="just" eaLnBrk="1" hangingPunct="1"/>
            <a:endParaRPr lang="hr-HR" sz="800" smtClean="0"/>
          </a:p>
          <a:p>
            <a:pPr lvl="1" algn="just" eaLnBrk="1" hangingPunct="1"/>
            <a:r>
              <a:rPr lang="hr-HR" sz="2200" smtClean="0"/>
              <a:t>osiguranje pouzdanosti financijskih i ostalih informacija</a:t>
            </a:r>
          </a:p>
          <a:p>
            <a:pPr lvl="1" algn="just" eaLnBrk="1" hangingPunct="1">
              <a:buFont typeface="Arial" charset="0"/>
              <a:buNone/>
            </a:pPr>
            <a:r>
              <a:rPr lang="hr-HR" sz="800" smtClean="0"/>
              <a:t> </a:t>
            </a:r>
          </a:p>
          <a:p>
            <a:pPr lvl="1" algn="just" eaLnBrk="1" hangingPunct="1"/>
            <a:r>
              <a:rPr lang="hr-HR" sz="2200" smtClean="0"/>
              <a:t>osiguranje zakonitosti i pravilnosti u poslovanju</a:t>
            </a:r>
          </a:p>
          <a:p>
            <a:pPr lvl="1" algn="just" eaLnBrk="1" hangingPunct="1"/>
            <a:endParaRPr lang="hr-HR" sz="800" smtClean="0"/>
          </a:p>
          <a:p>
            <a:pPr lvl="1" algn="just" eaLnBrk="1" hangingPunct="1"/>
            <a:r>
              <a:rPr lang="hr-HR" sz="2200" smtClean="0"/>
              <a:t>postizanje fiskalne odgovornosti u upravljanju sredstvima </a:t>
            </a:r>
          </a:p>
          <a:p>
            <a:pPr lvl="1" algn="just" eaLnBrk="1" hangingPunct="1"/>
            <a:endParaRPr lang="hr-HR" sz="800" smtClean="0"/>
          </a:p>
          <a:p>
            <a:pPr lvl="1" algn="just" eaLnBrk="1" hangingPunct="1"/>
            <a:r>
              <a:rPr lang="hr-HR" sz="2200" smtClean="0"/>
              <a:t>razvoj komunikacije s krajnjim korisnicima javnih usluga i sl.</a:t>
            </a:r>
          </a:p>
          <a:p>
            <a:pPr lvl="1" algn="just" eaLnBrk="1" hangingPunct="1"/>
            <a:endParaRPr lang="hr-HR" sz="22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0CF430A-BCB3-4886-BEDA-95B834230968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marL="685800" indent="-685800" algn="ctr" eaLnBrk="1" hangingPunct="1">
              <a:defRPr/>
            </a:pPr>
            <a:r>
              <a:rPr lang="hr-HR" sz="2400" smtClean="0">
                <a:solidFill>
                  <a:schemeClr val="tx1"/>
                </a:solidFill>
              </a:rPr>
              <a:t>Izvještavanje o sustavu unutarnjih kontrola povezuje se s Izjavom o fiskalnoj odgovornosti</a:t>
            </a:r>
            <a:endParaRPr lang="hr-HR" sz="2800" smtClean="0">
              <a:solidFill>
                <a:srgbClr val="F7941F"/>
              </a:solidFill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>
          <a:xfrm>
            <a:off x="395288" y="1600200"/>
            <a:ext cx="8291512" cy="487680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hr-HR" smtClean="0"/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hr-HR" sz="2200" smtClean="0"/>
              <a:t>putem Izjave o fiskalnoj odgovornosti, svi obveznici njenog podnošenja, također izvještavaju o funkcioniranju sustava unutarnjih kontrola</a:t>
            </a:r>
            <a:r>
              <a:rPr lang="hr-HR" smtClean="0"/>
              <a:t>					</a:t>
            </a:r>
            <a:endParaRPr lang="hr-HR" sz="1400" smtClean="0"/>
          </a:p>
          <a:p>
            <a:pPr marL="457200" indent="-457200" algn="just" eaLnBrk="1" hangingPunct="1">
              <a:lnSpc>
                <a:spcPct val="90000"/>
              </a:lnSpc>
            </a:pPr>
            <a:endParaRPr lang="hr-HR" sz="1200" smtClean="0"/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hr-HR" sz="2200" smtClean="0"/>
              <a:t>Novi Zakon uspostavlja jedinstveni sustav izvještavanja</a:t>
            </a:r>
            <a:r>
              <a:rPr lang="hr-HR" smtClean="0"/>
              <a:t> </a:t>
            </a:r>
          </a:p>
          <a:p>
            <a:pPr marL="457200" indent="-457200" algn="just" eaLnBrk="1" hangingPunct="1">
              <a:lnSpc>
                <a:spcPct val="90000"/>
              </a:lnSpc>
            </a:pPr>
            <a:endParaRPr lang="hr-HR" sz="1400" smtClean="0"/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hr-HR" b="1" u="sng" smtClean="0">
                <a:solidFill>
                  <a:srgbClr val="FC1A40"/>
                </a:solidFill>
              </a:rPr>
              <a:t>korisnici proračuna više nisu u obvezi</a:t>
            </a:r>
            <a:r>
              <a:rPr lang="hr-HR" u="sng" smtClean="0"/>
              <a:t>: </a:t>
            </a:r>
          </a:p>
          <a:p>
            <a:pPr marL="742950" lvl="1" indent="-285750" algn="just" eaLnBrk="1" hangingPunct="1">
              <a:lnSpc>
                <a:spcPct val="90000"/>
              </a:lnSpc>
            </a:pPr>
            <a:r>
              <a:rPr lang="hr-HR" sz="2200" smtClean="0"/>
              <a:t>Izrađivati obrazac godišnjeg izvješća o sustavu financijskog upravljanja i kontrola (GI-FUIK) </a:t>
            </a:r>
          </a:p>
          <a:p>
            <a:pPr marL="742950" lvl="1" indent="-285750" algn="just" eaLnBrk="1" hangingPunct="1">
              <a:lnSpc>
                <a:spcPct val="90000"/>
              </a:lnSpc>
            </a:pPr>
            <a:r>
              <a:rPr lang="hr-HR" sz="2200" smtClean="0"/>
              <a:t>donositi Plan uspostave i razvoja FUiK</a:t>
            </a:r>
          </a:p>
          <a:p>
            <a:pPr marL="457200" indent="-457200" algn="just" eaLnBrk="1" hangingPunct="1">
              <a:lnSpc>
                <a:spcPct val="90000"/>
              </a:lnSpc>
            </a:pPr>
            <a:endParaRPr lang="hr-HR" sz="1600" smtClean="0"/>
          </a:p>
          <a:p>
            <a:pPr marL="457200" indent="-457200" algn="just" eaLnBrk="1" hangingPunct="1">
              <a:lnSpc>
                <a:spcPct val="90000"/>
              </a:lnSpc>
            </a:pPr>
            <a:r>
              <a:rPr lang="hr-HR" sz="2200" smtClean="0"/>
              <a:t>pitanja iz GI-FUIK ugrađena u novi Upitnik o fiskalnoj odgovornosti (NN 119/2015) …</a:t>
            </a:r>
          </a:p>
          <a:p>
            <a:pPr marL="457200" indent="-457200" algn="just" eaLnBrk="1" hangingPunct="1">
              <a:lnSpc>
                <a:spcPct val="90000"/>
              </a:lnSpc>
            </a:pPr>
            <a:endParaRPr lang="hr-HR" sz="22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3DC584B-D063-4713-BFF0-5D71CA959F3F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260350"/>
            <a:ext cx="8229600" cy="865188"/>
          </a:xfrm>
        </p:spPr>
        <p:txBody>
          <a:bodyPr rtlCol="0"/>
          <a:lstStyle/>
          <a:p>
            <a:pPr>
              <a:defRPr/>
            </a:pPr>
            <a:r>
              <a:rPr lang="hr-HR" sz="2800" smtClean="0">
                <a:solidFill>
                  <a:schemeClr val="tx1"/>
                </a:solidFill>
              </a:rPr>
              <a:t>Nova pitanja u Upitniku o fiskalnoj odgovornosti</a:t>
            </a:r>
          </a:p>
        </p:txBody>
      </p:sp>
      <p:sp>
        <p:nvSpPr>
          <p:cNvPr id="43010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362950" cy="511175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hr-HR" sz="2000" smtClean="0"/>
              <a:t>Za ciljeve iz strateškog plana utvrđeni su i procijenjeni rizici </a:t>
            </a:r>
          </a:p>
          <a:p>
            <a:pPr algn="just">
              <a:lnSpc>
                <a:spcPct val="90000"/>
              </a:lnSpc>
            </a:pPr>
            <a:endParaRPr lang="hr-HR" sz="900" smtClean="0"/>
          </a:p>
          <a:p>
            <a:pPr algn="just">
              <a:lnSpc>
                <a:spcPct val="90000"/>
              </a:lnSpc>
            </a:pPr>
            <a:endParaRPr lang="hr-HR" sz="900" smtClean="0"/>
          </a:p>
          <a:p>
            <a:pPr algn="just">
              <a:lnSpc>
                <a:spcPct val="90000"/>
              </a:lnSpc>
            </a:pPr>
            <a:r>
              <a:rPr lang="hr-HR" sz="2000" smtClean="0"/>
              <a:t>Čelnik je u roku 30 dana od stupanja na snagu državnog proračuna donio odluku o prijenosu ovlasti i odgovornosti za provedbu strateškog plana i upravljanje proračunskim sredstvima osiguranim u financijskom planu</a:t>
            </a:r>
          </a:p>
          <a:p>
            <a:pPr algn="just">
              <a:lnSpc>
                <a:spcPct val="90000"/>
              </a:lnSpc>
            </a:pPr>
            <a:endParaRPr lang="hr-HR" sz="900" smtClean="0"/>
          </a:p>
          <a:p>
            <a:pPr algn="just">
              <a:lnSpc>
                <a:spcPct val="90000"/>
              </a:lnSpc>
            </a:pPr>
            <a:r>
              <a:rPr lang="hr-HR" sz="2000" smtClean="0"/>
              <a:t>Godišnji plan rada je sastavljen u skladu sa strateškim i financijskim planom i objavljen na web stranicama </a:t>
            </a:r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algn="just">
              <a:lnSpc>
                <a:spcPct val="90000"/>
              </a:lnSpc>
            </a:pPr>
            <a:r>
              <a:rPr lang="hr-HR" sz="2000" smtClean="0"/>
              <a:t>Internim aktom (uputom, sporazumom) uređen je način komunikacije, izvještavanja i drugih aktivnosti s proračunskim i izvanproračunskim korisnicima iz nadležnosti </a:t>
            </a:r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algn="just">
              <a:lnSpc>
                <a:spcPct val="90000"/>
              </a:lnSpc>
            </a:pPr>
            <a:r>
              <a:rPr lang="hr-HR" sz="2000" smtClean="0"/>
              <a:t>Postoji jasna procedura naplate prihoda </a:t>
            </a:r>
          </a:p>
          <a:p>
            <a:pPr algn="just">
              <a:lnSpc>
                <a:spcPct val="90000"/>
              </a:lnSpc>
            </a:pPr>
            <a:endParaRPr lang="hr-HR" sz="900" smtClean="0"/>
          </a:p>
          <a:p>
            <a:pPr algn="just">
              <a:lnSpc>
                <a:spcPct val="90000"/>
              </a:lnSpc>
            </a:pPr>
            <a:r>
              <a:rPr lang="hr-HR" sz="2000" smtClean="0"/>
              <a:t>Uspostavljen je sustav dokumentiranja podataka o rizicima i izvještavanja o najznačajnijim rizicima i postoji jasna procedura o upravljanju rizicima</a:t>
            </a:r>
          </a:p>
          <a:p>
            <a:pPr algn="just">
              <a:lnSpc>
                <a:spcPct val="90000"/>
              </a:lnSpc>
            </a:pPr>
            <a:endParaRPr lang="hr-HR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 bwMode="auto">
          <a:xfrm>
            <a:off x="323850" y="333375"/>
            <a:ext cx="8569325" cy="647700"/>
          </a:xfrm>
        </p:spPr>
        <p:txBody>
          <a:bodyPr rtlCol="0"/>
          <a:lstStyle/>
          <a:p>
            <a:pPr algn="ctr" eaLnBrk="1" hangingPunct="1">
              <a:defRPr/>
            </a:pPr>
            <a:r>
              <a:rPr lang="hr-HR" smtClean="0">
                <a:solidFill>
                  <a:schemeClr val="tx1"/>
                </a:solidFill>
              </a:rPr>
              <a:t>Promjene u području unutarnje revizije (UR)</a:t>
            </a:r>
          </a:p>
        </p:txBody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>
          <a:xfrm>
            <a:off x="250825" y="1412875"/>
            <a:ext cx="8447088" cy="5164138"/>
          </a:xfrm>
        </p:spPr>
        <p:txBody>
          <a:bodyPr/>
          <a:lstStyle/>
          <a:p>
            <a:pPr algn="just" eaLnBrk="1" hangingPunct="1"/>
            <a:endParaRPr lang="hr-HR" sz="1800" smtClean="0"/>
          </a:p>
          <a:p>
            <a:pPr algn="just" eaLnBrk="1" hangingPunct="1"/>
            <a:r>
              <a:rPr lang="hr-HR" smtClean="0"/>
              <a:t>vezano za uspostavu UR jasnije se definira povezanost ministarstava/JLP(R)S s institucijama iz nadležnosti, s obvezom da</a:t>
            </a:r>
            <a:r>
              <a:rPr lang="hr-HR" b="1" smtClean="0"/>
              <a:t> unutarnja revizija uspostavljena na razini ministarstva/županije/grada obavlja unutarnju reviziju i u institucijama iz nadležnosti</a:t>
            </a:r>
            <a:r>
              <a:rPr lang="hr-HR" smtClean="0"/>
              <a:t> (</a:t>
            </a:r>
            <a:r>
              <a:rPr lang="hr-HR" sz="2100" i="1" smtClean="0"/>
              <a:t>izuzev u onima koje će unutarnju reviziju uspostaviti sukladno kriterijima za uspostavu UR</a:t>
            </a:r>
            <a:r>
              <a:rPr lang="hr-HR" smtClean="0"/>
              <a:t>) </a:t>
            </a:r>
          </a:p>
          <a:p>
            <a:pPr algn="just" eaLnBrk="1" hangingPunct="1"/>
            <a:endParaRPr lang="hr-HR" sz="1800" b="1" smtClean="0"/>
          </a:p>
          <a:p>
            <a:pPr algn="just" eaLnBrk="1" hangingPunct="1"/>
            <a:r>
              <a:rPr lang="hr-HR" smtClean="0"/>
              <a:t>Navedeno se primjenjuje i na trgovačka društva i druge pravne osobe i njihova ovisna društva</a:t>
            </a:r>
          </a:p>
          <a:p>
            <a:pPr algn="just" eaLnBrk="1" hangingPunct="1"/>
            <a:endParaRPr lang="hr-HR" sz="1800" smtClean="0"/>
          </a:p>
          <a:p>
            <a:pPr algn="just" eaLnBrk="1" hangingPunct="1">
              <a:buFont typeface="Arial" charset="0"/>
              <a:buNone/>
            </a:pPr>
            <a:endParaRPr lang="hr-HR" sz="18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22E62F-46CD-4D03-AFA3-25EB83418E08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/>
          <a:lstStyle/>
          <a:p>
            <a:pPr eaLnBrk="1" hangingPunct="1">
              <a:defRPr/>
            </a:pPr>
            <a:r>
              <a:rPr lang="hr-HR" smtClean="0">
                <a:solidFill>
                  <a:schemeClr val="tx1"/>
                </a:solidFill>
              </a:rPr>
              <a:t>Promjene u području unutarnje revizije</a:t>
            </a:r>
            <a:r>
              <a:rPr lang="hr-HR" smtClean="0">
                <a:solidFill>
                  <a:srgbClr val="F7941F"/>
                </a:solidFill>
              </a:rPr>
              <a:t> 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412875"/>
            <a:ext cx="8569325" cy="5164138"/>
          </a:xfrm>
        </p:spPr>
        <p:txBody>
          <a:bodyPr/>
          <a:lstStyle/>
          <a:p>
            <a:pPr algn="just" eaLnBrk="1" hangingPunct="1"/>
            <a:r>
              <a:rPr lang="hr-HR" b="1" smtClean="0"/>
              <a:t>Uspostavljen jedinstveni sustav izvještavanja</a:t>
            </a:r>
          </a:p>
          <a:p>
            <a:pPr lvl="1" algn="just" eaLnBrk="1" hangingPunct="1"/>
            <a:r>
              <a:rPr lang="hr-HR" b="1" smtClean="0"/>
              <a:t>Postojeći način izvještavanja </a:t>
            </a:r>
            <a:r>
              <a:rPr lang="hr-HR" smtClean="0"/>
              <a:t>o aktivnostima unutarnje revizije putem Obrasca godišnjeg izvješća o obavljenim revizijama i aktivnostima unutarnje revizije</a:t>
            </a:r>
            <a:r>
              <a:rPr lang="hr-HR" b="1" smtClean="0"/>
              <a:t> (obrazac GI-UR) povezuje se s Mišljenjem unutarnjih revizora o sustavu financijskog upravljanja i kontrola za područja koja su bila revidirana u prethodnoj godini koje se predaje uz Izjavu o fiskalnoj odgovornosti</a:t>
            </a:r>
            <a:r>
              <a:rPr lang="hr-HR" smtClean="0"/>
              <a:t>.</a:t>
            </a:r>
            <a:r>
              <a:rPr lang="hr-HR" sz="2400" smtClean="0"/>
              <a:t> </a:t>
            </a:r>
          </a:p>
          <a:p>
            <a:pPr lvl="1" algn="just" eaLnBrk="1" hangingPunct="1">
              <a:buFont typeface="Arial" charset="0"/>
              <a:buNone/>
            </a:pPr>
            <a:endParaRPr lang="hr-HR" sz="1200" smtClean="0"/>
          </a:p>
          <a:p>
            <a:pPr algn="just" eaLnBrk="1" hangingPunct="1"/>
            <a:r>
              <a:rPr lang="hr-HR" u="sng" smtClean="0">
                <a:solidFill>
                  <a:srgbClr val="FC1A40"/>
                </a:solidFill>
              </a:rPr>
              <a:t>Ukida se obrazac GI-UR!</a:t>
            </a:r>
          </a:p>
          <a:p>
            <a:pPr algn="just" eaLnBrk="1" hangingPunct="1"/>
            <a:endParaRPr lang="hr-HR" sz="1400" u="sng" smtClean="0">
              <a:solidFill>
                <a:srgbClr val="FC1A40"/>
              </a:solidFill>
            </a:endParaRPr>
          </a:p>
          <a:p>
            <a:pPr algn="just" eaLnBrk="1" hangingPunct="1"/>
            <a:r>
              <a:rPr lang="hr-HR" b="1" smtClean="0"/>
              <a:t>ažuriran je prilog - Mišljenje unutarnje revizije</a:t>
            </a:r>
            <a:r>
              <a:rPr lang="hr-HR" smtClean="0"/>
              <a:t> o sustavu unutarnjih kontrola za područja koja su bila revidirana (koje se prilaže uz izjavu o fiskalnoj odgovornosti) – Uredba (NN 119/2015)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951CA0B-D611-4294-A819-4CB5509432BF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2800" smtClean="0">
                <a:solidFill>
                  <a:schemeClr val="tx1"/>
                </a:solidFill>
              </a:rPr>
              <a:t>Sadržaj</a:t>
            </a:r>
          </a:p>
        </p:txBody>
      </p:sp>
      <p:sp>
        <p:nvSpPr>
          <p:cNvPr id="21506" name="Rezervirano mjesto broja slajda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20000" y="19050"/>
            <a:ext cx="1066800" cy="32861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4332CF87-5761-40BD-A73D-C8973289FE10}" type="slidenum">
              <a:rPr lang="hr-HR" sz="1400">
                <a:solidFill>
                  <a:srgbClr val="FFFFFF"/>
                </a:solidFill>
                <a:latin typeface="+mn-lt"/>
              </a:rPr>
              <a:pPr algn="r">
                <a:defRPr/>
              </a:pPr>
              <a:t>2</a:t>
            </a:fld>
            <a:endParaRPr lang="hr-HR" sz="1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7411" name="Rezervirano mjesto teksta 2"/>
          <p:cNvSpPr>
            <a:spLocks noGrp="1"/>
          </p:cNvSpPr>
          <p:nvPr>
            <p:ph type="body" sz="quarter" idx="13"/>
          </p:nvPr>
        </p:nvSpPr>
        <p:spPr>
          <a:xfrm>
            <a:off x="468313" y="1700213"/>
            <a:ext cx="8207375" cy="4752975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hr-HR" smtClean="0"/>
              <a:t>Razlozi donošenja novog Zakona</a:t>
            </a:r>
          </a:p>
          <a:p>
            <a:pPr eaLnBrk="1" hangingPunct="1">
              <a:buFont typeface="Arial" charset="0"/>
              <a:buChar char="•"/>
            </a:pPr>
            <a:endParaRPr lang="hr-HR" sz="1200" smtClean="0"/>
          </a:p>
          <a:p>
            <a:pPr eaLnBrk="1" hangingPunct="1">
              <a:buFont typeface="Arial" charset="0"/>
              <a:buChar char="•"/>
            </a:pPr>
            <a:r>
              <a:rPr lang="hr-HR" smtClean="0"/>
              <a:t>Pregled ključnih promjena u odnosu na Zakon iz 2006.</a:t>
            </a:r>
          </a:p>
          <a:p>
            <a:pPr marL="742950" lvl="1" indent="-285750" eaLnBrk="1" hangingPunct="1"/>
            <a:endParaRPr lang="hr-HR" smtClean="0"/>
          </a:p>
          <a:p>
            <a:pPr marL="742950" lvl="1" indent="-285750" eaLnBrk="1" hangingPunct="1"/>
            <a:r>
              <a:rPr lang="hr-HR" smtClean="0"/>
              <a:t>Sustav unutarnjih kontrola</a:t>
            </a:r>
          </a:p>
          <a:p>
            <a:pPr marL="742950" lvl="1" indent="-285750" eaLnBrk="1" hangingPunct="1"/>
            <a:endParaRPr lang="hr-HR" sz="1000" smtClean="0"/>
          </a:p>
          <a:p>
            <a:pPr marL="742950" lvl="1" indent="-285750" eaLnBrk="1" hangingPunct="1"/>
            <a:r>
              <a:rPr lang="hr-HR" smtClean="0"/>
              <a:t>Područje unutarnje revizije kao dio sustava unutarnjih kontrola</a:t>
            </a:r>
          </a:p>
          <a:p>
            <a:pPr marL="742950" lvl="1" indent="-285750" eaLnBrk="1" hangingPunct="1"/>
            <a:endParaRPr lang="hr-HR" sz="1000" smtClean="0"/>
          </a:p>
          <a:p>
            <a:pPr marL="742950" lvl="1" indent="-285750" eaLnBrk="1" hangingPunct="1"/>
            <a:r>
              <a:rPr lang="hr-HR" smtClean="0"/>
              <a:t>Područje vezano uz poduzimanje radnji protiv nepravilnosti</a:t>
            </a:r>
          </a:p>
          <a:p>
            <a:pPr marL="742950" lvl="1" indent="-285750" eaLnBrk="1" hangingPunct="1"/>
            <a:endParaRPr lang="hr-HR" sz="1000" smtClean="0"/>
          </a:p>
          <a:p>
            <a:pPr marL="742950" lvl="1" indent="-285750" eaLnBrk="1" hangingPunct="1"/>
            <a:r>
              <a:rPr lang="hr-HR" smtClean="0"/>
              <a:t>Specifičnosti vezane uz trgovačka društva i druge pravne osobe</a:t>
            </a:r>
          </a:p>
          <a:p>
            <a:pPr eaLnBrk="1" hangingPunct="1">
              <a:buFont typeface="Arial" charset="0"/>
              <a:buChar char="•"/>
            </a:pPr>
            <a:endParaRPr lang="hr-HR" sz="1000" smtClean="0"/>
          </a:p>
          <a:p>
            <a:pPr eaLnBrk="1" hangingPunct="1">
              <a:buFont typeface="Arial" charset="0"/>
              <a:buChar char="•"/>
            </a:pPr>
            <a:r>
              <a:rPr lang="hr-HR" smtClean="0"/>
              <a:t>Pregled podzakonskih propisa koji se trebaju donijeti</a:t>
            </a:r>
          </a:p>
          <a:p>
            <a:pPr eaLnBrk="1" hangingPunct="1">
              <a:buFont typeface="Arial" charset="0"/>
              <a:buNone/>
            </a:pPr>
            <a:endParaRPr lang="hr-H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Unutarnja revizija kod korisnika proračuna</a:t>
            </a:r>
          </a:p>
        </p:txBody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>
          <a:xfrm>
            <a:off x="179388" y="1196975"/>
            <a:ext cx="8713787" cy="54721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000" smtClean="0"/>
              <a:t>Za obavljanje poslova unutarnje revizije kod korisnika proračuna:</a:t>
            </a:r>
          </a:p>
          <a:p>
            <a:pPr eaLnBrk="1" hangingPunct="1">
              <a:lnSpc>
                <a:spcPct val="90000"/>
              </a:lnSpc>
            </a:pPr>
            <a:endParaRPr lang="hr-HR" sz="500" smtClean="0"/>
          </a:p>
          <a:p>
            <a:pPr lvl="1" algn="just" eaLnBrk="1" hangingPunct="1">
              <a:lnSpc>
                <a:spcPct val="90000"/>
              </a:lnSpc>
              <a:buSzTx/>
            </a:pPr>
            <a:r>
              <a:rPr lang="hr-HR" b="1" smtClean="0"/>
              <a:t>obavezno stručno ovlaštenje ministra financija</a:t>
            </a:r>
            <a:r>
              <a:rPr lang="hr-HR" smtClean="0"/>
              <a:t> </a:t>
            </a:r>
            <a:r>
              <a:rPr lang="hr-HR" b="1" smtClean="0"/>
              <a:t>za obavljanje poslova unutarnje revizije u javnom sektoru  </a:t>
            </a:r>
          </a:p>
          <a:p>
            <a:pPr algn="just" eaLnBrk="1" hangingPunct="1">
              <a:lnSpc>
                <a:spcPct val="90000"/>
              </a:lnSpc>
              <a:buSzTx/>
            </a:pPr>
            <a:endParaRPr lang="hr-HR" sz="600" b="1" smtClean="0"/>
          </a:p>
          <a:p>
            <a:pPr eaLnBrk="1" hangingPunct="1">
              <a:lnSpc>
                <a:spcPct val="90000"/>
              </a:lnSpc>
            </a:pPr>
            <a:endParaRPr lang="hr-HR" sz="600" i="1" smtClean="0"/>
          </a:p>
          <a:p>
            <a:pPr eaLnBrk="1" hangingPunct="1">
              <a:lnSpc>
                <a:spcPct val="90000"/>
              </a:lnSpc>
            </a:pPr>
            <a:r>
              <a:rPr lang="hr-HR" sz="2000" smtClean="0"/>
              <a:t>Stručno ovlaštenje ministra financija</a:t>
            </a:r>
          </a:p>
          <a:p>
            <a:pPr lvl="2" algn="just" eaLnBrk="1" hangingPunct="1">
              <a:lnSpc>
                <a:spcPct val="90000"/>
              </a:lnSpc>
            </a:pPr>
            <a:endParaRPr lang="hr-HR" sz="6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mtClean="0"/>
              <a:t>stječe se prema pravilniku i programu koje donosi ministar financija</a:t>
            </a:r>
          </a:p>
          <a:p>
            <a:pPr lvl="2" algn="just" eaLnBrk="1" hangingPunct="1">
              <a:lnSpc>
                <a:spcPct val="90000"/>
              </a:lnSpc>
            </a:pPr>
            <a:endParaRPr lang="hr-HR" sz="600" u="sng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u="sng" smtClean="0"/>
              <a:t>obavezan dokaz da je to uvjet za obavljanje poslova radnog mjesta</a:t>
            </a:r>
          </a:p>
          <a:p>
            <a:pPr lvl="2" algn="just" eaLnBrk="1" hangingPunct="1">
              <a:lnSpc>
                <a:spcPct val="90000"/>
              </a:lnSpc>
            </a:pPr>
            <a:r>
              <a:rPr lang="hr-HR" smtClean="0"/>
              <a:t>na izobrazbu se mogu prijaviti samo osobe </a:t>
            </a:r>
            <a:r>
              <a:rPr lang="hr-HR" b="1" smtClean="0"/>
              <a:t>raspoređene na radno mjesto unutarnjeg revizora kojima je uvjet stjecanje stručnog ovlaštenja!</a:t>
            </a:r>
            <a:endParaRPr lang="hr-HR" i="1" smtClean="0"/>
          </a:p>
          <a:p>
            <a:pPr lvl="1" algn="just" eaLnBrk="1" hangingPunct="1">
              <a:lnSpc>
                <a:spcPct val="90000"/>
              </a:lnSpc>
            </a:pPr>
            <a:endParaRPr lang="hr-HR" sz="800" u="sng" smtClean="0"/>
          </a:p>
          <a:p>
            <a:pPr lvl="2" algn="just" eaLnBrk="1" hangingPunct="1">
              <a:lnSpc>
                <a:spcPct val="90000"/>
              </a:lnSpc>
            </a:pPr>
            <a:endParaRPr lang="hr-HR" sz="500" smtClean="0"/>
          </a:p>
          <a:p>
            <a:pPr lvl="2" algn="just">
              <a:lnSpc>
                <a:spcPct val="90000"/>
              </a:lnSpc>
            </a:pPr>
            <a:r>
              <a:rPr lang="hr-HR" i="1" smtClean="0"/>
              <a:t>u pravilniku o sistematizaciji gdje se opisuju uvjeti za radna mjesta mora stajati da je uvjet stručno ovlaštenje koje dodjeljuje ministar financija! </a:t>
            </a:r>
          </a:p>
          <a:p>
            <a:pPr lvl="2" algn="just">
              <a:lnSpc>
                <a:spcPct val="90000"/>
              </a:lnSpc>
            </a:pPr>
            <a:r>
              <a:rPr lang="hr-HR" i="1" smtClean="0"/>
              <a:t>u rješenju o rasporedu na radno mjesto ili ugovoru o radu mora biti navedeno da ima obvezu steći ovlaštenje u roku utvrđenom zakonom!</a:t>
            </a:r>
          </a:p>
          <a:p>
            <a:pPr lvl="2">
              <a:lnSpc>
                <a:spcPct val="90000"/>
              </a:lnSpc>
            </a:pPr>
            <a:endParaRPr lang="hr-HR" sz="800" i="1" smtClean="0"/>
          </a:p>
          <a:p>
            <a:pPr lvl="2">
              <a:lnSpc>
                <a:spcPct val="90000"/>
              </a:lnSpc>
            </a:pPr>
            <a:endParaRPr lang="hr-HR" sz="800" i="1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smtClean="0"/>
              <a:t>osoba stječe zvanje ovlaštenoga unutarnjeg revizora za javni sektor i upisuje se u registar ovlaštenih unutarnjih revizora koji vodi MF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68AC6A3-09F8-43A6-A2A4-69944FD63C22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 bwMode="auto">
          <a:xfrm>
            <a:off x="323850" y="188913"/>
            <a:ext cx="8569325" cy="719137"/>
          </a:xfrm>
        </p:spPr>
        <p:txBody>
          <a:bodyPr/>
          <a:lstStyle/>
          <a:p>
            <a:pPr algn="ctr">
              <a:defRPr/>
            </a:pPr>
            <a:r>
              <a:rPr lang="hr-HR" sz="3000" smtClean="0">
                <a:solidFill>
                  <a:schemeClr val="tx1"/>
                </a:solidFill>
              </a:rPr>
              <a:t>Unutarnja revizija kod korisnika proračuna</a:t>
            </a:r>
          </a:p>
        </p:txBody>
      </p:sp>
      <p:sp>
        <p:nvSpPr>
          <p:cNvPr id="51202" name="Rectangle 3"/>
          <p:cNvSpPr>
            <a:spLocks noGrp="1"/>
          </p:cNvSpPr>
          <p:nvPr>
            <p:ph type="body" idx="1"/>
          </p:nvPr>
        </p:nvSpPr>
        <p:spPr>
          <a:xfrm>
            <a:off x="179388" y="1341438"/>
            <a:ext cx="8640762" cy="5256212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hr-HR" sz="2200" smtClean="0"/>
              <a:t>Propisana odgovornost odgovorne osobe revidirane jedinice za provedbu preporuka iz plana djelovanja </a:t>
            </a:r>
          </a:p>
          <a:p>
            <a:pPr lvl="1" algn="just">
              <a:lnSpc>
                <a:spcPct val="80000"/>
              </a:lnSpc>
            </a:pPr>
            <a:endParaRPr lang="hr-HR" sz="500" smtClean="0"/>
          </a:p>
          <a:p>
            <a:pPr lvl="1" algn="just">
              <a:lnSpc>
                <a:spcPct val="80000"/>
              </a:lnSpc>
            </a:pPr>
            <a:r>
              <a:rPr lang="hr-HR" smtClean="0"/>
              <a:t>o</a:t>
            </a:r>
            <a:r>
              <a:rPr lang="hr-HR" altLang="zh-CN" smtClean="0"/>
              <a:t> statusu provedbe preporuka obvezna je izvijestiti rukovoditelja UR koji prati njihovu provedbu i izvještava čelnika korisnika proračuna o provedbi preporuka.</a:t>
            </a:r>
          </a:p>
          <a:p>
            <a:pPr algn="just" eaLnBrk="1" hangingPunct="1">
              <a:lnSpc>
                <a:spcPct val="80000"/>
              </a:lnSpc>
            </a:pPr>
            <a:endParaRPr lang="hr-HR" sz="2200" smtClean="0"/>
          </a:p>
          <a:p>
            <a:pPr algn="just" eaLnBrk="1" hangingPunct="1">
              <a:lnSpc>
                <a:spcPct val="80000"/>
              </a:lnSpc>
            </a:pPr>
            <a:r>
              <a:rPr lang="hr-HR" sz="2200" smtClean="0"/>
              <a:t>uveden mehanizam kojim bi se trebalo skratiti vrijeme provedbe preporuka, kao i broj neprovedenih preporuka</a:t>
            </a:r>
          </a:p>
          <a:p>
            <a:pPr lvl="1" algn="just" eaLnBrk="1" hangingPunct="1">
              <a:lnSpc>
                <a:spcPct val="80000"/>
              </a:lnSpc>
            </a:pPr>
            <a:endParaRPr lang="hr-HR" sz="2200" smtClean="0"/>
          </a:p>
          <a:p>
            <a:pPr lvl="1" algn="just">
              <a:lnSpc>
                <a:spcPct val="80000"/>
              </a:lnSpc>
            </a:pPr>
            <a:r>
              <a:rPr lang="hr-HR" altLang="zh-CN" sz="2200" smtClean="0"/>
              <a:t>ukoliko preporuke nisu provedene prema planu djelovanja:</a:t>
            </a:r>
          </a:p>
          <a:p>
            <a:pPr lvl="2" algn="just">
              <a:lnSpc>
                <a:spcPct val="80000"/>
              </a:lnSpc>
            </a:pPr>
            <a:r>
              <a:rPr lang="hr-HR" altLang="zh-CN" sz="2000" smtClean="0"/>
              <a:t>odgovorna osoba revidirane jedinice obvezna je u izvješću obrazložiti zašto preporuke nisu provedene te </a:t>
            </a:r>
          </a:p>
          <a:p>
            <a:pPr lvl="2" algn="just">
              <a:lnSpc>
                <a:spcPct val="80000"/>
              </a:lnSpc>
            </a:pPr>
            <a:r>
              <a:rPr lang="hr-HR" altLang="zh-CN" sz="2000" smtClean="0"/>
              <a:t>uz suglasnost čelnika utvrditi novi rok provedbe i aktivnosti (rok provedbe može se produžiti samo jednom, </a:t>
            </a:r>
            <a:r>
              <a:rPr lang="en-US" altLang="zh-CN" sz="2000" smtClean="0">
                <a:ea typeface="宋体"/>
                <a:cs typeface="宋体"/>
              </a:rPr>
              <a:t>za najvi</a:t>
            </a:r>
            <a:r>
              <a:rPr lang="hr-HR" altLang="zh-CN" sz="2000" smtClean="0"/>
              <a:t>š</a:t>
            </a:r>
            <a:r>
              <a:rPr lang="en-US" altLang="zh-CN" sz="2000" smtClean="0">
                <a:ea typeface="宋体"/>
                <a:cs typeface="宋体"/>
              </a:rPr>
              <a:t>e</a:t>
            </a:r>
            <a:r>
              <a:rPr lang="hr-HR" altLang="zh-CN" sz="2000" smtClean="0"/>
              <a:t> š</a:t>
            </a:r>
            <a:r>
              <a:rPr lang="en-US" altLang="zh-CN" sz="2000" smtClean="0">
                <a:ea typeface="宋体"/>
                <a:cs typeface="宋体"/>
              </a:rPr>
              <a:t>est mjeseci</a:t>
            </a:r>
            <a:r>
              <a:rPr lang="hr-HR" altLang="zh-CN" sz="2000" smtClean="0"/>
              <a:t>!). </a:t>
            </a:r>
          </a:p>
          <a:p>
            <a:pPr lvl="1" algn="just">
              <a:lnSpc>
                <a:spcPct val="80000"/>
              </a:lnSpc>
            </a:pPr>
            <a:endParaRPr lang="hr-HR" altLang="zh-CN" sz="500" smtClean="0"/>
          </a:p>
          <a:p>
            <a:pPr lvl="1" algn="just">
              <a:lnSpc>
                <a:spcPct val="80000"/>
              </a:lnSpc>
            </a:pPr>
            <a:r>
              <a:rPr lang="hr-HR" altLang="zh-CN" sz="2200" smtClean="0"/>
              <a:t>navedena odredba Zakona primjenjuje se i na neprovedene preporuke iz ranijih razdoblja </a:t>
            </a:r>
          </a:p>
          <a:p>
            <a:pPr lvl="1" algn="just" eaLnBrk="1" hangingPunct="1">
              <a:lnSpc>
                <a:spcPct val="80000"/>
              </a:lnSpc>
            </a:pPr>
            <a:endParaRPr lang="hr-HR" sz="2200" smtClean="0"/>
          </a:p>
          <a:p>
            <a:pPr lvl="1" algn="just" eaLnBrk="1" hangingPunct="1">
              <a:lnSpc>
                <a:spcPct val="80000"/>
              </a:lnSpc>
            </a:pPr>
            <a:endParaRPr lang="hr-HR" sz="2200" smtClean="0"/>
          </a:p>
          <a:p>
            <a:pPr lvl="1" algn="just" eaLnBrk="1" hangingPunct="1">
              <a:lnSpc>
                <a:spcPct val="80000"/>
              </a:lnSpc>
            </a:pPr>
            <a:endParaRPr lang="hr-HR" altLang="zh-CN" sz="2200" smtClean="0"/>
          </a:p>
          <a:p>
            <a:pPr lvl="1" algn="just" eaLnBrk="1" hangingPunct="1">
              <a:lnSpc>
                <a:spcPct val="80000"/>
              </a:lnSpc>
            </a:pPr>
            <a:endParaRPr lang="hr-HR" sz="2200" smtClean="0"/>
          </a:p>
          <a:p>
            <a:pPr lvl="1" algn="just" eaLnBrk="1" hangingPunct="1">
              <a:lnSpc>
                <a:spcPct val="80000"/>
              </a:lnSpc>
            </a:pPr>
            <a:endParaRPr lang="hr-HR" sz="2200" smtClean="0"/>
          </a:p>
          <a:p>
            <a:pPr lvl="2">
              <a:lnSpc>
                <a:spcPct val="80000"/>
              </a:lnSpc>
            </a:pPr>
            <a:r>
              <a:rPr lang="hr-HR" altLang="zh-CN" sz="2200" smtClean="0"/>
              <a:t>Kod ponovnog obavljanja ne obavlja se nužno revizija cijelog procesa/područja već je fokus na rješavanju otvorene problematike (utvrđivanje negativnih posljedica nastalih zbog neprovođenja preporuka, odnosno zbog neuspostavljenih ili nedjelotvornih kontrola (uzimajući u obzir najnovije činjenice, nastale u razdoblju nakon obavljanja prvobitne revizije).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hr-HR" sz="2200" smtClean="0"/>
              <a:t>dopis ministra financija (KLASA: 011-01/13-01/381; URBROJ: 513-08-03-15-111 od 28. rujna 2015.) - Provedba preporuka unutarnje revizije - odgovornost rukovoditelja ustrojstvenih jedinica i čelnika korisnika proračuna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293BDD9-ABFF-4960-A397-FF435759101E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 bwMode="auto">
          <a:xfrm>
            <a:off x="395288" y="260350"/>
            <a:ext cx="8229600" cy="504825"/>
          </a:xfrm>
        </p:spPr>
        <p:txBody>
          <a:bodyPr/>
          <a:lstStyle/>
          <a:p>
            <a:pPr>
              <a:defRPr/>
            </a:pPr>
            <a:r>
              <a:rPr lang="hr-HR" sz="3000" smtClean="0">
                <a:solidFill>
                  <a:schemeClr val="tx1"/>
                </a:solidFill>
              </a:rPr>
              <a:t>Unutarnja revizija kod korisnika proračuna</a:t>
            </a:r>
          </a:p>
        </p:txBody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>
          <a:xfrm>
            <a:off x="107950" y="1125538"/>
            <a:ext cx="8785225" cy="57324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hr-HR" altLang="zh-CN" sz="1200" smtClean="0"/>
          </a:p>
          <a:p>
            <a:pPr lvl="1" algn="just" eaLnBrk="1" hangingPunct="1">
              <a:lnSpc>
                <a:spcPct val="80000"/>
              </a:lnSpc>
            </a:pPr>
            <a:r>
              <a:rPr lang="hr-HR" altLang="zh-CN" smtClean="0"/>
              <a:t>ukoliko odgovorna osoba revidirane jedinice utvrdi da određene preporuke više nisu provedive, obvezna je to navesti u izvješću te obrazložiti zašto preporuke nisu provedive.</a:t>
            </a:r>
            <a:endParaRPr lang="hr-HR" smtClean="0"/>
          </a:p>
          <a:p>
            <a:pPr lvl="1" algn="just" eaLnBrk="1" hangingPunct="1">
              <a:lnSpc>
                <a:spcPct val="80000"/>
              </a:lnSpc>
            </a:pPr>
            <a:endParaRPr lang="hr-HR" sz="1400" smtClean="0"/>
          </a:p>
          <a:p>
            <a:pPr lvl="1" algn="just" eaLnBrk="1" hangingPunct="1">
              <a:lnSpc>
                <a:spcPct val="80000"/>
              </a:lnSpc>
            </a:pPr>
            <a:r>
              <a:rPr lang="hr-HR" altLang="zh-CN" smtClean="0"/>
              <a:t>Čelnik, temeljem izvješća o provedbi preporuka, a na prijedlog rukovoditelja UR treba donijeti odluku: </a:t>
            </a:r>
          </a:p>
          <a:p>
            <a:pPr lvl="2" algn="just" eaLnBrk="1" hangingPunct="1">
              <a:lnSpc>
                <a:spcPct val="80000"/>
              </a:lnSpc>
            </a:pPr>
            <a:r>
              <a:rPr lang="hr-HR" altLang="zh-CN" sz="1900" b="1" smtClean="0"/>
              <a:t>da preporuka više nije provediva ili </a:t>
            </a:r>
          </a:p>
          <a:p>
            <a:pPr lvl="2" algn="just" eaLnBrk="1" hangingPunct="1">
              <a:lnSpc>
                <a:spcPct val="80000"/>
              </a:lnSpc>
            </a:pPr>
            <a:r>
              <a:rPr lang="hr-HR" altLang="zh-CN" sz="1900" b="1" smtClean="0"/>
              <a:t>da se ponovno obavi revizija</a:t>
            </a:r>
            <a:r>
              <a:rPr lang="hr-HR" altLang="zh-CN" sz="1900" smtClean="0"/>
              <a:t> u roku ne dužem od godine dana od podnošenja izvješća o provedbi preporuka. </a:t>
            </a:r>
          </a:p>
          <a:p>
            <a:pPr lvl="1" algn="just" eaLnBrk="1" hangingPunct="1">
              <a:lnSpc>
                <a:spcPct val="80000"/>
              </a:lnSpc>
            </a:pPr>
            <a:endParaRPr lang="hr-HR" altLang="zh-CN" sz="1200" smtClean="0"/>
          </a:p>
          <a:p>
            <a:pPr lvl="2" algn="just" eaLnBrk="1" hangingPunct="1">
              <a:lnSpc>
                <a:spcPct val="80000"/>
              </a:lnSpc>
            </a:pPr>
            <a:r>
              <a:rPr lang="hr-HR" altLang="zh-CN" smtClean="0"/>
              <a:t>S obzirom na važnost preporuke i posljedice koje su iskazane uz revizorske nalaze rukovoditelj UR može predložiti i kraći rok u kojemu će reviziju obaviti!</a:t>
            </a:r>
          </a:p>
          <a:p>
            <a:pPr lvl="1" algn="just" eaLnBrk="1" hangingPunct="1">
              <a:lnSpc>
                <a:spcPct val="80000"/>
              </a:lnSpc>
            </a:pPr>
            <a:endParaRPr lang="hr-HR" altLang="zh-CN" sz="1000" smtClean="0"/>
          </a:p>
          <a:p>
            <a:pPr lvl="1" algn="just" eaLnBrk="1" hangingPunct="1">
              <a:lnSpc>
                <a:spcPct val="80000"/>
              </a:lnSpc>
            </a:pPr>
            <a:r>
              <a:rPr lang="hr-HR" altLang="zh-CN" smtClean="0"/>
              <a:t>kod ponovnog obavljanja revizije ne obavlja se nužno revizija cijelog procesa/područja</a:t>
            </a:r>
          </a:p>
          <a:p>
            <a:pPr lvl="2" algn="just" eaLnBrk="1" hangingPunct="1">
              <a:lnSpc>
                <a:spcPct val="80000"/>
              </a:lnSpc>
            </a:pPr>
            <a:endParaRPr lang="hr-HR" altLang="zh-CN" sz="500" smtClean="0"/>
          </a:p>
          <a:p>
            <a:pPr lvl="2" algn="just" eaLnBrk="1" hangingPunct="1">
              <a:lnSpc>
                <a:spcPct val="80000"/>
              </a:lnSpc>
            </a:pPr>
            <a:r>
              <a:rPr lang="hr-HR" altLang="zh-CN" sz="1900" smtClean="0"/>
              <a:t>fokus je na rješavanju otvorene problematike (utvrđivanje negativnih posljedica nastalih zbog neprovođenja preporuka, odnosno zbog neuspostavljenih ili nedjelotvornih kontrola (uzimajući u obzir najnovije činjenice, nastale u razdoblju nakon obavljanja prvobitne revizije).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404813"/>
            <a:ext cx="8496300" cy="806450"/>
          </a:xfrm>
        </p:spPr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Unutarnja revizija kod korisnika proračuna</a:t>
            </a:r>
          </a:p>
        </p:txBody>
      </p:sp>
      <p:sp>
        <p:nvSpPr>
          <p:cNvPr id="5529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28775"/>
            <a:ext cx="8147050" cy="4848225"/>
          </a:xfrm>
        </p:spPr>
        <p:txBody>
          <a:bodyPr/>
          <a:lstStyle/>
          <a:p>
            <a:pPr algn="just" eaLnBrk="1" hangingPunct="1"/>
            <a:r>
              <a:rPr lang="hr-HR" sz="2200" smtClean="0"/>
              <a:t>institucije koje su bile obvezne uspostaviti unutarnju reviziju prema Zakonu iz 2006., odnosno važećem Pravilniku o unutarnjoj reviziji korisnika proračuna (NN 96/13), a na dan stupanja na snagu ovoga Zakona nisu uspostavile unutarnju reviziju, u obvezi su je uspostaviti najkasnije do 31. prosinca 2015.</a:t>
            </a:r>
          </a:p>
          <a:p>
            <a:pPr algn="just" eaLnBrk="1" hangingPunct="1">
              <a:buFont typeface="Arial" charset="0"/>
              <a:buNone/>
            </a:pPr>
            <a:endParaRPr lang="hr-HR" sz="2200" smtClean="0"/>
          </a:p>
          <a:p>
            <a:pPr algn="just" eaLnBrk="1" hangingPunct="1"/>
            <a:r>
              <a:rPr lang="hr-HR" sz="2200" smtClean="0"/>
              <a:t>od 137 obveznika, još 3 nisu uspostavila unutarnju reviziju</a:t>
            </a:r>
          </a:p>
          <a:p>
            <a:pPr algn="just" eaLnBrk="1" hangingPunct="1">
              <a:buFont typeface="Arial" charset="0"/>
              <a:buNone/>
            </a:pPr>
            <a:endParaRPr lang="hr-HR" sz="2200" smtClean="0"/>
          </a:p>
          <a:p>
            <a:pPr algn="just" eaLnBrk="1" hangingPunct="1"/>
            <a:r>
              <a:rPr lang="hr-HR" sz="2200" smtClean="0"/>
              <a:t>kandidati koji su započeli pohađanje programa izobrazbe prema programima izobrazbe donijetim na temelju Zakona iz 2006. dužni su u roku 18 mjeseci završiti program izobrazbe</a:t>
            </a:r>
          </a:p>
          <a:p>
            <a:pPr eaLnBrk="1" hangingPunct="1"/>
            <a:endParaRPr lang="hr-HR" sz="22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600CE1F-79FC-4C82-A50A-B7010780767C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Unutarnja revizija u trgovačkim društvima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250825" y="1341438"/>
            <a:ext cx="8497888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000" smtClean="0"/>
              <a:t>Za obavljanje poslova unutarnje revizije u trgovačkim društvima</a:t>
            </a:r>
            <a:r>
              <a:rPr lang="hr-HR" sz="1800" smtClean="0"/>
              <a:t>:</a:t>
            </a:r>
            <a:endParaRPr lang="hr-HR" sz="1800" b="1" smtClean="0"/>
          </a:p>
          <a:p>
            <a:pPr algn="just" eaLnBrk="1" hangingPunct="1">
              <a:lnSpc>
                <a:spcPct val="90000"/>
              </a:lnSpc>
              <a:buSzTx/>
            </a:pPr>
            <a:endParaRPr lang="hr-HR" sz="600" b="1" smtClean="0"/>
          </a:p>
          <a:p>
            <a:pPr lvl="1" algn="just" eaLnBrk="1" hangingPunct="1">
              <a:lnSpc>
                <a:spcPct val="90000"/>
              </a:lnSpc>
              <a:buSzTx/>
            </a:pPr>
            <a:r>
              <a:rPr lang="hr-HR" sz="1800" b="1" smtClean="0"/>
              <a:t>stručno ovlaštenje ministra financija</a:t>
            </a:r>
            <a:r>
              <a:rPr lang="hr-HR" sz="1800" smtClean="0"/>
              <a:t> </a:t>
            </a:r>
            <a:r>
              <a:rPr lang="hr-HR" sz="1800" b="1" smtClean="0"/>
              <a:t>za obavljanje poslova unutarnje revizije u javnom sektoru   </a:t>
            </a:r>
            <a:r>
              <a:rPr lang="hr-HR" sz="1800" b="1" smtClean="0">
                <a:solidFill>
                  <a:srgbClr val="FC1A40"/>
                </a:solidFill>
              </a:rPr>
              <a:t>ILI</a:t>
            </a:r>
            <a:r>
              <a:rPr lang="hr-HR" sz="1800" smtClean="0">
                <a:solidFill>
                  <a:srgbClr val="FC1A40"/>
                </a:solidFill>
              </a:rPr>
              <a:t> </a:t>
            </a:r>
          </a:p>
          <a:p>
            <a:pPr lvl="1" algn="just" eaLnBrk="1" hangingPunct="1">
              <a:lnSpc>
                <a:spcPct val="90000"/>
              </a:lnSpc>
              <a:buSzTx/>
            </a:pPr>
            <a:r>
              <a:rPr lang="hr-HR" sz="1800" b="1" smtClean="0"/>
              <a:t>certifikat ovlaštenog unutarnjeg revizora</a:t>
            </a:r>
            <a:r>
              <a:rPr lang="hr-HR" sz="1800" smtClean="0"/>
              <a:t> koji izdaju strukovne organizacije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800" b="1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smtClean="0"/>
              <a:t>u obvezi su </a:t>
            </a:r>
            <a:r>
              <a:rPr lang="hr-HR" sz="2000" b="1" smtClean="0"/>
              <a:t>uspostaviti UR u roku godine dana od</a:t>
            </a:r>
            <a:r>
              <a:rPr lang="hr-HR" sz="2000" smtClean="0"/>
              <a:t> dana stupanja na snagu </a:t>
            </a:r>
            <a:r>
              <a:rPr lang="hr-HR" sz="2000" b="1" smtClean="0"/>
              <a:t>novog pravilnika</a:t>
            </a:r>
            <a:r>
              <a:rPr lang="hr-HR" sz="2000" smtClean="0"/>
              <a:t> kojim će se propisati </a:t>
            </a:r>
            <a:r>
              <a:rPr lang="hr-HR" sz="2000" u="sng" smtClean="0"/>
              <a:t>kriteriji za uspostavu</a:t>
            </a:r>
            <a:r>
              <a:rPr lang="hr-HR" sz="2000" smtClean="0"/>
              <a:t> UR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8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z="1800" smtClean="0"/>
              <a:t>društva koja ne ispunjavaju kriterije bit će sukladno procjeni rizika zahvaćena od unutarnje revizije nadležnog osnivača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1400" b="1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b="1" smtClean="0"/>
              <a:t>uvažena funkcionalna odgovornost prema revizorskom odboru 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hr-HR" sz="1800" smtClean="0"/>
              <a:t>davanje prethodne suglasnosti revizorskog odbora kod imenovanja i razrješenja rukovoditelja unutarnje revizije, donošenja planova UR te izvještavanja</a:t>
            </a:r>
          </a:p>
          <a:p>
            <a:pPr lvl="1" algn="just" eaLnBrk="1" hangingPunct="1">
              <a:lnSpc>
                <a:spcPct val="90000"/>
              </a:lnSpc>
            </a:pPr>
            <a:endParaRPr lang="hr-HR" sz="800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b="1" smtClean="0"/>
              <a:t>obveze prema Ministarstvu financija</a:t>
            </a:r>
            <a:r>
              <a:rPr lang="hr-HR" sz="2000" smtClean="0"/>
              <a:t> 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hr-HR" sz="1800" smtClean="0"/>
              <a:t>dostava podataka o jedinici za UR za potrebe vođenja registra jedinica za UR 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BAC0AF-EAD4-49F0-9453-D5488D428C29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3"/>
          <p:cNvSpPr>
            <a:spLocks noGrp="1"/>
          </p:cNvSpPr>
          <p:nvPr>
            <p:ph type="body" idx="1"/>
          </p:nvPr>
        </p:nvSpPr>
        <p:spPr>
          <a:xfrm>
            <a:off x="250825" y="1557338"/>
            <a:ext cx="8353425" cy="5062537"/>
          </a:xfrm>
        </p:spPr>
        <p:txBody>
          <a:bodyPr/>
          <a:lstStyle/>
          <a:p>
            <a:pPr algn="just" eaLnBrk="1" hangingPunct="1"/>
            <a:endParaRPr lang="hr-HR" smtClean="0"/>
          </a:p>
          <a:p>
            <a:pPr lvl="1" algn="just" eaLnBrk="1" hangingPunct="1"/>
            <a:r>
              <a:rPr lang="hr-HR" sz="2200" smtClean="0"/>
              <a:t>Zakon sadrži prekršajne odredbe u slučajevima kada se utvrdi da unutarnja revizija nije uspostavljena u skladu s odredbama Zakona. </a:t>
            </a:r>
          </a:p>
          <a:p>
            <a:pPr lvl="1" algn="just" eaLnBrk="1" hangingPunct="1"/>
            <a:endParaRPr lang="hr-HR" sz="2200" b="1" smtClean="0"/>
          </a:p>
          <a:p>
            <a:pPr lvl="1" algn="just" eaLnBrk="1" hangingPunct="1"/>
            <a:r>
              <a:rPr lang="hr-HR" sz="2200" b="1" smtClean="0"/>
              <a:t>Za neuspostavljanje unutarnje revizije</a:t>
            </a:r>
            <a:r>
              <a:rPr lang="hr-HR" sz="2200" smtClean="0"/>
              <a:t> na jedan od propisanih načina propisana je kazna od 5.000 do 25.000 kn.</a:t>
            </a:r>
          </a:p>
          <a:p>
            <a:pPr marL="1200150" lvl="2" indent="-285750" algn="just" eaLnBrk="1" hangingPunct="1"/>
            <a:endParaRPr lang="hr-HR" sz="900" smtClean="0"/>
          </a:p>
          <a:p>
            <a:pPr marL="1200150" lvl="2" indent="-285750" algn="just" eaLnBrk="1" hangingPunct="1"/>
            <a:r>
              <a:rPr lang="hr-HR" sz="2000" smtClean="0"/>
              <a:t>Odredba se odnosi na one institucije koje ispunjavaju (prema važećem Pravilniku iz 2013.) ili će ispunjavati kriterije za uspostavu unutarnje revizije prema novom Pravilniku</a:t>
            </a:r>
          </a:p>
          <a:p>
            <a:pPr eaLnBrk="1" hangingPunct="1"/>
            <a:endParaRPr lang="hr-HR" sz="20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8095C-5BA5-45E7-844B-E4CDE4D77F7E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8371" name="Rectangle 2"/>
          <p:cNvSpPr>
            <a:spLocks/>
          </p:cNvSpPr>
          <p:nvPr/>
        </p:nvSpPr>
        <p:spPr bwMode="auto">
          <a:xfrm>
            <a:off x="457200" y="533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hr-HR" sz="3200"/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179388" y="4762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/>
              <a:t>Zakonom se propisuju i prekršajne odredbe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 rtlCol="0"/>
          <a:lstStyle/>
          <a:p>
            <a:pPr eaLnBrk="1" hangingPunct="1">
              <a:defRPr/>
            </a:pPr>
            <a:r>
              <a:rPr lang="hr-HR" smtClean="0">
                <a:solidFill>
                  <a:schemeClr val="tx1"/>
                </a:solidFill>
              </a:rPr>
              <a:t>Poduzimanje radnji protiv nepravilnosti</a:t>
            </a:r>
          </a:p>
        </p:txBody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>
          <a:xfrm>
            <a:off x="395288" y="1412875"/>
            <a:ext cx="8424862" cy="5064125"/>
          </a:xfrm>
        </p:spPr>
        <p:txBody>
          <a:bodyPr/>
          <a:lstStyle/>
          <a:p>
            <a:pPr algn="just" eaLnBrk="1" hangingPunct="1"/>
            <a:endParaRPr lang="hr-HR" sz="500" smtClean="0"/>
          </a:p>
          <a:p>
            <a:pPr algn="just" eaLnBrk="1" hangingPunct="1"/>
            <a:r>
              <a:rPr lang="hr-HR" sz="2000" smtClean="0"/>
              <a:t>provedba će se urediti novim pravilnikom koji će zamijeniti dosadašnji Naputak koji uređuje područje nepravilnosti (NN 70/12) </a:t>
            </a:r>
          </a:p>
          <a:p>
            <a:pPr algn="just" eaLnBrk="1" hangingPunct="1"/>
            <a:endParaRPr lang="hr-HR" sz="900" smtClean="0"/>
          </a:p>
          <a:p>
            <a:pPr algn="just" eaLnBrk="1" hangingPunct="1"/>
            <a:r>
              <a:rPr lang="hr-HR" sz="2000" b="1" smtClean="0"/>
              <a:t>novim pravilnikom</a:t>
            </a:r>
            <a:r>
              <a:rPr lang="hr-HR" sz="2000" smtClean="0"/>
              <a:t> propisat će se kriteriji za imenovanje osobe za nepravilnosti, obveze i način postupanja osobe za nepravilnosti, način i rokovi izvještavanja o nepravilnostima u upravljanju sredstvima državnog proračuna, proračuna JLPRS, </a:t>
            </a:r>
            <a:r>
              <a:rPr lang="hr-HR" sz="2000" b="1" smtClean="0"/>
              <a:t>trgovačkih društava...</a:t>
            </a:r>
          </a:p>
          <a:p>
            <a:pPr algn="just" eaLnBrk="1" hangingPunct="1"/>
            <a:endParaRPr lang="hr-HR" sz="900" smtClean="0"/>
          </a:p>
          <a:p>
            <a:pPr algn="just" eaLnBrk="1" hangingPunct="1"/>
            <a:r>
              <a:rPr lang="hr-HR" sz="2000" smtClean="0"/>
              <a:t>Pravilnikom će se propisati i način postupanja ako se prijavljuje nepravilnost koja se odnosi na čelnika</a:t>
            </a:r>
          </a:p>
          <a:p>
            <a:pPr algn="just" eaLnBrk="1" hangingPunct="1"/>
            <a:endParaRPr lang="hr-HR" sz="900" smtClean="0"/>
          </a:p>
          <a:p>
            <a:pPr algn="just" eaLnBrk="1" hangingPunct="1"/>
            <a:r>
              <a:rPr lang="hr-HR" sz="2000" smtClean="0"/>
              <a:t>ukoliko je osoba za nepravilnosti već imenovana na temelju Zakona iz 2006., odgovorna osoba institucije nije ju dužna ponovno imenovati</a:t>
            </a:r>
          </a:p>
          <a:p>
            <a:pPr algn="just" eaLnBrk="1" hangingPunct="1"/>
            <a:endParaRPr lang="hr-HR" sz="700" smtClean="0"/>
          </a:p>
          <a:p>
            <a:pPr algn="just" eaLnBrk="1" hangingPunct="1"/>
            <a:r>
              <a:rPr lang="hr-HR" sz="2000" u="sng" smtClean="0"/>
              <a:t>Trgovačka društva nisu u obvezi imenovati osobu za nepravilnosti dok se ne donese novi Pravilnik!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E2C826E-5BAD-47D3-9695-2075CCA1171A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2800" smtClean="0">
                <a:solidFill>
                  <a:schemeClr val="tx1"/>
                </a:solidFill>
              </a:rPr>
              <a:t>Pregled podzakonskih propisa</a:t>
            </a:r>
          </a:p>
        </p:txBody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>
          <a:xfrm>
            <a:off x="179388" y="1268413"/>
            <a:ext cx="8578850" cy="5445125"/>
          </a:xfrm>
        </p:spPr>
        <p:txBody>
          <a:bodyPr/>
          <a:lstStyle/>
          <a:p>
            <a:pPr marL="381000" indent="-381000" algn="just" eaLnBrk="1" hangingPunct="1">
              <a:lnSpc>
                <a:spcPct val="90000"/>
              </a:lnSpc>
              <a:buFont typeface="Arial" charset="0"/>
              <a:buNone/>
            </a:pPr>
            <a:r>
              <a:rPr lang="hr-HR" sz="1800" smtClean="0"/>
              <a:t>	</a:t>
            </a:r>
            <a:r>
              <a:rPr lang="hr-HR" sz="2000" smtClean="0"/>
              <a:t>Zakonom je propisano donošenje više podzakonskih propisa (do 25. siječnja 2016.) od kojih treba istaknuti:</a:t>
            </a:r>
          </a:p>
          <a:p>
            <a:pPr marL="381000" indent="-381000" algn="just" eaLnBrk="1" hangingPunct="1">
              <a:lnSpc>
                <a:spcPct val="90000"/>
              </a:lnSpc>
            </a:pPr>
            <a:endParaRPr lang="hr-HR" sz="1200" smtClean="0"/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hr-HR" sz="2000" smtClean="0"/>
              <a:t>pravilnik kojim će se propisati sadržaj okvira za razvoj sustava unutarnjih kontrola te smjernice za rad ustrojstvenih jedinica nadležnih za financije korisnika proračuna, u dijelu aktivnosti vezanih uz koordinaciju razvoja SUK</a:t>
            </a:r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hr-HR" sz="500" smtClean="0"/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hr-HR" sz="2000" smtClean="0"/>
              <a:t>pravilnik kojim će se propisati kriteriji za uspostavu i međusobnu suradnju unutarnjih revizija te druga pitanja vezana uz organizacijsku i funkcionalnu neovisnost unutarnje revizije</a:t>
            </a:r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hr-HR" sz="700" smtClean="0"/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hr-HR" sz="2000" smtClean="0"/>
              <a:t>pravilnik kojim će se propisati način vođenja registra jedinica za unutarnju reviziju i registra ovlaštenih unutarnjih revizora za javni sektor</a:t>
            </a:r>
            <a:r>
              <a:rPr lang="hr-HR" sz="1800" smtClean="0"/>
              <a:t> (registar ovlaštenih unutarnjih revizora objavljivat će se na web stranici)</a:t>
            </a:r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hr-HR" sz="500" smtClean="0"/>
          </a:p>
          <a:p>
            <a:pPr marL="742950" lvl="1" indent="-28575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hr-HR" sz="1800" smtClean="0"/>
              <a:t>svi nacrti prijedloga propisa objavljuju se za javnu raspravu na e-savjetovanja</a:t>
            </a:r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hr-HR" sz="500" smtClean="0"/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hr-HR" sz="2000" smtClean="0"/>
              <a:t>informacije o otvorenim javnim raspravama:</a:t>
            </a:r>
            <a:r>
              <a:rPr lang="hr-HR" sz="1800" smtClean="0"/>
              <a:t> </a:t>
            </a:r>
            <a:r>
              <a:rPr lang="hr-HR" sz="1800" smtClean="0">
                <a:hlinkClick r:id="rId3"/>
              </a:rPr>
              <a:t>http://www.mfin.hr/hr/javna-rasprava</a:t>
            </a:r>
            <a:r>
              <a:rPr lang="hr-HR" sz="1800" smtClean="0"/>
              <a:t> </a:t>
            </a:r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endParaRPr lang="hr-HR" sz="800" smtClean="0"/>
          </a:p>
          <a:p>
            <a:pPr marL="381000" indent="-3810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20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C1B9DC1-FA1B-47C2-96F9-2E37E8C0F5FA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smtClean="0"/>
          </a:p>
          <a:p>
            <a:endParaRPr lang="hr-HR" smtClean="0"/>
          </a:p>
          <a:p>
            <a:endParaRPr lang="hr-HR" smtClean="0"/>
          </a:p>
          <a:p>
            <a:pPr>
              <a:buFont typeface="Arial" charset="0"/>
              <a:buNone/>
            </a:pPr>
            <a:r>
              <a:rPr lang="hr-HR" smtClean="0"/>
              <a:t>			</a:t>
            </a:r>
            <a:r>
              <a:rPr lang="hr-HR" smtClean="0">
                <a:hlinkClick r:id="rId3"/>
              </a:rPr>
              <a:t>http://www.mfin.hr/hr/pifc</a:t>
            </a:r>
            <a:r>
              <a:rPr lang="hr-HR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l-PL" sz="3000" smtClean="0">
                <a:solidFill>
                  <a:schemeClr val="tx1"/>
                </a:solidFill>
              </a:rPr>
              <a:t>Sustav unutarnjih kontrola u javnom sektoru</a:t>
            </a:r>
            <a:endParaRPr lang="hr-HR" sz="3000" smtClean="0">
              <a:solidFill>
                <a:schemeClr val="tx1"/>
              </a:solidFill>
            </a:endParaRPr>
          </a:p>
        </p:txBody>
      </p:sp>
      <p:sp>
        <p:nvSpPr>
          <p:cNvPr id="19458" name="Rezervirano mjesto teksta 2"/>
          <p:cNvSpPr>
            <a:spLocks noGrp="1"/>
          </p:cNvSpPr>
          <p:nvPr>
            <p:ph type="body" sz="quarter" idx="13"/>
          </p:nvPr>
        </p:nvSpPr>
        <p:spPr>
          <a:xfrm>
            <a:off x="323850" y="1341438"/>
            <a:ext cx="8351838" cy="5111750"/>
          </a:xfrm>
        </p:spPr>
        <p:txBody>
          <a:bodyPr/>
          <a:lstStyle/>
          <a:p>
            <a:pPr algn="just">
              <a:buFont typeface="Arial" charset="0"/>
              <a:buChar char="•"/>
            </a:pPr>
            <a:r>
              <a:rPr lang="vi-VN" smtClean="0"/>
              <a:t>Zakonom o sustavu unutarnjih financijskih kontrola iz 2006. (NN 141/06), stvorena je zakonska osnova za uvođenje unutarnjih kontrola u javni sektor RH </a:t>
            </a:r>
          </a:p>
          <a:p>
            <a:pPr lvl="1" algn="just"/>
            <a:r>
              <a:rPr lang="vi-VN" sz="2200" smtClean="0"/>
              <a:t>dio pravne stečevine u Poglavlju 32 – Financijski nadzor, odnosno koncept „sustava unutarnjih financijskih kontrola u javnom sektoru“, poznatog pod kraticom PIFC </a:t>
            </a:r>
          </a:p>
          <a:p>
            <a:pPr algn="just">
              <a:buFont typeface="Arial" charset="0"/>
              <a:buChar char="•"/>
            </a:pPr>
            <a:endParaRPr lang="vi-VN" sz="1200" smtClean="0"/>
          </a:p>
          <a:p>
            <a:pPr algn="just">
              <a:buFont typeface="Arial" charset="0"/>
              <a:buChar char="•"/>
            </a:pPr>
            <a:endParaRPr lang="hr-HR" sz="1200" smtClean="0"/>
          </a:p>
          <a:p>
            <a:pPr algn="just">
              <a:buFont typeface="Arial" charset="0"/>
              <a:buChar char="•"/>
            </a:pPr>
            <a:r>
              <a:rPr lang="vi-VN" smtClean="0"/>
              <a:t>Novi Zakon, kao i Zakon iz 2006. </a:t>
            </a:r>
            <a:r>
              <a:rPr lang="vi-VN" b="1" smtClean="0"/>
              <a:t>uređuje sustav unutarnjih kontrola u javnom sektoru RH, uključujući i unutarnju reviziju kao njegov sastavni</a:t>
            </a:r>
            <a:r>
              <a:rPr lang="vi-VN" smtClean="0"/>
              <a:t> dio te odgovornosti, odnose i nadležnosti u razvoju ovog sustava. </a:t>
            </a:r>
          </a:p>
          <a:p>
            <a:pPr algn="just">
              <a:buFont typeface="Arial" charset="0"/>
              <a:buChar char="•"/>
            </a:pPr>
            <a:endParaRPr lang="hr-HR" smtClean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FF1B3C6-1F17-4D4A-A3C1-F6308219290C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Razlozi donošenja novog Zakona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sz="quarter" idx="13"/>
          </p:nvPr>
        </p:nvSpPr>
        <p:spPr>
          <a:xfrm>
            <a:off x="323850" y="1341438"/>
            <a:ext cx="8351838" cy="5111750"/>
          </a:xfrm>
        </p:spPr>
        <p:txBody>
          <a:bodyPr/>
          <a:lstStyle/>
          <a:p>
            <a:pPr algn="just" eaLnBrk="1" hangingPunct="1">
              <a:buFont typeface="Arial" charset="0"/>
              <a:buChar char="•"/>
            </a:pPr>
            <a:r>
              <a:rPr lang="hr-HR" sz="2000" smtClean="0"/>
              <a:t>Sustav unutarnjih kontrola </a:t>
            </a:r>
          </a:p>
          <a:p>
            <a:pPr marL="742950" lvl="1" indent="-285750" algn="just" eaLnBrk="1" hangingPunct="1"/>
            <a:r>
              <a:rPr lang="hr-HR" smtClean="0"/>
              <a:t>u funkciji osiguranja pravilnog, zakonitog, ekonomičnog, učinkovitog i djelotvornog upravljanja proračunskim sredstvima</a:t>
            </a:r>
          </a:p>
          <a:p>
            <a:pPr marL="742950" lvl="1" indent="-285750" algn="just" eaLnBrk="1" hangingPunct="1"/>
            <a:r>
              <a:rPr lang="hr-HR" smtClean="0"/>
              <a:t>njegov </a:t>
            </a:r>
            <a:r>
              <a:rPr lang="hr-HR" b="1" smtClean="0"/>
              <a:t>razvoj </a:t>
            </a:r>
            <a:r>
              <a:rPr lang="hr-HR" smtClean="0"/>
              <a:t>u velikoj mjeri </a:t>
            </a:r>
            <a:r>
              <a:rPr lang="hr-HR" b="1" smtClean="0"/>
              <a:t>ovisi o razvoju proračunskog sustava</a:t>
            </a:r>
          </a:p>
          <a:p>
            <a:pPr algn="just" eaLnBrk="1" hangingPunct="1">
              <a:buFont typeface="Arial" charset="0"/>
              <a:buChar char="•"/>
            </a:pPr>
            <a:endParaRPr lang="hr-HR" sz="800" smtClean="0"/>
          </a:p>
          <a:p>
            <a:pPr algn="just" eaLnBrk="1" hangingPunct="1">
              <a:buFont typeface="Arial" charset="0"/>
              <a:buChar char="•"/>
            </a:pPr>
            <a:r>
              <a:rPr lang="hr-HR" sz="2000" smtClean="0"/>
              <a:t>Od 2006. do danas brojne promjene u proračunskom sustavu</a:t>
            </a:r>
          </a:p>
          <a:p>
            <a:pPr marL="742950" lvl="1" indent="-285750" algn="just" eaLnBrk="1" hangingPunct="1"/>
            <a:r>
              <a:rPr lang="hr-HR" smtClean="0"/>
              <a:t>donošenje Zakona o proračunu i Zakona o fiskalnoj odgovornosti</a:t>
            </a:r>
          </a:p>
          <a:p>
            <a:pPr marL="742950" lvl="1" indent="-285750" algn="just" eaLnBrk="1" hangingPunct="1"/>
            <a:r>
              <a:rPr lang="hr-HR" smtClean="0"/>
              <a:t>uvedeno strateško planiranje u proračunski sustav, potaknut razvoj programskog planiranja, istaknuta važnost sustava unutarnjih kontrola u pogledu osiguranja fiskalne odgovornosti </a:t>
            </a:r>
          </a:p>
          <a:p>
            <a:pPr algn="just" eaLnBrk="1" hangingPunct="1">
              <a:buFont typeface="Arial" charset="0"/>
              <a:buChar char="•"/>
            </a:pPr>
            <a:endParaRPr lang="hr-HR" sz="800" smtClean="0"/>
          </a:p>
          <a:p>
            <a:pPr algn="just" eaLnBrk="1" hangingPunct="1">
              <a:buFont typeface="Arial" charset="0"/>
              <a:buChar char="•"/>
            </a:pPr>
            <a:r>
              <a:rPr lang="hr-HR" sz="2000" smtClean="0"/>
              <a:t>Zakon o sustavu unutarnjih kontrola </a:t>
            </a:r>
          </a:p>
          <a:p>
            <a:pPr marL="742950" lvl="1" indent="-285750" algn="just" eaLnBrk="1" hangingPunct="1"/>
            <a:r>
              <a:rPr lang="hr-HR" smtClean="0"/>
              <a:t>uvažava promjene u proračunskom sustavu i naglašava ulogu sustava unutarnjih kontrola u cilju osiguranja fiskalne odgovornosti</a:t>
            </a:r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7545872-CBBF-4A43-BE53-2AC402099481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Razlozi donošenja novog Zakona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250825" y="1484313"/>
            <a:ext cx="8497888" cy="518477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hr-HR" sz="2200" b="1" smtClean="0"/>
              <a:t>usklađivanje s terminima koje koriste zemlje članice EU</a:t>
            </a:r>
            <a:endParaRPr lang="hr-HR" sz="2200" smtClean="0"/>
          </a:p>
          <a:p>
            <a:pPr lvl="1" algn="just" eaLnBrk="1" hangingPunct="1">
              <a:lnSpc>
                <a:spcPct val="90000"/>
              </a:lnSpc>
            </a:pPr>
            <a:r>
              <a:rPr lang="hr-HR" sz="1800" smtClean="0"/>
              <a:t>izmijenjen naziv Zakona iz 2006., na način da je brisana riječ „financijske“ budući da zemlje članice EU koriste pojam „unutarnje kontrole u javnom sektoru“ (eng. Public Internal Control).</a:t>
            </a:r>
          </a:p>
          <a:p>
            <a:pPr algn="just" eaLnBrk="1" hangingPunct="1">
              <a:lnSpc>
                <a:spcPct val="90000"/>
              </a:lnSpc>
            </a:pPr>
            <a:endParaRPr lang="hr-HR" sz="2000" b="1" smtClean="0"/>
          </a:p>
          <a:p>
            <a:pPr algn="just" eaLnBrk="1" hangingPunct="1">
              <a:lnSpc>
                <a:spcPct val="90000"/>
              </a:lnSpc>
            </a:pPr>
            <a:r>
              <a:rPr lang="hr-HR" sz="2200" b="1" smtClean="0"/>
              <a:t>koncept PIFC</a:t>
            </a:r>
            <a:r>
              <a:rPr lang="hr-HR" sz="2200" smtClean="0"/>
              <a:t> </a:t>
            </a:r>
            <a:r>
              <a:rPr lang="hr-HR" sz="2200" b="1" smtClean="0"/>
              <a:t>ostaje temelj i u novom Zakonu jer je regulatorna svrha ista</a:t>
            </a:r>
            <a:r>
              <a:rPr lang="hr-HR" sz="2000" b="1" smtClean="0"/>
              <a:t>       </a:t>
            </a:r>
            <a:r>
              <a:rPr lang="hr-HR" sz="2000" smtClean="0"/>
              <a:t>(sustav unutarnjih kontrola u funkciji je   					dobrog financijskog upravljanja!) </a:t>
            </a:r>
          </a:p>
          <a:p>
            <a:pPr algn="just" eaLnBrk="1" hangingPunct="1">
              <a:lnSpc>
                <a:spcPct val="90000"/>
              </a:lnSpc>
            </a:pPr>
            <a:endParaRPr lang="hr-HR" sz="2000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smtClean="0"/>
              <a:t>Zakon je uvažio ažurirane standarde unutarnjih kontrola</a:t>
            </a:r>
            <a:r>
              <a:rPr lang="hr-HR" sz="1800" smtClean="0"/>
              <a:t> (COSO 2013) </a:t>
            </a:r>
            <a:r>
              <a:rPr lang="hr-HR" sz="2000" smtClean="0"/>
              <a:t>i  standarde za rad unutarnje revizije</a:t>
            </a:r>
            <a:r>
              <a:rPr lang="hr-HR" sz="1800" smtClean="0"/>
              <a:t> (Međun. okvir profesionalnog djelovanja) </a:t>
            </a:r>
          </a:p>
          <a:p>
            <a:pPr algn="just" eaLnBrk="1" hangingPunct="1">
              <a:lnSpc>
                <a:spcPct val="90000"/>
              </a:lnSpc>
            </a:pPr>
            <a:endParaRPr lang="hr-HR" sz="2000" smtClean="0"/>
          </a:p>
          <a:p>
            <a:pPr algn="just" eaLnBrk="1" hangingPunct="1">
              <a:lnSpc>
                <a:spcPct val="90000"/>
              </a:lnSpc>
            </a:pPr>
            <a:r>
              <a:rPr lang="hr-HR" sz="2000" smtClean="0"/>
              <a:t>potreba proširenja obveznika Zakona i na trgovačka društva i druge pravne osobe, obveznike podnošenja Izjave o fiskalnoj odgovornosti</a:t>
            </a:r>
            <a:endParaRPr lang="hr-HR" sz="19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62A06DC-B710-485C-996D-6DEE844A3637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 rtlCol="0"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Ključne promjene u odnosu na Zakon iz 2006.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>
          <a:xfrm>
            <a:off x="468313" y="1484313"/>
            <a:ext cx="8229600" cy="4876800"/>
          </a:xfrm>
        </p:spPr>
        <p:txBody>
          <a:bodyPr/>
          <a:lstStyle/>
          <a:p>
            <a:pPr marL="457200" indent="-457200" algn="just" eaLnBrk="1" hangingPunct="1">
              <a:buFont typeface="Arial" charset="0"/>
              <a:buNone/>
            </a:pPr>
            <a:r>
              <a:rPr lang="hr-HR" sz="2600" b="1" smtClean="0"/>
              <a:t>Obveznici primjene Zakona </a:t>
            </a:r>
          </a:p>
          <a:p>
            <a:pPr marL="457200" indent="-457200" algn="just" eaLnBrk="1" hangingPunct="1"/>
            <a:endParaRPr lang="hr-HR" sz="1400" smtClean="0"/>
          </a:p>
          <a:p>
            <a:pPr marL="457200" indent="-457200" algn="just" eaLnBrk="1" hangingPunct="1"/>
            <a:r>
              <a:rPr lang="hr-HR" sz="2600" smtClean="0"/>
              <a:t>Novim Zakonom obveznici primjene proširuju se na trgovačka društva u vlasništvu RH odnosno jedne ili više JLP(R)S te na druge pravne osobe kojima je osnivač RH odnosno jedna ili više JLP(R)S, a koji su obveznici podnošenja Izjave o fiskalnoj odgovornosti sukladno odredbama Zakona o fiskalnoj odgovornosti.</a:t>
            </a:r>
          </a:p>
          <a:p>
            <a:pPr marL="457200" indent="-457200" algn="just" eaLnBrk="1" hangingPunct="1"/>
            <a:endParaRPr lang="hr-HR" sz="900" smtClean="0"/>
          </a:p>
          <a:p>
            <a:pPr marL="800100" lvl="1" indent="-342900" algn="just" eaLnBrk="1" hangingPunct="1"/>
            <a:r>
              <a:rPr lang="hr-HR" sz="2400" smtClean="0"/>
              <a:t>Obveznici utvrđeni u registru:</a:t>
            </a:r>
          </a:p>
          <a:p>
            <a:pPr marL="800100" lvl="1" indent="-342900" algn="just" eaLnBrk="1" hangingPunct="1">
              <a:buFont typeface="Arial" charset="0"/>
              <a:buNone/>
            </a:pPr>
            <a:r>
              <a:rPr lang="hr-HR" sz="2400" smtClean="0"/>
              <a:t>    </a:t>
            </a:r>
            <a:r>
              <a:rPr lang="hr-HR" sz="2400" smtClean="0">
                <a:hlinkClick r:id="rId2"/>
              </a:rPr>
              <a:t>http://www.mfin.hr/hr/izjava-o-fiskalnoj-odgovornosti</a:t>
            </a:r>
            <a:endParaRPr lang="hr-HR" sz="2400" smtClean="0"/>
          </a:p>
          <a:p>
            <a:pPr marL="457200" indent="-457200" eaLnBrk="1" hangingPunct="1"/>
            <a:endParaRPr lang="hr-HR" sz="28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BF134C4-398D-4CEE-B42C-F1CDE14B88E3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052513"/>
            <a:ext cx="8748712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700" smtClean="0"/>
              <a:t>	</a:t>
            </a: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1403350" y="333375"/>
            <a:ext cx="6408738" cy="503238"/>
          </a:xfrm>
          <a:prstGeom prst="rect">
            <a:avLst/>
          </a:prstGeom>
          <a:solidFill>
            <a:srgbClr val="E5B9D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2000" b="1"/>
              <a:t>Pregled obveznika Zakona</a:t>
            </a:r>
            <a:r>
              <a:rPr lang="hr-HR" b="1"/>
              <a:t> </a:t>
            </a:r>
            <a:r>
              <a:rPr lang="hr-HR" sz="2000" b="1"/>
              <a:t>(4369 obveznika)</a:t>
            </a:r>
            <a:r>
              <a:rPr lang="hr-HR" b="1"/>
              <a:t> 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468313" y="1125538"/>
            <a:ext cx="3598862" cy="1223962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DRŽAVNA RAZINA</a:t>
            </a:r>
          </a:p>
          <a:p>
            <a:pPr algn="ctr"/>
            <a:r>
              <a:rPr lang="hr-HR" sz="1400"/>
              <a:t>proračunski korisnici (636)</a:t>
            </a:r>
          </a:p>
          <a:p>
            <a:pPr algn="ctr"/>
            <a:r>
              <a:rPr lang="hr-HR" sz="1400"/>
              <a:t>izvanproračunski korisnici (8)</a:t>
            </a:r>
          </a:p>
          <a:p>
            <a:pPr algn="ctr"/>
            <a:r>
              <a:rPr lang="hr-HR" sz="1400"/>
              <a:t>trgovačka društva i druge pravne osobe (69)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547813" y="2781300"/>
            <a:ext cx="1152525" cy="8651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ministarstva</a:t>
            </a:r>
            <a:endParaRPr lang="hr-HR" sz="1400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2771775" y="2781300"/>
            <a:ext cx="719138" cy="8636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državni </a:t>
            </a:r>
          </a:p>
          <a:p>
            <a:pPr algn="ctr"/>
            <a:r>
              <a:rPr lang="hr-HR" sz="1600"/>
              <a:t>uredi</a:t>
            </a:r>
            <a:endParaRPr lang="hr-HR" sz="1400"/>
          </a:p>
        </p:txBody>
      </p:sp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107950" y="3860800"/>
            <a:ext cx="4427538" cy="10810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Proračunski korisnici/glave unutar razdjela</a:t>
            </a:r>
          </a:p>
          <a:p>
            <a:pPr algn="ctr"/>
            <a:r>
              <a:rPr lang="hr-HR" sz="1600"/>
              <a:t>(agencije, centri, zavodi, instituti) </a:t>
            </a:r>
            <a:endParaRPr lang="hr-HR" sz="1400"/>
          </a:p>
        </p:txBody>
      </p:sp>
      <p:sp>
        <p:nvSpPr>
          <p:cNvPr id="25607" name="Rectangle 4"/>
          <p:cNvSpPr>
            <a:spLocks noChangeArrowheads="1"/>
          </p:cNvSpPr>
          <p:nvPr/>
        </p:nvSpPr>
        <p:spPr bwMode="auto">
          <a:xfrm>
            <a:off x="5003800" y="3860800"/>
            <a:ext cx="1296988" cy="10810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pror.korisnici</a:t>
            </a:r>
          </a:p>
          <a:p>
            <a:pPr algn="ctr"/>
            <a:r>
              <a:rPr lang="hr-HR" sz="1600"/>
              <a:t>u sastavu</a:t>
            </a:r>
          </a:p>
          <a:p>
            <a:pPr algn="ctr"/>
            <a:r>
              <a:rPr lang="hr-HR" sz="1600"/>
              <a:t>županije </a:t>
            </a:r>
            <a:endParaRPr lang="hr-HR" sz="1400"/>
          </a:p>
        </p:txBody>
      </p:sp>
      <p:sp>
        <p:nvSpPr>
          <p:cNvPr id="25608" name="Rectangle 4"/>
          <p:cNvSpPr>
            <a:spLocks noChangeArrowheads="1"/>
          </p:cNvSpPr>
          <p:nvPr/>
        </p:nvSpPr>
        <p:spPr bwMode="auto">
          <a:xfrm>
            <a:off x="5003800" y="1125538"/>
            <a:ext cx="3960813" cy="12954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LOKALNA i REGIONALNA RAZINA</a:t>
            </a:r>
          </a:p>
          <a:p>
            <a:pPr algn="ctr"/>
            <a:r>
              <a:rPr lang="hr-HR" sz="1400"/>
              <a:t>JLP(R)S  (575) </a:t>
            </a:r>
          </a:p>
          <a:p>
            <a:pPr algn="ctr"/>
            <a:r>
              <a:rPr lang="hr-HR" sz="1400"/>
              <a:t>proračunski korisnici (2397)</a:t>
            </a:r>
          </a:p>
          <a:p>
            <a:pPr algn="ctr"/>
            <a:r>
              <a:rPr lang="hr-HR" sz="1400"/>
              <a:t>izvanproračunski korisnici (20)</a:t>
            </a:r>
          </a:p>
          <a:p>
            <a:pPr algn="ctr"/>
            <a:r>
              <a:rPr lang="hr-HR" sz="1400"/>
              <a:t>trgovačka društva i druge pravne osobe (664) </a:t>
            </a:r>
          </a:p>
        </p:txBody>
      </p:sp>
      <p:sp>
        <p:nvSpPr>
          <p:cNvPr id="25609" name="Line 38"/>
          <p:cNvSpPr>
            <a:spLocks noChangeShapeType="1"/>
          </p:cNvSpPr>
          <p:nvPr/>
        </p:nvSpPr>
        <p:spPr bwMode="auto">
          <a:xfrm>
            <a:off x="4643438" y="981075"/>
            <a:ext cx="0" cy="5543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5610" name="Rectangle 4"/>
          <p:cNvSpPr>
            <a:spLocks noChangeArrowheads="1"/>
          </p:cNvSpPr>
          <p:nvPr/>
        </p:nvSpPr>
        <p:spPr bwMode="auto">
          <a:xfrm>
            <a:off x="3563938" y="2781300"/>
            <a:ext cx="863600" cy="8636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ostali </a:t>
            </a:r>
          </a:p>
          <a:p>
            <a:pPr algn="ctr"/>
            <a:r>
              <a:rPr lang="hr-HR" sz="1600"/>
              <a:t>razdjeli</a:t>
            </a:r>
            <a:endParaRPr lang="hr-HR" sz="1400"/>
          </a:p>
        </p:txBody>
      </p:sp>
      <p:sp>
        <p:nvSpPr>
          <p:cNvPr id="25611" name="Rectangle 14"/>
          <p:cNvSpPr>
            <a:spLocks noChangeArrowheads="1"/>
          </p:cNvSpPr>
          <p:nvPr/>
        </p:nvSpPr>
        <p:spPr bwMode="auto">
          <a:xfrm>
            <a:off x="468313" y="5373688"/>
            <a:ext cx="3744912" cy="9366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400" b="1"/>
              <a:t>Trgovačka društva i druge pravne osobe</a:t>
            </a:r>
          </a:p>
          <a:p>
            <a:pPr algn="ctr"/>
            <a:r>
              <a:rPr lang="hr-HR" sz="1400" b="1"/>
              <a:t>u vlasništvu RH </a:t>
            </a:r>
          </a:p>
        </p:txBody>
      </p:sp>
      <p:sp>
        <p:nvSpPr>
          <p:cNvPr id="25612" name="Rectangle 14"/>
          <p:cNvSpPr>
            <a:spLocks noChangeArrowheads="1"/>
          </p:cNvSpPr>
          <p:nvPr/>
        </p:nvSpPr>
        <p:spPr bwMode="auto">
          <a:xfrm>
            <a:off x="5076825" y="5373688"/>
            <a:ext cx="3744913" cy="9366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400" b="1"/>
              <a:t>Trgovačka društva i druge pravne osobe u </a:t>
            </a:r>
          </a:p>
          <a:p>
            <a:pPr algn="ctr"/>
            <a:r>
              <a:rPr lang="hr-HR" sz="1400" b="1"/>
              <a:t>vlasništvu jedne ili više JLP(R)S</a:t>
            </a:r>
          </a:p>
          <a:p>
            <a:pPr algn="ctr"/>
            <a:r>
              <a:rPr lang="hr-HR" sz="1400" b="1"/>
              <a:t>(626)</a:t>
            </a:r>
          </a:p>
        </p:txBody>
      </p:sp>
      <p:sp>
        <p:nvSpPr>
          <p:cNvPr id="25613" name="Rectangle 4"/>
          <p:cNvSpPr>
            <a:spLocks noChangeArrowheads="1"/>
          </p:cNvSpPr>
          <p:nvPr/>
        </p:nvSpPr>
        <p:spPr bwMode="auto">
          <a:xfrm>
            <a:off x="5076825" y="2781300"/>
            <a:ext cx="1152525" cy="8636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županije</a:t>
            </a:r>
            <a:endParaRPr lang="hr-HR" sz="1400"/>
          </a:p>
        </p:txBody>
      </p:sp>
      <p:sp>
        <p:nvSpPr>
          <p:cNvPr id="25614" name="Rectangle 4"/>
          <p:cNvSpPr>
            <a:spLocks noChangeArrowheads="1"/>
          </p:cNvSpPr>
          <p:nvPr/>
        </p:nvSpPr>
        <p:spPr bwMode="auto">
          <a:xfrm>
            <a:off x="6443663" y="2781300"/>
            <a:ext cx="1152525" cy="8636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gradovi</a:t>
            </a:r>
            <a:endParaRPr lang="hr-HR" sz="1400"/>
          </a:p>
        </p:txBody>
      </p:sp>
      <p:sp>
        <p:nvSpPr>
          <p:cNvPr id="25615" name="Rectangle 4"/>
          <p:cNvSpPr>
            <a:spLocks noChangeArrowheads="1"/>
          </p:cNvSpPr>
          <p:nvPr/>
        </p:nvSpPr>
        <p:spPr bwMode="auto">
          <a:xfrm>
            <a:off x="7740650" y="2781300"/>
            <a:ext cx="1079500" cy="863600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općine</a:t>
            </a:r>
            <a:endParaRPr lang="hr-HR" sz="1400"/>
          </a:p>
        </p:txBody>
      </p:sp>
      <p:sp>
        <p:nvSpPr>
          <p:cNvPr id="25616" name="Rectangle 4"/>
          <p:cNvSpPr>
            <a:spLocks noChangeArrowheads="1"/>
          </p:cNvSpPr>
          <p:nvPr/>
        </p:nvSpPr>
        <p:spPr bwMode="auto">
          <a:xfrm>
            <a:off x="107950" y="2781300"/>
            <a:ext cx="1330325" cy="8651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500"/>
              <a:t>Hrvatski sabor </a:t>
            </a:r>
          </a:p>
          <a:p>
            <a:pPr algn="ctr"/>
            <a:r>
              <a:rPr lang="hr-HR" sz="1500"/>
              <a:t>Vlada RH</a:t>
            </a:r>
          </a:p>
        </p:txBody>
      </p:sp>
      <p:sp>
        <p:nvSpPr>
          <p:cNvPr id="25617" name="Rectangle 4"/>
          <p:cNvSpPr>
            <a:spLocks noChangeArrowheads="1"/>
          </p:cNvSpPr>
          <p:nvPr/>
        </p:nvSpPr>
        <p:spPr bwMode="auto">
          <a:xfrm>
            <a:off x="6372225" y="3860800"/>
            <a:ext cx="1295400" cy="10810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proračunski </a:t>
            </a:r>
          </a:p>
          <a:p>
            <a:pPr algn="ctr"/>
            <a:r>
              <a:rPr lang="hr-HR" sz="1600"/>
              <a:t>korisnici</a:t>
            </a:r>
          </a:p>
          <a:p>
            <a:pPr algn="ctr"/>
            <a:r>
              <a:rPr lang="hr-HR" sz="1600"/>
              <a:t>u sastavu</a:t>
            </a:r>
          </a:p>
          <a:p>
            <a:pPr algn="ctr"/>
            <a:r>
              <a:rPr lang="hr-HR" sz="1600"/>
              <a:t>gradova</a:t>
            </a:r>
            <a:endParaRPr lang="hr-HR" sz="1400"/>
          </a:p>
        </p:txBody>
      </p:sp>
      <p:sp>
        <p:nvSpPr>
          <p:cNvPr id="25618" name="Rectangle 4"/>
          <p:cNvSpPr>
            <a:spLocks noChangeArrowheads="1"/>
          </p:cNvSpPr>
          <p:nvPr/>
        </p:nvSpPr>
        <p:spPr bwMode="auto">
          <a:xfrm>
            <a:off x="7740650" y="3860800"/>
            <a:ext cx="1152525" cy="1081088"/>
          </a:xfrm>
          <a:prstGeom prst="rect">
            <a:avLst/>
          </a:prstGeom>
          <a:solidFill>
            <a:srgbClr val="F4FDA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 sz="1600"/>
              <a:t>pr. korisnici</a:t>
            </a:r>
          </a:p>
          <a:p>
            <a:pPr algn="ctr"/>
            <a:r>
              <a:rPr lang="hr-HR" sz="1600"/>
              <a:t>u sastavu</a:t>
            </a:r>
          </a:p>
          <a:p>
            <a:pPr algn="ctr"/>
            <a:r>
              <a:rPr lang="hr-HR" sz="1600"/>
              <a:t>općina</a:t>
            </a:r>
            <a:endParaRPr lang="hr-HR" sz="140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D14860C-547F-4385-8695-E352A0DB2307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5620" name="Line 38"/>
          <p:cNvSpPr>
            <a:spLocks noChangeShapeType="1"/>
          </p:cNvSpPr>
          <p:nvPr/>
        </p:nvSpPr>
        <p:spPr bwMode="auto">
          <a:xfrm>
            <a:off x="323850" y="2565400"/>
            <a:ext cx="828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 bwMode="auto">
          <a:xfrm>
            <a:off x="468313" y="3333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hr-HR" sz="3000" smtClean="0">
                <a:solidFill>
                  <a:schemeClr val="tx1"/>
                </a:solidFill>
              </a:rPr>
              <a:t>Trgovačka društva i druge pravne osobe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>
          <a:xfrm>
            <a:off x="323850" y="1700213"/>
            <a:ext cx="8640763" cy="4897437"/>
          </a:xfrm>
        </p:spPr>
        <p:txBody>
          <a:bodyPr/>
          <a:lstStyle/>
          <a:p>
            <a:pPr algn="just" eaLnBrk="1" hangingPunct="1"/>
            <a:r>
              <a:rPr lang="hr-HR" sz="2200" smtClean="0"/>
              <a:t>potencijalni korisnici sredstava iz EU fondova</a:t>
            </a:r>
            <a:r>
              <a:rPr lang="hr-HR" sz="2000" smtClean="0"/>
              <a:t> </a:t>
            </a:r>
          </a:p>
          <a:p>
            <a:pPr marL="1143000" lvl="2" indent="-228600" algn="just" eaLnBrk="1" hangingPunct="1"/>
            <a:r>
              <a:rPr lang="hr-HR" sz="2000" smtClean="0"/>
              <a:t>zahtijeva se izgrađen sustav unutarnjih kontrola (SUK) </a:t>
            </a:r>
          </a:p>
          <a:p>
            <a:pPr lvl="1" algn="just" eaLnBrk="1" hangingPunct="1"/>
            <a:endParaRPr lang="hr-HR" sz="1600" smtClean="0"/>
          </a:p>
          <a:p>
            <a:pPr algn="just" eaLnBrk="1" hangingPunct="1"/>
            <a:r>
              <a:rPr lang="hr-HR" sz="2200" smtClean="0"/>
              <a:t>u funkciji su realizacije ciljeva nadležnog ministarstva/JLP(R)S</a:t>
            </a:r>
          </a:p>
          <a:p>
            <a:pPr lvl="1" algn="just" eaLnBrk="1" hangingPunct="1"/>
            <a:r>
              <a:rPr lang="hr-HR" smtClean="0"/>
              <a:t>neki se financiraju sredstvima državnog odnosno proračuna JLP(R)S  </a:t>
            </a:r>
          </a:p>
          <a:p>
            <a:pPr lvl="1" algn="just" eaLnBrk="1" hangingPunct="1"/>
            <a:r>
              <a:rPr lang="hr-HR" smtClean="0"/>
              <a:t>SUK treba osigurati veću razinu sigurnosti da se sredstva koriste ne samo zakonito i svrhovito, nego i ekonomično i učinkovito, imajući u vidu javni interes i kvalitetu javnih usluga</a:t>
            </a:r>
          </a:p>
          <a:p>
            <a:pPr lvl="1" algn="just" eaLnBrk="1" hangingPunct="1"/>
            <a:endParaRPr lang="hr-HR" smtClean="0"/>
          </a:p>
          <a:p>
            <a:pPr algn="just" eaLnBrk="1" hangingPunct="1"/>
            <a:r>
              <a:rPr lang="hr-HR" sz="2200" smtClean="0"/>
              <a:t>SUK u funkciji sprječavanja eventualnih nepravilnosti u poslovanju…</a:t>
            </a:r>
            <a:r>
              <a:rPr lang="hr-HR" sz="2000" u="sng" smtClean="0"/>
              <a:t> </a:t>
            </a:r>
          </a:p>
          <a:p>
            <a:pPr algn="just" eaLnBrk="1" hangingPunct="1"/>
            <a:endParaRPr lang="hr-HR" sz="1600" smtClean="0"/>
          </a:p>
        </p:txBody>
      </p:sp>
      <p:sp>
        <p:nvSpPr>
          <p:cNvPr id="2" name="Rezervirano mjesto broja slajda 1"/>
          <p:cNvSpPr>
            <a:spLocks noGrp="1"/>
          </p:cNvSpPr>
          <p:nvPr>
            <p:ph type="sldNum" sz="quarter" idx="4294967295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8996AE-90BA-4630-B47E-50C910EAF3E8}" type="slidenum">
              <a:rPr lang="hr-HR" sz="14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hr-HR" sz="14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863600"/>
          </a:xfrm>
        </p:spPr>
        <p:txBody>
          <a:bodyPr/>
          <a:lstStyle/>
          <a:p>
            <a:pPr algn="just" eaLnBrk="1" hangingPunct="1">
              <a:defRPr/>
            </a:pPr>
            <a:r>
              <a:rPr lang="hr-HR" sz="2400" smtClean="0">
                <a:solidFill>
                  <a:schemeClr val="tx1"/>
                </a:solidFill>
              </a:rPr>
              <a:t>DUR - Revizija učinkovitosti postizanja rezultata i ostvarivanja ciljeva poslovanja trgovačkih društava u vlasništvu JLPRS</a:t>
            </a:r>
            <a:endParaRPr lang="sr-Latn-CS" sz="2400" smtClean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229600" cy="4246563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hr-HR" sz="2200" b="1" smtClean="0"/>
              <a:t>U 16, od ukupno 92 </a:t>
            </a:r>
            <a:r>
              <a:rPr lang="hr-HR" sz="2200" smtClean="0"/>
              <a:t>revizijom obuhvaćena trgovačka društva, utvrđene su nepravilnosti i propusti vezani uz postizanje planirane svrhe osnivanja, te je ocijenjeno da </a:t>
            </a:r>
            <a:r>
              <a:rPr lang="hr-HR" sz="2200" b="1" smtClean="0"/>
              <a:t>nisu ostvarila svrhu radi koje su osnovana</a:t>
            </a:r>
            <a:r>
              <a:rPr lang="hr-HR" sz="2200" smtClean="0"/>
              <a:t>. </a:t>
            </a:r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algn="just">
              <a:lnSpc>
                <a:spcPct val="90000"/>
              </a:lnSpc>
            </a:pPr>
            <a:r>
              <a:rPr lang="hr-HR" sz="2200" smtClean="0"/>
              <a:t>Od 92 trgovačka društva, </a:t>
            </a:r>
            <a:r>
              <a:rPr lang="hr-HR" sz="2200" u="sng" smtClean="0"/>
              <a:t>45 nije s osnivačima uredilo financiranje poslovanja, a 36 nije postiglo zadovoljavajuće pokazatelje uspješnosti i rezultate poslovanja. </a:t>
            </a:r>
          </a:p>
          <a:p>
            <a:pPr algn="just">
              <a:lnSpc>
                <a:spcPct val="90000"/>
              </a:lnSpc>
            </a:pPr>
            <a:endParaRPr lang="hr-HR" sz="2200" smtClean="0"/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algn="just">
              <a:lnSpc>
                <a:spcPct val="90000"/>
              </a:lnSpc>
            </a:pPr>
            <a:r>
              <a:rPr lang="hr-HR" sz="2200" smtClean="0"/>
              <a:t>Pojedina društva </a:t>
            </a:r>
            <a:r>
              <a:rPr lang="hr-HR" sz="2200" u="sng" smtClean="0"/>
              <a:t>dio kapitalnih pomoći primljenih od osnivača nisu utrošila za predviđene namjene</a:t>
            </a:r>
            <a:r>
              <a:rPr lang="hr-HR" sz="2200" smtClean="0"/>
              <a:t>.</a:t>
            </a:r>
            <a:r>
              <a:rPr lang="hr-HR" sz="2000" smtClean="0"/>
              <a:t> </a:t>
            </a:r>
          </a:p>
          <a:p>
            <a:pPr algn="just">
              <a:lnSpc>
                <a:spcPct val="90000"/>
              </a:lnSpc>
            </a:pPr>
            <a:endParaRPr lang="hr-HR" sz="800" smtClean="0"/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endParaRPr lang="hr-H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asnoća">
  <a:themeElements>
    <a:clrScheme name="Prilagođeno 10">
      <a:dk1>
        <a:srgbClr val="313233"/>
      </a:dk1>
      <a:lt1>
        <a:sysClr val="window" lastClr="FFFFFF"/>
      </a:lt1>
      <a:dk2>
        <a:srgbClr val="F7941F"/>
      </a:dk2>
      <a:lt2>
        <a:srgbClr val="DDDDDD"/>
      </a:lt2>
      <a:accent1>
        <a:srgbClr val="F7941F"/>
      </a:accent1>
      <a:accent2>
        <a:srgbClr val="F7941F"/>
      </a:accent2>
      <a:accent3>
        <a:srgbClr val="16161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Prezentacija cent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Jasnoć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1339</TotalTime>
  <Words>3808</Words>
  <Application>Microsoft Office PowerPoint</Application>
  <PresentationFormat>On-screen Show (4:3)</PresentationFormat>
  <Paragraphs>410</Paragraphs>
  <Slides>28</Slides>
  <Notes>21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Predložak dizajna</vt:lpstr>
      </vt:variant>
      <vt:variant>
        <vt:i4>3</vt:i4>
      </vt:variant>
      <vt:variant>
        <vt:lpstr>Naslovi slajdova</vt:lpstr>
      </vt:variant>
      <vt:variant>
        <vt:i4>28</vt:i4>
      </vt:variant>
    </vt:vector>
  </HeadingPairs>
  <TitlesOfParts>
    <vt:vector size="35" baseType="lpstr">
      <vt:lpstr>Arial</vt:lpstr>
      <vt:lpstr>Calibri</vt:lpstr>
      <vt:lpstr>Wingdings</vt:lpstr>
      <vt:lpstr>宋体</vt:lpstr>
      <vt:lpstr>Jasnoća</vt:lpstr>
      <vt:lpstr>Jasnoća</vt:lpstr>
      <vt:lpstr>Jasnoća</vt:lpstr>
      <vt:lpstr>Novi Zakon o sustavu unutarnjih kontrola u javnom sektoru</vt:lpstr>
      <vt:lpstr>Sadržaj</vt:lpstr>
      <vt:lpstr>Sustav unutarnjih kontrola u javnom sektoru</vt:lpstr>
      <vt:lpstr>Razlozi donošenja novog Zakona</vt:lpstr>
      <vt:lpstr>Razlozi donošenja novog Zakona</vt:lpstr>
      <vt:lpstr>Ključne promjene u odnosu na Zakon iz 2006.</vt:lpstr>
      <vt:lpstr>Slajd 7</vt:lpstr>
      <vt:lpstr>Trgovačka društva i druge pravne osobe</vt:lpstr>
      <vt:lpstr>DUR - Revizija učinkovitosti postizanja rezultata i ostvarivanja ciljeva poslovanja trgovačkih društava u vlasništvu JLPRS</vt:lpstr>
      <vt:lpstr>Preciznije propisana odgovornost za razvoj sustava unutarnjih kontrola</vt:lpstr>
      <vt:lpstr>Odgovornost rukovoditelja ustrojstvenih jedinica</vt:lpstr>
      <vt:lpstr>Koordinacijska uloga ustrojstvenih jedinica nadležnih za financije za razvoj SUK na razini korisnika proračuna </vt:lpstr>
      <vt:lpstr>Koordinacija razvoja sustava s proračunskim i izvanprorač. korisnicima te trgovačkim društvima i drugim pravnim osobama iz nadležnosti</vt:lpstr>
      <vt:lpstr>Uputa o suradnji – područja koja se uređuju</vt:lpstr>
      <vt:lpstr>Slajd 15</vt:lpstr>
      <vt:lpstr>Izvještavanje o sustavu unutarnjih kontrola povezuje se s Izjavom o fiskalnoj odgovornosti</vt:lpstr>
      <vt:lpstr>Nova pitanja u Upitniku o fiskalnoj odgovornosti</vt:lpstr>
      <vt:lpstr>Promjene u području unutarnje revizije (UR)</vt:lpstr>
      <vt:lpstr>Promjene u području unutarnje revizije </vt:lpstr>
      <vt:lpstr>Unutarnja revizija kod korisnika proračuna</vt:lpstr>
      <vt:lpstr>Unutarnja revizija kod korisnika proračuna</vt:lpstr>
      <vt:lpstr>Unutarnja revizija kod korisnika proračuna</vt:lpstr>
      <vt:lpstr>Unutarnja revizija kod korisnika proračuna</vt:lpstr>
      <vt:lpstr>Unutarnja revizija u trgovačkim društvima</vt:lpstr>
      <vt:lpstr>Slajd 25</vt:lpstr>
      <vt:lpstr>Poduzimanje radnji protiv nepravilnosti</vt:lpstr>
      <vt:lpstr>Pregled podzakonskih propisa</vt:lpstr>
      <vt:lpstr>Slajd 28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Korisnik 3</dc:creator>
  <cp:lastModifiedBy>mfkor</cp:lastModifiedBy>
  <cp:revision>100</cp:revision>
  <dcterms:created xsi:type="dcterms:W3CDTF">2013-08-02T09:22:13Z</dcterms:created>
  <dcterms:modified xsi:type="dcterms:W3CDTF">2015-12-14T13:19:35Z</dcterms:modified>
</cp:coreProperties>
</file>